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3" r:id="rId5"/>
    <p:sldId id="265" r:id="rId6"/>
    <p:sldId id="264" r:id="rId7"/>
    <p:sldId id="262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54D5E-B560-45A8-9438-B10EF0D1B0FC}" type="datetimeFigureOut">
              <a:rPr lang="en-CA" smtClean="0"/>
              <a:t>04/11/2016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6168-8944-45D7-8A19-F05CABF94D98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7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54D5E-B560-45A8-9438-B10EF0D1B0FC}" type="datetimeFigureOut">
              <a:rPr lang="en-CA" smtClean="0"/>
              <a:t>04/11/2016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6168-8944-45D7-8A19-F05CABF94D98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90888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54D5E-B560-45A8-9438-B10EF0D1B0FC}" type="datetimeFigureOut">
              <a:rPr lang="en-CA" smtClean="0"/>
              <a:t>04/11/2016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6168-8944-45D7-8A19-F05CABF94D98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1556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54D5E-B560-45A8-9438-B10EF0D1B0FC}" type="datetimeFigureOut">
              <a:rPr lang="en-CA" smtClean="0"/>
              <a:t>04/11/2016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6168-8944-45D7-8A19-F05CABF94D98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6721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54D5E-B560-45A8-9438-B10EF0D1B0FC}" type="datetimeFigureOut">
              <a:rPr lang="en-CA" smtClean="0"/>
              <a:t>04/11/2016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6168-8944-45D7-8A19-F05CABF94D98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8075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54D5E-B560-45A8-9438-B10EF0D1B0FC}" type="datetimeFigureOut">
              <a:rPr lang="en-CA" smtClean="0"/>
              <a:t>04/11/2016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6168-8944-45D7-8A19-F05CABF94D98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6685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54D5E-B560-45A8-9438-B10EF0D1B0FC}" type="datetimeFigureOut">
              <a:rPr lang="en-CA" smtClean="0"/>
              <a:t>04/11/2016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6168-8944-45D7-8A19-F05CABF94D98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0920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54D5E-B560-45A8-9438-B10EF0D1B0FC}" type="datetimeFigureOut">
              <a:rPr lang="en-CA" smtClean="0"/>
              <a:t>04/11/2016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6168-8944-45D7-8A19-F05CABF94D98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77160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54D5E-B560-45A8-9438-B10EF0D1B0FC}" type="datetimeFigureOut">
              <a:rPr lang="en-CA" smtClean="0"/>
              <a:t>04/11/2016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6168-8944-45D7-8A19-F05CABF94D98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5519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54D5E-B560-45A8-9438-B10EF0D1B0FC}" type="datetimeFigureOut">
              <a:rPr lang="en-CA" smtClean="0"/>
              <a:t>04/11/2016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6168-8944-45D7-8A19-F05CABF94D98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02433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54D5E-B560-45A8-9438-B10EF0D1B0FC}" type="datetimeFigureOut">
              <a:rPr lang="en-CA" smtClean="0"/>
              <a:t>04/11/2016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76168-8944-45D7-8A19-F05CABF94D98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9945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54D5E-B560-45A8-9438-B10EF0D1B0FC}" type="datetimeFigureOut">
              <a:rPr lang="en-CA" smtClean="0"/>
              <a:t>04/11/2016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76168-8944-45D7-8A19-F05CABF94D98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58660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sz="6000" b="1" dirty="0" smtClean="0"/>
              <a:t>BMG report 2016</a:t>
            </a:r>
            <a:endParaRPr lang="en-CA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/>
              <a:t>Asbjørn </a:t>
            </a:r>
            <a:r>
              <a:rPr lang="da-DK" dirty="0" err="1" smtClean="0"/>
              <a:t>Hróbjartsson</a:t>
            </a:r>
            <a:endParaRPr lang="da-DK" dirty="0" smtClean="0"/>
          </a:p>
          <a:p>
            <a:r>
              <a:rPr lang="da-DK" dirty="0" smtClean="0"/>
              <a:t>Co-</a:t>
            </a:r>
            <a:r>
              <a:rPr lang="da-DK" dirty="0" err="1" smtClean="0"/>
              <a:t>convenor</a:t>
            </a:r>
            <a:endParaRPr lang="da-DK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0254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/>
              <a:t>Co-convenors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Doug Altman, UK</a:t>
            </a:r>
          </a:p>
          <a:p>
            <a:r>
              <a:rPr lang="en-CA" dirty="0" smtClean="0"/>
              <a:t>Isabelle </a:t>
            </a:r>
            <a:r>
              <a:rPr lang="en-CA" dirty="0" err="1" smtClean="0"/>
              <a:t>Boutron</a:t>
            </a:r>
            <a:r>
              <a:rPr lang="en-CA" dirty="0" smtClean="0"/>
              <a:t>, France</a:t>
            </a:r>
          </a:p>
          <a:p>
            <a:r>
              <a:rPr lang="en-CA" dirty="0" err="1" smtClean="0"/>
              <a:t>Asbjørn</a:t>
            </a:r>
            <a:r>
              <a:rPr lang="en-CA" dirty="0" smtClean="0"/>
              <a:t> </a:t>
            </a:r>
            <a:r>
              <a:rPr lang="en-CA" dirty="0" err="1" smtClean="0"/>
              <a:t>Hróbjartsson</a:t>
            </a:r>
            <a:r>
              <a:rPr lang="en-CA" dirty="0" smtClean="0"/>
              <a:t>, Denmark</a:t>
            </a:r>
          </a:p>
          <a:p>
            <a:r>
              <a:rPr lang="en-CA" dirty="0" smtClean="0"/>
              <a:t>David Moher, Canada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1620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/>
              <a:t>Research </a:t>
            </a:r>
            <a:r>
              <a:rPr lang="en-CA" b="1" dirty="0"/>
              <a:t>a</a:t>
            </a:r>
            <a:r>
              <a:rPr lang="en-CA" b="1" dirty="0" smtClean="0"/>
              <a:t>ctivities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80520"/>
          </a:xfrm>
        </p:spPr>
        <p:txBody>
          <a:bodyPr>
            <a:normAutofit/>
          </a:bodyPr>
          <a:lstStyle/>
          <a:p>
            <a:r>
              <a:rPr lang="en-CA" dirty="0" smtClean="0"/>
              <a:t>ROBINS-I (BMJ 2016)</a:t>
            </a:r>
          </a:p>
          <a:p>
            <a:r>
              <a:rPr lang="en-CA" dirty="0" smtClean="0"/>
              <a:t>Revised </a:t>
            </a:r>
            <a:r>
              <a:rPr lang="en-CA" dirty="0" err="1" smtClean="0"/>
              <a:t>RoB</a:t>
            </a:r>
            <a:r>
              <a:rPr lang="en-CA" dirty="0" smtClean="0"/>
              <a:t> </a:t>
            </a:r>
            <a:r>
              <a:rPr lang="en-CA" dirty="0"/>
              <a:t>tool for </a:t>
            </a:r>
            <a:r>
              <a:rPr lang="en-CA" dirty="0" smtClean="0"/>
              <a:t>RCT </a:t>
            </a:r>
          </a:p>
          <a:p>
            <a:r>
              <a:rPr lang="en-CA" dirty="0"/>
              <a:t>W</a:t>
            </a:r>
            <a:r>
              <a:rPr lang="en-CA" dirty="0" smtClean="0"/>
              <a:t>ork on tool to assess funding and conflict of interest</a:t>
            </a:r>
          </a:p>
          <a:p>
            <a:r>
              <a:rPr lang="en-CA" dirty="0"/>
              <a:t>W</a:t>
            </a:r>
            <a:r>
              <a:rPr lang="en-CA" dirty="0" smtClean="0"/>
              <a:t>ork on tool to assess reporting biases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42872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 smtClean="0"/>
              <a:t>Administration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Move </a:t>
            </a:r>
            <a:r>
              <a:rPr lang="en-CA" dirty="0"/>
              <a:t>of secretariat </a:t>
            </a:r>
            <a:r>
              <a:rPr lang="en-CA" dirty="0" smtClean="0"/>
              <a:t>from Canada to Odense, </a:t>
            </a:r>
            <a:r>
              <a:rPr lang="en-CA" dirty="0"/>
              <a:t>Denmark </a:t>
            </a:r>
          </a:p>
          <a:p>
            <a:pPr lvl="1"/>
            <a:r>
              <a:rPr lang="en-CA" dirty="0"/>
              <a:t>Thanks to Al </a:t>
            </a:r>
            <a:r>
              <a:rPr lang="en-CA" dirty="0" smtClean="0"/>
              <a:t>Mayhew, our previous research coordinator!</a:t>
            </a:r>
            <a:endParaRPr lang="en-CA" dirty="0"/>
          </a:p>
          <a:p>
            <a:pPr lvl="1"/>
            <a:r>
              <a:rPr lang="en-CA" dirty="0" smtClean="0"/>
              <a:t>Welcome to Camilla Hansen, </a:t>
            </a:r>
            <a:r>
              <a:rPr lang="en-CA" dirty="0"/>
              <a:t>our research coordinator</a:t>
            </a:r>
            <a:r>
              <a:rPr lang="en-CA" dirty="0" smtClean="0"/>
              <a:t>!</a:t>
            </a:r>
          </a:p>
          <a:p>
            <a:r>
              <a:rPr lang="en-CA" dirty="0" smtClean="0"/>
              <a:t>Website updated</a:t>
            </a:r>
          </a:p>
          <a:p>
            <a:r>
              <a:rPr lang="en-CA" dirty="0" smtClean="0"/>
              <a:t>Activities normalised </a:t>
            </a:r>
            <a:endParaRPr lang="en-CA" dirty="0"/>
          </a:p>
          <a:p>
            <a:pPr marL="0" indent="0">
              <a:buNone/>
            </a:pPr>
            <a:endParaRPr lang="en-CA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8220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 smtClean="0"/>
              <a:t>Colloquium Workshops and Meetings</a:t>
            </a:r>
            <a:endParaRPr lang="en-US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/>
              <a:t>Workshop</a:t>
            </a:r>
            <a:r>
              <a:rPr lang="en-GB" dirty="0"/>
              <a:t>: Introduction to the </a:t>
            </a:r>
            <a:r>
              <a:rPr lang="en-GB" b="1" dirty="0">
                <a:solidFill>
                  <a:srgbClr val="FF0000"/>
                </a:solidFill>
              </a:rPr>
              <a:t>ROBINS-I tool </a:t>
            </a:r>
            <a:r>
              <a:rPr lang="en-GB" dirty="0"/>
              <a:t>(Risk of Bias In Non-randomized Studies of Interventions). Sunday 23 October, 09.00-12.30. Location: Grand Ballroom A.</a:t>
            </a:r>
          </a:p>
          <a:p>
            <a:r>
              <a:rPr lang="en-GB" dirty="0" smtClean="0"/>
              <a:t>Workshop</a:t>
            </a:r>
            <a:r>
              <a:rPr lang="en-GB" dirty="0"/>
              <a:t>: Introducing a </a:t>
            </a:r>
            <a:r>
              <a:rPr lang="en-GB" b="1" dirty="0">
                <a:solidFill>
                  <a:srgbClr val="FF0000"/>
                </a:solidFill>
              </a:rPr>
              <a:t>revised tool for assessing risk of bias </a:t>
            </a:r>
            <a:r>
              <a:rPr lang="en-GB" dirty="0"/>
              <a:t>in randomized trials. Sunday 23 October, 13.30-17.00. Location: Grand Ballroom A.</a:t>
            </a:r>
          </a:p>
          <a:p>
            <a:r>
              <a:rPr lang="en-GB" dirty="0" smtClean="0"/>
              <a:t>Meeting</a:t>
            </a:r>
            <a:r>
              <a:rPr lang="en-GB" dirty="0"/>
              <a:t>: </a:t>
            </a:r>
            <a:r>
              <a:rPr lang="en-GB" b="1" dirty="0">
                <a:solidFill>
                  <a:srgbClr val="FF0000"/>
                </a:solidFill>
              </a:rPr>
              <a:t>Announcement of revised tools to assess risk of bias </a:t>
            </a:r>
            <a:r>
              <a:rPr lang="en-GB" dirty="0"/>
              <a:t>in randomized trials and in non-randomized studies. Tuesday 25 October, 13.00-13.50. Location: Emerald 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688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 smtClean="0"/>
              <a:t>New </a:t>
            </a:r>
            <a:r>
              <a:rPr lang="da-DK" b="1" dirty="0" err="1" smtClean="0"/>
              <a:t>Cochrane</a:t>
            </a:r>
            <a:r>
              <a:rPr lang="da-DK" b="1" dirty="0" smtClean="0"/>
              <a:t> </a:t>
            </a:r>
            <a:r>
              <a:rPr lang="da-DK" b="1" dirty="0" err="1" smtClean="0"/>
              <a:t>structure</a:t>
            </a:r>
            <a:r>
              <a:rPr lang="da-DK" b="1" dirty="0" smtClean="0"/>
              <a:t> and BMG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Methods </a:t>
            </a:r>
            <a:r>
              <a:rPr lang="da-DK" dirty="0" err="1" smtClean="0"/>
              <a:t>groups</a:t>
            </a:r>
            <a:r>
              <a:rPr lang="da-DK" dirty="0" smtClean="0"/>
              <a:t> </a:t>
            </a:r>
            <a:r>
              <a:rPr lang="da-DK" dirty="0" err="1" smtClean="0"/>
              <a:t>centralised</a:t>
            </a:r>
            <a:r>
              <a:rPr lang="da-DK" dirty="0" smtClean="0"/>
              <a:t> </a:t>
            </a:r>
            <a:r>
              <a:rPr lang="da-DK" dirty="0" err="1" smtClean="0"/>
              <a:t>into</a:t>
            </a:r>
            <a:r>
              <a:rPr lang="da-DK" dirty="0" smtClean="0"/>
              <a:t> a </a:t>
            </a:r>
            <a:r>
              <a:rPr lang="da-DK" b="1" dirty="0" smtClean="0">
                <a:solidFill>
                  <a:srgbClr val="FF0000"/>
                </a:solidFill>
              </a:rPr>
              <a:t>”Methods Hub”</a:t>
            </a:r>
            <a:r>
              <a:rPr lang="da-DK" dirty="0" smtClean="0"/>
              <a:t>?</a:t>
            </a:r>
          </a:p>
          <a:p>
            <a:r>
              <a:rPr lang="da-DK" dirty="0" smtClean="0"/>
              <a:t>Co-</a:t>
            </a:r>
            <a:r>
              <a:rPr lang="da-DK" dirty="0" err="1" smtClean="0"/>
              <a:t>convenors</a:t>
            </a:r>
            <a:r>
              <a:rPr lang="da-DK" dirty="0" smtClean="0"/>
              <a:t> feedback</a:t>
            </a:r>
          </a:p>
          <a:p>
            <a:pPr lvl="1"/>
            <a:r>
              <a:rPr lang="da-DK" dirty="0" err="1" smtClean="0"/>
              <a:t>Unclear</a:t>
            </a:r>
            <a:r>
              <a:rPr lang="da-DK" dirty="0" smtClean="0"/>
              <a:t> administrative and </a:t>
            </a:r>
            <a:r>
              <a:rPr lang="da-DK" dirty="0" err="1" smtClean="0"/>
              <a:t>financial</a:t>
            </a:r>
            <a:r>
              <a:rPr lang="da-DK" dirty="0" smtClean="0"/>
              <a:t> </a:t>
            </a:r>
            <a:r>
              <a:rPr lang="da-DK" dirty="0" err="1" smtClean="0"/>
              <a:t>consequences</a:t>
            </a:r>
            <a:endParaRPr lang="da-DK" dirty="0" smtClean="0"/>
          </a:p>
          <a:p>
            <a:pPr lvl="1"/>
            <a:r>
              <a:rPr lang="da-DK" dirty="0" err="1" smtClean="0"/>
              <a:t>Acknowledge</a:t>
            </a:r>
            <a:r>
              <a:rPr lang="da-DK" dirty="0" smtClean="0"/>
              <a:t> </a:t>
            </a:r>
            <a:r>
              <a:rPr lang="da-DK" dirty="0" err="1" smtClean="0"/>
              <a:t>need</a:t>
            </a:r>
            <a:r>
              <a:rPr lang="da-DK" dirty="0" smtClean="0"/>
              <a:t> for </a:t>
            </a:r>
            <a:r>
              <a:rPr lang="da-DK" dirty="0" err="1" smtClean="0"/>
              <a:t>improved</a:t>
            </a:r>
            <a:r>
              <a:rPr lang="da-DK" dirty="0" smtClean="0"/>
              <a:t> </a:t>
            </a:r>
            <a:r>
              <a:rPr lang="da-DK" dirty="0" err="1" smtClean="0"/>
              <a:t>coordination</a:t>
            </a:r>
            <a:endParaRPr lang="da-DK" dirty="0" smtClean="0"/>
          </a:p>
          <a:p>
            <a:pPr lvl="1"/>
            <a:r>
              <a:rPr lang="da-DK" dirty="0" err="1" smtClean="0"/>
              <a:t>Concerned</a:t>
            </a:r>
            <a:r>
              <a:rPr lang="da-DK" dirty="0" smtClean="0"/>
              <a:t> </a:t>
            </a:r>
            <a:r>
              <a:rPr lang="da-DK" dirty="0" err="1" smtClean="0"/>
              <a:t>about</a:t>
            </a:r>
            <a:r>
              <a:rPr lang="da-DK" dirty="0" smtClean="0"/>
              <a:t> the balance </a:t>
            </a:r>
            <a:r>
              <a:rPr lang="da-DK" dirty="0" err="1" smtClean="0"/>
              <a:t>between</a:t>
            </a:r>
            <a:r>
              <a:rPr lang="da-DK" dirty="0" smtClean="0"/>
              <a:t> </a:t>
            </a:r>
            <a:r>
              <a:rPr lang="da-DK" dirty="0" err="1" smtClean="0"/>
              <a:t>methods</a:t>
            </a:r>
            <a:r>
              <a:rPr lang="da-DK" dirty="0" smtClean="0"/>
              <a:t> vs. </a:t>
            </a:r>
            <a:r>
              <a:rPr lang="da-DK" dirty="0" err="1"/>
              <a:t>o</a:t>
            </a:r>
            <a:r>
              <a:rPr lang="da-DK" dirty="0" err="1" smtClean="0"/>
              <a:t>ther</a:t>
            </a:r>
            <a:r>
              <a:rPr lang="da-DK" dirty="0" smtClean="0"/>
              <a:t> </a:t>
            </a:r>
            <a:r>
              <a:rPr lang="da-DK" dirty="0" err="1" smtClean="0"/>
              <a:t>activities</a:t>
            </a:r>
            <a:endParaRPr lang="da-DK" dirty="0" smtClean="0"/>
          </a:p>
          <a:p>
            <a:pPr lvl="1"/>
            <a:endParaRPr lang="da-DK" dirty="0" smtClean="0"/>
          </a:p>
          <a:p>
            <a:pPr marL="457200" lvl="1" indent="0">
              <a:buNone/>
            </a:pPr>
            <a:endParaRPr lang="da-DK" dirty="0" smtClean="0"/>
          </a:p>
        </p:txBody>
      </p:sp>
    </p:spTree>
    <p:extLst>
      <p:ext uri="{BB962C8B-B14F-4D97-AF65-F5344CB8AC3E}">
        <p14:creationId xmlns:p14="http://schemas.microsoft.com/office/powerpoint/2010/main" val="1505404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/>
              <a:t>Plans for 2016-17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CA" sz="4400" dirty="0" smtClean="0"/>
              <a:t>Research</a:t>
            </a:r>
          </a:p>
          <a:p>
            <a:pPr lvl="1"/>
            <a:r>
              <a:rPr lang="en-CA" sz="4000" dirty="0" smtClean="0"/>
              <a:t>Tool for assessing conflict of interest and funding</a:t>
            </a:r>
          </a:p>
          <a:p>
            <a:pPr lvl="1"/>
            <a:r>
              <a:rPr lang="en-CA" sz="4000" dirty="0" smtClean="0"/>
              <a:t>Tool for assessing risk of publication bias</a:t>
            </a:r>
          </a:p>
          <a:p>
            <a:pPr marL="457200" lvl="1" indent="0">
              <a:buNone/>
            </a:pPr>
            <a:endParaRPr lang="en-CA" sz="4000" dirty="0" smtClean="0"/>
          </a:p>
          <a:p>
            <a:r>
              <a:rPr lang="en-CA" sz="4400" dirty="0" smtClean="0"/>
              <a:t>Administrative</a:t>
            </a:r>
          </a:p>
          <a:p>
            <a:pPr lvl="1"/>
            <a:r>
              <a:rPr lang="en-CA" sz="4000" dirty="0" smtClean="0"/>
              <a:t>Cochrane structural reshuffle</a:t>
            </a:r>
          </a:p>
          <a:p>
            <a:pPr lvl="1"/>
            <a:r>
              <a:rPr lang="en-CA" sz="4000" dirty="0" smtClean="0"/>
              <a:t>Explore more coordinated research activities by BMG</a:t>
            </a:r>
          </a:p>
        </p:txBody>
      </p:sp>
    </p:spTree>
    <p:extLst>
      <p:ext uri="{BB962C8B-B14F-4D97-AF65-F5344CB8AC3E}">
        <p14:creationId xmlns:p14="http://schemas.microsoft.com/office/powerpoint/2010/main" val="3450038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844824"/>
            <a:ext cx="8229600" cy="3024336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Questions, feedback, comments?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002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247</Words>
  <Application>Microsoft Office PowerPoint</Application>
  <PresentationFormat>Skærmshow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8</vt:i4>
      </vt:variant>
    </vt:vector>
  </HeadingPairs>
  <TitlesOfParts>
    <vt:vector size="9" baseType="lpstr">
      <vt:lpstr>Office Theme</vt:lpstr>
      <vt:lpstr>BMG report 2016</vt:lpstr>
      <vt:lpstr>Co-convenors</vt:lpstr>
      <vt:lpstr>Research activities</vt:lpstr>
      <vt:lpstr>Administration</vt:lpstr>
      <vt:lpstr>Colloquium Workshops and Meetings</vt:lpstr>
      <vt:lpstr>New Cochrane structure and BMG</vt:lpstr>
      <vt:lpstr>Plans for 2016-17</vt:lpstr>
      <vt:lpstr>Questions, feedback, comments?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alandadele</dc:creator>
  <cp:lastModifiedBy>Camilla Hansen</cp:lastModifiedBy>
  <cp:revision>18</cp:revision>
  <dcterms:created xsi:type="dcterms:W3CDTF">2015-09-15T18:36:10Z</dcterms:created>
  <dcterms:modified xsi:type="dcterms:W3CDTF">2016-11-04T08:21:05Z</dcterms:modified>
</cp:coreProperties>
</file>