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71" r:id="rId6"/>
    <p:sldId id="260" r:id="rId7"/>
    <p:sldId id="270" r:id="rId8"/>
    <p:sldId id="262" r:id="rId9"/>
    <p:sldId id="269" r:id="rId10"/>
    <p:sldId id="264" r:id="rId11"/>
    <p:sldId id="263" r:id="rId12"/>
    <p:sldId id="265" r:id="rId13"/>
    <p:sldId id="267" r:id="rId1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bjørn Hrobjartsson" initials="A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33" autoAdjust="0"/>
  </p:normalViewPr>
  <p:slideViewPr>
    <p:cSldViewPr>
      <p:cViewPr varScale="1">
        <p:scale>
          <a:sx n="84" d="100"/>
          <a:sy n="84" d="100"/>
        </p:scale>
        <p:origin x="-1406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5A5AF-D9E8-4DD6-999F-A60663D43858}" type="datetimeFigureOut">
              <a:rPr lang="da-DK" smtClean="0"/>
              <a:t>04-11-2016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367240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Addressing Funding and Conflicts of Interest in </a:t>
            </a:r>
            <a:r>
              <a:rPr lang="en-US" b="1" dirty="0" err="1" smtClean="0"/>
              <a:t>Randomised</a:t>
            </a:r>
            <a:r>
              <a:rPr lang="en-US" b="1" dirty="0" smtClean="0"/>
              <a:t> Clinical Trials included in Cochrane Reviews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b="1" i="1" dirty="0" smtClean="0"/>
              <a:t>Plans for the development of a ‘tool’</a:t>
            </a:r>
            <a:br>
              <a:rPr lang="en-US" sz="3100" b="1" i="1" dirty="0" smtClean="0"/>
            </a:br>
            <a:r>
              <a:rPr lang="en-US" sz="3100" b="1" i="1" dirty="0" smtClean="0"/>
              <a:t>to assess reasons for concern</a:t>
            </a:r>
            <a:endParaRPr lang="en-US" sz="31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792088"/>
          </a:xfrm>
        </p:spPr>
        <p:txBody>
          <a:bodyPr/>
          <a:lstStyle/>
          <a:p>
            <a:r>
              <a:rPr lang="da-DK" smtClean="0"/>
              <a:t>Asbjørn </a:t>
            </a:r>
            <a:r>
              <a:rPr lang="da-DK" err="1" smtClean="0"/>
              <a:t>Hróbjartsson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19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 smtClean="0"/>
              <a:t>Why</a:t>
            </a:r>
            <a:r>
              <a:rPr lang="da-DK" b="1" dirty="0" smtClean="0"/>
              <a:t> is a </a:t>
            </a:r>
            <a:r>
              <a:rPr lang="da-DK" b="1" dirty="0" err="1" smtClean="0"/>
              <a:t>tool</a:t>
            </a:r>
            <a:r>
              <a:rPr lang="da-DK" b="1" dirty="0" smtClean="0"/>
              <a:t> </a:t>
            </a:r>
            <a:r>
              <a:rPr lang="da-DK" b="1" dirty="0" err="1" smtClean="0"/>
              <a:t>important</a:t>
            </a:r>
            <a:r>
              <a:rPr lang="da-DK" b="1" dirty="0" smtClean="0"/>
              <a:t>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Considerable </a:t>
            </a:r>
            <a:r>
              <a:rPr lang="en-US" sz="2800" b="1" dirty="0" smtClean="0">
                <a:solidFill>
                  <a:srgbClr val="FF0000"/>
                </a:solidFill>
              </a:rPr>
              <a:t>discrepancy </a:t>
            </a:r>
            <a:r>
              <a:rPr lang="en-US" sz="2800" dirty="0" smtClean="0"/>
              <a:t>between the Cochrane risk of bias tool approach vs. actual praxis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Concern of the risk that assessment of funding and conflict of interest is </a:t>
            </a:r>
            <a:r>
              <a:rPr lang="en-US" sz="2800" b="1" dirty="0" smtClean="0">
                <a:solidFill>
                  <a:srgbClr val="FF0000"/>
                </a:solidFill>
              </a:rPr>
              <a:t>conducted inconsistently and crudely</a:t>
            </a:r>
          </a:p>
          <a:p>
            <a:endParaRPr lang="en-US" sz="2800" dirty="0" smtClean="0"/>
          </a:p>
          <a:p>
            <a:r>
              <a:rPr lang="en-US" sz="2800" dirty="0" smtClean="0"/>
              <a:t>Concern of the risk that assessment of funding and conflict of interest is not conducted, and thus does not impact on </a:t>
            </a:r>
            <a:r>
              <a:rPr lang="en-US" sz="2800" b="1" dirty="0" smtClean="0">
                <a:solidFill>
                  <a:srgbClr val="FF0000"/>
                </a:solidFill>
              </a:rPr>
              <a:t>risk of bias assessments </a:t>
            </a:r>
            <a:r>
              <a:rPr lang="en-US" sz="2800" dirty="0" smtClean="0"/>
              <a:t>and on </a:t>
            </a:r>
            <a:r>
              <a:rPr lang="en-US" sz="2800" b="1" dirty="0" smtClean="0">
                <a:solidFill>
                  <a:srgbClr val="FF0000"/>
                </a:solidFill>
              </a:rPr>
              <a:t>assessment of the quality of evidence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7583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The </a:t>
            </a:r>
            <a:r>
              <a:rPr lang="da-DK" b="1" dirty="0" err="1" smtClean="0"/>
              <a:t>aim</a:t>
            </a:r>
            <a:r>
              <a:rPr lang="da-DK" b="1" dirty="0" smtClean="0"/>
              <a:t> of the </a:t>
            </a:r>
            <a:r>
              <a:rPr lang="da-DK" b="1" dirty="0" err="1" smtClean="0"/>
              <a:t>tool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1) To systematically identify and </a:t>
            </a:r>
            <a:r>
              <a:rPr lang="en-US" dirty="0" err="1" smtClean="0"/>
              <a:t>summarise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relevant information </a:t>
            </a:r>
            <a:r>
              <a:rPr lang="en-US" dirty="0" smtClean="0"/>
              <a:t>on funding and conflicts of interests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2) To coherently </a:t>
            </a:r>
            <a:r>
              <a:rPr lang="en-US" b="1" dirty="0" smtClean="0">
                <a:solidFill>
                  <a:srgbClr val="FF0000"/>
                </a:solidFill>
              </a:rPr>
              <a:t>assesses reasons for concern </a:t>
            </a:r>
            <a:r>
              <a:rPr lang="en-US" dirty="0" smtClean="0"/>
              <a:t>for funding and conflicts of interests (assesses whether or not funding and conflict of interest may impact importantly on trial results and quality of evidence)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3) To incorporate a user-friendly interface between assessments of concern and:  a) </a:t>
            </a:r>
            <a:r>
              <a:rPr lang="en-US" b="1" dirty="0" smtClean="0">
                <a:solidFill>
                  <a:srgbClr val="FF0000"/>
                </a:solidFill>
              </a:rPr>
              <a:t>risk of bias, </a:t>
            </a:r>
            <a:r>
              <a:rPr lang="en-US" dirty="0" smtClean="0"/>
              <a:t>b) </a:t>
            </a:r>
            <a:r>
              <a:rPr lang="en-US" b="1" dirty="0" smtClean="0">
                <a:solidFill>
                  <a:srgbClr val="FF0000"/>
                </a:solidFill>
              </a:rPr>
              <a:t>quality of evidence </a:t>
            </a:r>
            <a:r>
              <a:rPr lang="en-US" dirty="0" smtClean="0"/>
              <a:t>(e.g. risk of publication bias and indirectness)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4) To provide background for </a:t>
            </a:r>
            <a:r>
              <a:rPr lang="en-US" b="1" dirty="0" smtClean="0">
                <a:solidFill>
                  <a:srgbClr val="FF0000"/>
                </a:solidFill>
              </a:rPr>
              <a:t>sensitivity/subgroup analyses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30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Framework</a:t>
            </a:r>
            <a:r>
              <a:rPr lang="da-DK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da-DK" dirty="0" smtClean="0"/>
              <a:t>Core </a:t>
            </a:r>
            <a:r>
              <a:rPr lang="da-DK" dirty="0" err="1" smtClean="0"/>
              <a:t>group</a:t>
            </a:r>
            <a:endParaRPr lang="da-DK" dirty="0" smtClean="0"/>
          </a:p>
          <a:p>
            <a:pPr lvl="1"/>
            <a:r>
              <a:rPr lang="da-DK" dirty="0"/>
              <a:t>Isabelle </a:t>
            </a:r>
            <a:r>
              <a:rPr lang="da-DK" dirty="0" smtClean="0"/>
              <a:t>Boutron, Lesley Stewart, Ian </a:t>
            </a:r>
            <a:r>
              <a:rPr lang="da-DK" dirty="0" err="1" smtClean="0"/>
              <a:t>Shrier</a:t>
            </a:r>
            <a:r>
              <a:rPr lang="da-DK" dirty="0" smtClean="0"/>
              <a:t>, Andreas Lundh, Asbjørn </a:t>
            </a:r>
            <a:r>
              <a:rPr lang="da-DK" dirty="0" err="1" smtClean="0"/>
              <a:t>Hróbjartsson</a:t>
            </a:r>
            <a:endParaRPr lang="da-DK" dirty="0" smtClean="0"/>
          </a:p>
          <a:p>
            <a:pPr marL="457200" lvl="1" indent="0">
              <a:buNone/>
            </a:pPr>
            <a:endParaRPr lang="da-DK" dirty="0" smtClean="0"/>
          </a:p>
          <a:p>
            <a:r>
              <a:rPr lang="da-DK" dirty="0" err="1" smtClean="0"/>
              <a:t>Wider</a:t>
            </a:r>
            <a:r>
              <a:rPr lang="da-DK" dirty="0" smtClean="0"/>
              <a:t> </a:t>
            </a:r>
            <a:r>
              <a:rPr lang="da-DK" dirty="0" err="1" smtClean="0"/>
              <a:t>group</a:t>
            </a:r>
            <a:endParaRPr lang="da-DK" dirty="0" smtClean="0"/>
          </a:p>
          <a:p>
            <a:pPr lvl="1"/>
            <a:r>
              <a:rPr lang="en-GB" dirty="0"/>
              <a:t>Lisa </a:t>
            </a:r>
            <a:r>
              <a:rPr lang="en-GB" dirty="0" err="1"/>
              <a:t>Bero</a:t>
            </a:r>
            <a:r>
              <a:rPr lang="en-GB" dirty="0"/>
              <a:t>, Peter </a:t>
            </a:r>
            <a:r>
              <a:rPr lang="en-GB" dirty="0" err="1"/>
              <a:t>Gøtzsche</a:t>
            </a:r>
            <a:r>
              <a:rPr lang="en-GB" dirty="0"/>
              <a:t>, Tom Jefferson, Kay </a:t>
            </a:r>
            <a:r>
              <a:rPr lang="en-GB" dirty="0" err="1"/>
              <a:t>Dickersin</a:t>
            </a:r>
            <a:r>
              <a:rPr lang="en-GB" dirty="0"/>
              <a:t>, Julian Higgins, Jonathan Sterne, Brett Thombs and An-Wen Chan</a:t>
            </a:r>
            <a:r>
              <a:rPr lang="en-GB" dirty="0" smtClean="0"/>
              <a:t>.</a:t>
            </a:r>
          </a:p>
          <a:p>
            <a:pPr marL="457200" lvl="1" indent="0">
              <a:buNone/>
            </a:pPr>
            <a:endParaRPr lang="da-DK" dirty="0" smtClean="0"/>
          </a:p>
          <a:p>
            <a:r>
              <a:rPr lang="da-DK" dirty="0" smtClean="0"/>
              <a:t>Set-up and time line</a:t>
            </a:r>
          </a:p>
          <a:p>
            <a:pPr lvl="1"/>
            <a:r>
              <a:rPr lang="da-DK" dirty="0" smtClean="0"/>
              <a:t>Andreas Lund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work</a:t>
            </a:r>
            <a:r>
              <a:rPr lang="da-DK" dirty="0" smtClean="0"/>
              <a:t> on the </a:t>
            </a:r>
            <a:r>
              <a:rPr lang="da-DK" dirty="0" err="1" smtClean="0"/>
              <a:t>project</a:t>
            </a:r>
            <a:r>
              <a:rPr lang="da-DK" dirty="0" smtClean="0"/>
              <a:t> on a </a:t>
            </a:r>
            <a:r>
              <a:rPr lang="da-DK" dirty="0" err="1" smtClean="0"/>
              <a:t>day</a:t>
            </a:r>
            <a:r>
              <a:rPr lang="da-DK" dirty="0" smtClean="0"/>
              <a:t> to </a:t>
            </a:r>
            <a:r>
              <a:rPr lang="da-DK" dirty="0" err="1" smtClean="0"/>
              <a:t>day</a:t>
            </a:r>
            <a:r>
              <a:rPr lang="da-DK" dirty="0" smtClean="0"/>
              <a:t> basis. </a:t>
            </a:r>
          </a:p>
          <a:p>
            <a:pPr lvl="1"/>
            <a:r>
              <a:rPr lang="da-DK" dirty="0" err="1" smtClean="0"/>
              <a:t>We</a:t>
            </a:r>
            <a:r>
              <a:rPr lang="da-DK" dirty="0" smtClean="0"/>
              <a:t> </a:t>
            </a:r>
            <a:r>
              <a:rPr lang="da-DK" dirty="0" err="1" smtClean="0"/>
              <a:t>hope</a:t>
            </a:r>
            <a:r>
              <a:rPr lang="da-DK" dirty="0" smtClean="0"/>
              <a:t> to have a </a:t>
            </a:r>
            <a:r>
              <a:rPr lang="da-DK" dirty="0" err="1" smtClean="0"/>
              <a:t>tool</a:t>
            </a:r>
            <a:r>
              <a:rPr lang="da-DK" dirty="0" smtClean="0"/>
              <a:t> </a:t>
            </a:r>
            <a:r>
              <a:rPr lang="da-DK" dirty="0" err="1" smtClean="0"/>
              <a:t>ready</a:t>
            </a:r>
            <a:r>
              <a:rPr lang="da-DK" dirty="0" smtClean="0"/>
              <a:t> for pilot </a:t>
            </a:r>
            <a:r>
              <a:rPr lang="da-DK" dirty="0" err="1" smtClean="0"/>
              <a:t>testing</a:t>
            </a:r>
            <a:r>
              <a:rPr lang="da-DK" dirty="0" smtClean="0"/>
              <a:t> in 6 </a:t>
            </a:r>
            <a:r>
              <a:rPr lang="da-DK" dirty="0" err="1" smtClean="0"/>
              <a:t>months</a:t>
            </a:r>
            <a:r>
              <a:rPr lang="da-DK" dirty="0" smtClean="0"/>
              <a:t>.</a:t>
            </a:r>
          </a:p>
          <a:p>
            <a:pPr lvl="1"/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34990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Summary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4968552"/>
          </a:xfrm>
        </p:spPr>
        <p:txBody>
          <a:bodyPr>
            <a:normAutofit/>
          </a:bodyPr>
          <a:lstStyle/>
          <a:p>
            <a:r>
              <a:rPr lang="en-US" dirty="0" smtClean="0"/>
              <a:t>Funding and conflict of interest are core aspects of a </a:t>
            </a:r>
            <a:r>
              <a:rPr lang="en-US" dirty="0" err="1" smtClean="0"/>
              <a:t>randomised</a:t>
            </a:r>
            <a:r>
              <a:rPr lang="en-US" dirty="0" smtClean="0"/>
              <a:t> trial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present approach suggested for Cochrane Reviews is incomplete and challenging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 propose developing a ‘tool’ which systematically addresses funding and conflict of interest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56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Disposition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Status</a:t>
            </a:r>
          </a:p>
          <a:p>
            <a:r>
              <a:rPr lang="en-US" dirty="0" smtClean="0"/>
              <a:t>Challenges</a:t>
            </a:r>
          </a:p>
          <a:p>
            <a:r>
              <a:rPr lang="en-US" dirty="0" smtClean="0"/>
              <a:t>Suggested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41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mtClean="0"/>
              <a:t/>
            </a:r>
            <a:br>
              <a:rPr lang="da-DK" smtClean="0"/>
            </a:br>
            <a:r>
              <a:rPr lang="da-DK" b="1" smtClean="0">
                <a:solidFill>
                  <a:srgbClr val="FF0000"/>
                </a:solidFill>
              </a:rPr>
              <a:t>Jonathan </a:t>
            </a:r>
            <a:r>
              <a:rPr lang="da-DK" b="1">
                <a:solidFill>
                  <a:srgbClr val="FF0000"/>
                </a:solidFill>
              </a:rPr>
              <a:t>Sterne </a:t>
            </a:r>
            <a:r>
              <a:rPr lang="da-DK"/>
              <a:t>vs. Lisa Bero </a:t>
            </a:r>
            <a:r>
              <a:rPr lang="da-DK" err="1"/>
              <a:t>debate</a:t>
            </a:r>
            <a:r>
              <a:rPr lang="da-DK"/>
              <a:t/>
            </a:r>
            <a:br>
              <a:rPr lang="da-DK"/>
            </a:b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568952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dirty="0"/>
              <a:t>T</a:t>
            </a:r>
            <a:r>
              <a:rPr lang="en-GB" dirty="0"/>
              <a:t>he Cochrane risk of bias tool </a:t>
            </a:r>
            <a:r>
              <a:rPr lang="en-GB" b="1" dirty="0">
                <a:solidFill>
                  <a:srgbClr val="FF0000"/>
                </a:solidFill>
              </a:rPr>
              <a:t>should </a:t>
            </a:r>
            <a:r>
              <a:rPr lang="en-GB" b="1" dirty="0" smtClean="0">
                <a:solidFill>
                  <a:srgbClr val="FF0000"/>
                </a:solidFill>
              </a:rPr>
              <a:t>not include </a:t>
            </a:r>
            <a:r>
              <a:rPr lang="en-GB" b="1" dirty="0">
                <a:solidFill>
                  <a:srgbClr val="FF0000"/>
                </a:solidFill>
              </a:rPr>
              <a:t>funding </a:t>
            </a:r>
            <a:r>
              <a:rPr lang="en-GB" dirty="0"/>
              <a:t>source as a standard </a:t>
            </a:r>
            <a:r>
              <a:rPr lang="en-GB" dirty="0" smtClean="0"/>
              <a:t>item (Cochrane </a:t>
            </a:r>
            <a:r>
              <a:rPr lang="en-GB" dirty="0"/>
              <a:t>Library 2013</a:t>
            </a:r>
            <a:r>
              <a:rPr lang="en-GB" dirty="0" smtClean="0"/>
              <a:t>):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“In </a:t>
            </a:r>
            <a:r>
              <a:rPr lang="en-GB" dirty="0"/>
              <a:t>summary, conflict of interest in reporting of medical research is a substantial and unresolved problem. </a:t>
            </a:r>
            <a:r>
              <a:rPr lang="en-GB" dirty="0" smtClean="0"/>
              <a:t>…There </a:t>
            </a:r>
            <a:r>
              <a:rPr lang="en-GB" dirty="0"/>
              <a:t>are particular problems associated with pharmaceutical industry-funded research, but these should be dealt with by: </a:t>
            </a:r>
            <a:endParaRPr lang="en-GB" dirty="0" smtClean="0"/>
          </a:p>
          <a:p>
            <a:pPr marL="971550" lvl="1" indent="-514350">
              <a:buAutoNum type="arabicParenBoth"/>
            </a:pPr>
            <a:r>
              <a:rPr lang="en-GB" dirty="0" smtClean="0"/>
              <a:t>reporting </a:t>
            </a:r>
            <a:r>
              <a:rPr lang="en-GB" dirty="0"/>
              <a:t>and commenting on conflicts of interest as a </a:t>
            </a:r>
            <a:r>
              <a:rPr lang="en-GB" b="1" dirty="0"/>
              <a:t>standard component </a:t>
            </a:r>
            <a:r>
              <a:rPr lang="en-GB" dirty="0"/>
              <a:t>of Cochrane systematic reviews; </a:t>
            </a:r>
            <a:endParaRPr lang="en-GB" dirty="0" smtClean="0"/>
          </a:p>
          <a:p>
            <a:pPr marL="971550" lvl="1" indent="-514350">
              <a:buAutoNum type="arabicParenBoth"/>
            </a:pPr>
            <a:r>
              <a:rPr lang="en-GB" dirty="0" smtClean="0"/>
              <a:t>better </a:t>
            </a:r>
            <a:r>
              <a:rPr lang="en-GB" b="1" dirty="0"/>
              <a:t>procedures</a:t>
            </a:r>
            <a:r>
              <a:rPr lang="en-GB" dirty="0"/>
              <a:t> and an improved tool to assess reporting biases; and </a:t>
            </a:r>
            <a:endParaRPr lang="en-GB" dirty="0" smtClean="0"/>
          </a:p>
          <a:p>
            <a:pPr marL="971550" lvl="1" indent="-514350">
              <a:buAutoNum type="arabicParenBoth"/>
            </a:pPr>
            <a:r>
              <a:rPr lang="en-GB" dirty="0" smtClean="0"/>
              <a:t>more </a:t>
            </a:r>
            <a:r>
              <a:rPr lang="en-GB" dirty="0"/>
              <a:t>extensive use of </a:t>
            </a:r>
            <a:r>
              <a:rPr lang="en-GB" b="1" dirty="0"/>
              <a:t>mixed treatment </a:t>
            </a:r>
            <a:r>
              <a:rPr lang="en-GB" b="1" dirty="0" smtClean="0"/>
              <a:t>comparisons</a:t>
            </a:r>
            <a:r>
              <a:rPr lang="en-GB" dirty="0" smtClean="0"/>
              <a:t>.”</a:t>
            </a:r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7441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/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Jonathan </a:t>
            </a:r>
            <a:r>
              <a:rPr lang="da-DK" dirty="0"/>
              <a:t>Sterne vs. </a:t>
            </a:r>
            <a:r>
              <a:rPr lang="da-DK" b="1" dirty="0">
                <a:solidFill>
                  <a:srgbClr val="FF0000"/>
                </a:solidFill>
              </a:rPr>
              <a:t>Lisa Bero </a:t>
            </a:r>
            <a:r>
              <a:rPr lang="da-DK" dirty="0" err="1" smtClean="0"/>
              <a:t>debate</a:t>
            </a:r>
            <a:r>
              <a:rPr lang="da-DK" dirty="0"/>
              <a:t/>
            </a:r>
            <a:br>
              <a:rPr lang="da-DK" dirty="0"/>
            </a:br>
            <a:r>
              <a:rPr lang="da-DK" dirty="0"/>
              <a:t/>
            </a:r>
            <a:br>
              <a:rPr lang="da-DK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T</a:t>
            </a:r>
            <a:r>
              <a:rPr lang="en-GB" dirty="0" smtClean="0"/>
              <a:t>he </a:t>
            </a:r>
            <a:r>
              <a:rPr lang="en-GB" dirty="0"/>
              <a:t>Cochrane risk of bias tool </a:t>
            </a:r>
            <a:r>
              <a:rPr lang="en-GB" b="1" dirty="0">
                <a:solidFill>
                  <a:srgbClr val="FF0000"/>
                </a:solidFill>
              </a:rPr>
              <a:t>should include funding </a:t>
            </a:r>
            <a:r>
              <a:rPr lang="en-GB" dirty="0"/>
              <a:t>source as a standard item </a:t>
            </a:r>
            <a:r>
              <a:rPr lang="en-GB" dirty="0" smtClean="0"/>
              <a:t>because (Cochrane Library 2013):</a:t>
            </a:r>
            <a:endParaRPr lang="en-GB" dirty="0"/>
          </a:p>
          <a:p>
            <a:pPr marL="457200" lvl="1" indent="0">
              <a:buNone/>
            </a:pPr>
            <a:r>
              <a:rPr lang="en-GB" dirty="0" smtClean="0"/>
              <a:t>“1</a:t>
            </a:r>
            <a:r>
              <a:rPr lang="en-GB" dirty="0"/>
              <a:t>. Funding source fits the </a:t>
            </a:r>
            <a:r>
              <a:rPr lang="en-GB" b="1" dirty="0"/>
              <a:t>definition</a:t>
            </a:r>
            <a:r>
              <a:rPr lang="en-GB" dirty="0"/>
              <a:t> of bias</a:t>
            </a:r>
          </a:p>
          <a:p>
            <a:pPr marL="457200" lvl="1" indent="0">
              <a:buNone/>
            </a:pPr>
            <a:r>
              <a:rPr lang="en-GB" dirty="0" smtClean="0"/>
              <a:t>  2</a:t>
            </a:r>
            <a:r>
              <a:rPr lang="en-GB" dirty="0"/>
              <a:t>. There is empirically-based </a:t>
            </a:r>
            <a:r>
              <a:rPr lang="en-GB" b="1" dirty="0"/>
              <a:t>evidence</a:t>
            </a:r>
            <a:r>
              <a:rPr lang="en-GB" dirty="0"/>
              <a:t> of bias related to funding source</a:t>
            </a:r>
          </a:p>
          <a:p>
            <a:pPr marL="457200" lvl="1" indent="0">
              <a:buNone/>
            </a:pPr>
            <a:r>
              <a:rPr lang="en-GB" dirty="0" smtClean="0"/>
              <a:t>  3</a:t>
            </a:r>
            <a:r>
              <a:rPr lang="en-GB" dirty="0"/>
              <a:t>. The observed bias related to funding source </a:t>
            </a:r>
            <a:r>
              <a:rPr lang="en-GB" b="1" dirty="0"/>
              <a:t>cannot be captured </a:t>
            </a:r>
            <a:r>
              <a:rPr lang="en-GB" dirty="0"/>
              <a:t>by the risk of bias criteria currently assessed with the risk of bias </a:t>
            </a:r>
            <a:r>
              <a:rPr lang="en-GB" dirty="0" smtClean="0"/>
              <a:t>tool … .”</a:t>
            </a: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48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Broad consensus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r>
              <a:rPr lang="en-US" dirty="0" smtClean="0"/>
              <a:t>Funding and Conflicts of interest </a:t>
            </a:r>
            <a:r>
              <a:rPr lang="en-US" b="1" dirty="0" smtClean="0">
                <a:solidFill>
                  <a:srgbClr val="FF0000"/>
                </a:solidFill>
              </a:rPr>
              <a:t>may impact on risk of bias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Funding and conflicts of interest may </a:t>
            </a:r>
            <a:r>
              <a:rPr lang="en-US" b="1" dirty="0" smtClean="0">
                <a:solidFill>
                  <a:srgbClr val="FF0000"/>
                </a:solidFill>
              </a:rPr>
              <a:t>impact on quality of the evidence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Funding and conflict of interest may be a basis for </a:t>
            </a:r>
            <a:r>
              <a:rPr lang="en-US" b="1" dirty="0" smtClean="0">
                <a:solidFill>
                  <a:srgbClr val="FF0000"/>
                </a:solidFill>
              </a:rPr>
              <a:t>sensitivity analysis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76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da-DK" b="1" dirty="0" err="1"/>
              <a:t>R</a:t>
            </a:r>
            <a:r>
              <a:rPr lang="da-DK" b="1" dirty="0" err="1" smtClean="0"/>
              <a:t>isk</a:t>
            </a:r>
            <a:r>
              <a:rPr lang="da-DK" b="1" dirty="0" smtClean="0"/>
              <a:t> of bias </a:t>
            </a:r>
            <a:r>
              <a:rPr lang="da-DK" b="1" dirty="0" err="1" smtClean="0"/>
              <a:t>tool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544616"/>
          </a:xfrm>
        </p:spPr>
        <p:txBody>
          <a:bodyPr>
            <a:normAutofit lnSpcReduction="10000"/>
          </a:bodyPr>
          <a:lstStyle/>
          <a:p>
            <a:r>
              <a:rPr lang="da-DK" dirty="0" err="1" smtClean="0"/>
              <a:t>Six</a:t>
            </a:r>
            <a:r>
              <a:rPr lang="da-DK" dirty="0" smtClean="0"/>
              <a:t> b</a:t>
            </a:r>
            <a:r>
              <a:rPr lang="en-US" dirty="0" err="1" smtClean="0"/>
              <a:t>ias</a:t>
            </a:r>
            <a:r>
              <a:rPr lang="en-US" dirty="0" smtClean="0"/>
              <a:t> domains</a:t>
            </a:r>
          </a:p>
          <a:p>
            <a:pPr lvl="1"/>
            <a:r>
              <a:rPr lang="en-US" sz="2400" dirty="0" smtClean="0"/>
              <a:t>Generation of allocation sequence</a:t>
            </a:r>
          </a:p>
          <a:p>
            <a:pPr lvl="1"/>
            <a:r>
              <a:rPr lang="en-US" sz="2400" dirty="0" smtClean="0"/>
              <a:t>Concealment of allocation sequence</a:t>
            </a:r>
          </a:p>
          <a:p>
            <a:pPr lvl="1"/>
            <a:r>
              <a:rPr lang="en-US" sz="2400" dirty="0" smtClean="0"/>
              <a:t>Blinding of patient and care provider</a:t>
            </a:r>
          </a:p>
          <a:p>
            <a:pPr lvl="1"/>
            <a:r>
              <a:rPr lang="en-US" sz="2400" dirty="0" smtClean="0"/>
              <a:t>Blinding of outcome assessor</a:t>
            </a:r>
          </a:p>
          <a:p>
            <a:pPr lvl="1"/>
            <a:r>
              <a:rPr lang="en-US" sz="2400" dirty="0" smtClean="0"/>
              <a:t>Incomplete outcome data</a:t>
            </a:r>
          </a:p>
          <a:p>
            <a:pPr lvl="1"/>
            <a:r>
              <a:rPr lang="en-US" sz="2400" dirty="0" smtClean="0"/>
              <a:t>Selective reporting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Domains are mechanistically defined</a:t>
            </a:r>
          </a:p>
          <a:p>
            <a:pPr lvl="1"/>
            <a:r>
              <a:rPr lang="en-US" dirty="0" smtClean="0"/>
              <a:t>Risk of bias tool </a:t>
            </a:r>
            <a:r>
              <a:rPr lang="en-US" b="1" dirty="0" smtClean="0">
                <a:solidFill>
                  <a:srgbClr val="FF0000"/>
                </a:solidFill>
              </a:rPr>
              <a:t>builds on the idea of ‘core’ biases</a:t>
            </a:r>
          </a:p>
          <a:p>
            <a:pPr lvl="1"/>
            <a:r>
              <a:rPr lang="en-US" dirty="0" smtClean="0"/>
              <a:t>Funding and conflict of interest is not regarded a core bias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1192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Funding and </a:t>
            </a:r>
            <a:r>
              <a:rPr lang="da-DK" b="1" dirty="0" err="1" smtClean="0"/>
              <a:t>CoI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Association between industry funding and trial conclusion (Lundh CDSR 2012)</a:t>
            </a:r>
          </a:p>
          <a:p>
            <a:pPr lvl="2"/>
            <a:r>
              <a:rPr lang="en-US" dirty="0" smtClean="0"/>
              <a:t>Few direct comparisons</a:t>
            </a:r>
          </a:p>
          <a:p>
            <a:pPr marL="1371600" lvl="3" indent="0">
              <a:buNone/>
            </a:pPr>
            <a:endParaRPr lang="en-US" dirty="0" smtClean="0"/>
          </a:p>
          <a:p>
            <a:r>
              <a:rPr lang="en-US" dirty="0" smtClean="0"/>
              <a:t>Strong incentives for positive trial results </a:t>
            </a:r>
          </a:p>
          <a:p>
            <a:pPr lvl="2"/>
            <a:r>
              <a:rPr lang="en-US" dirty="0" smtClean="0"/>
              <a:t>Trial 329 (Le </a:t>
            </a:r>
            <a:r>
              <a:rPr lang="en-US" dirty="0" err="1" smtClean="0"/>
              <a:t>Noury</a:t>
            </a:r>
            <a:r>
              <a:rPr lang="en-US" dirty="0" smtClean="0"/>
              <a:t> BMJ 2015)</a:t>
            </a:r>
          </a:p>
          <a:p>
            <a:pPr lvl="2"/>
            <a:r>
              <a:rPr lang="en-US" dirty="0" smtClean="0"/>
              <a:t>One failed stage III trial on </a:t>
            </a:r>
            <a:r>
              <a:rPr lang="en-US" dirty="0" err="1" smtClean="0"/>
              <a:t>idalopirdine</a:t>
            </a:r>
            <a:r>
              <a:rPr lang="en-US" dirty="0" smtClean="0"/>
              <a:t> for Alzheimer dropped the prize of </a:t>
            </a:r>
            <a:r>
              <a:rPr lang="en-US" dirty="0" err="1" smtClean="0"/>
              <a:t>Lundbeck’s</a:t>
            </a:r>
            <a:r>
              <a:rPr lang="en-US" dirty="0" smtClean="0"/>
              <a:t> stock by 15% (Bloomberg 2016)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Examples of selective reporting of industry initiated trials and outcomes</a:t>
            </a:r>
          </a:p>
          <a:p>
            <a:pPr lvl="2"/>
            <a:r>
              <a:rPr lang="en-US" dirty="0" smtClean="0"/>
              <a:t>SSRI for adolescents and children (Whittington Lancet 2004)</a:t>
            </a:r>
          </a:p>
        </p:txBody>
      </p:sp>
    </p:spTree>
    <p:extLst>
      <p:ext uri="{BB962C8B-B14F-4D97-AF65-F5344CB8AC3E}">
        <p14:creationId xmlns:p14="http://schemas.microsoft.com/office/powerpoint/2010/main" val="2908624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Status in </a:t>
            </a:r>
            <a:r>
              <a:rPr lang="da-DK" b="1" dirty="0" err="1" smtClean="0"/>
              <a:t>Cochrane</a:t>
            </a:r>
            <a:r>
              <a:rPr lang="da-DK" b="1" dirty="0" smtClean="0"/>
              <a:t> </a:t>
            </a:r>
            <a:r>
              <a:rPr lang="da-DK" b="1" dirty="0" err="1" smtClean="0"/>
              <a:t>reviews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853136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Cochrane Handbook: Funding and conflict of interest should not be addressed as a risk of bias domain.</a:t>
            </a:r>
          </a:p>
          <a:p>
            <a:endParaRPr lang="en-GB" dirty="0"/>
          </a:p>
          <a:p>
            <a:r>
              <a:rPr lang="en-GB" dirty="0" smtClean="0"/>
              <a:t>The Handbook provides no clear approach as to how funding and conflicts of interests should be addressed.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 smtClean="0">
                <a:solidFill>
                  <a:srgbClr val="FF0000"/>
                </a:solidFill>
              </a:rPr>
              <a:t>32</a:t>
            </a:r>
            <a:r>
              <a:rPr lang="en-GB" b="1" dirty="0">
                <a:solidFill>
                  <a:srgbClr val="FF0000"/>
                </a:solidFill>
              </a:rPr>
              <a:t>% of Cochrane reviews published in 2014 </a:t>
            </a:r>
            <a:r>
              <a:rPr lang="en-GB" b="1" dirty="0" smtClean="0">
                <a:solidFill>
                  <a:srgbClr val="FF0000"/>
                </a:solidFill>
              </a:rPr>
              <a:t>incorporated </a:t>
            </a:r>
            <a:r>
              <a:rPr lang="en-GB" b="1" dirty="0">
                <a:solidFill>
                  <a:srgbClr val="FF0000"/>
                </a:solidFill>
              </a:rPr>
              <a:t>funding into the “other bias” </a:t>
            </a:r>
            <a:r>
              <a:rPr lang="en-GB" dirty="0" smtClean="0"/>
              <a:t>function (5% added </a:t>
            </a:r>
            <a:r>
              <a:rPr lang="en-GB" dirty="0"/>
              <a:t>funding as a separate </a:t>
            </a:r>
            <a:r>
              <a:rPr lang="en-GB" dirty="0" smtClean="0"/>
              <a:t>domain). </a:t>
            </a:r>
            <a:r>
              <a:rPr lang="en-GB" sz="1600" dirty="0" smtClean="0"/>
              <a:t>				</a:t>
            </a:r>
          </a:p>
          <a:p>
            <a:pPr marL="457200" lvl="1" indent="0">
              <a:buNone/>
            </a:pPr>
            <a:r>
              <a:rPr lang="en-GB" sz="1200" dirty="0"/>
              <a:t>	</a:t>
            </a:r>
            <a:r>
              <a:rPr lang="en-GB" sz="1200" dirty="0" smtClean="0"/>
              <a:t>			</a:t>
            </a:r>
            <a:r>
              <a:rPr lang="en-GB" sz="1600" dirty="0" err="1" smtClean="0"/>
              <a:t>Jørgensen</a:t>
            </a:r>
            <a:r>
              <a:rPr lang="en-GB" sz="1600" dirty="0" smtClean="0"/>
              <a:t> et al.  </a:t>
            </a:r>
            <a:r>
              <a:rPr lang="en-GB" sz="1600" dirty="0" err="1" smtClean="0"/>
              <a:t>Syst</a:t>
            </a:r>
            <a:r>
              <a:rPr lang="en-GB" sz="1600" dirty="0" smtClean="0"/>
              <a:t> </a:t>
            </a:r>
            <a:r>
              <a:rPr lang="en-GB" sz="1600" dirty="0"/>
              <a:t>Rev. 2016 May 10;5:80. </a:t>
            </a:r>
          </a:p>
        </p:txBody>
      </p:sp>
    </p:spTree>
    <p:extLst>
      <p:ext uri="{BB962C8B-B14F-4D97-AF65-F5344CB8AC3E}">
        <p14:creationId xmlns:p14="http://schemas.microsoft.com/office/powerpoint/2010/main" val="194012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Status </a:t>
            </a:r>
            <a:r>
              <a:rPr lang="da-DK" b="1" dirty="0" err="1" smtClean="0"/>
              <a:t>risk</a:t>
            </a:r>
            <a:r>
              <a:rPr lang="da-DK" b="1" dirty="0" smtClean="0"/>
              <a:t> of bias </a:t>
            </a:r>
            <a:r>
              <a:rPr lang="da-DK" b="1" dirty="0" err="1" smtClean="0"/>
              <a:t>tool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 of bias tool 2.0</a:t>
            </a:r>
          </a:p>
          <a:p>
            <a:pPr lvl="1"/>
            <a:r>
              <a:rPr lang="en-US" dirty="0" smtClean="0"/>
              <a:t>Several changes</a:t>
            </a:r>
          </a:p>
          <a:p>
            <a:pPr lvl="1"/>
            <a:r>
              <a:rPr lang="en-US" dirty="0" smtClean="0"/>
              <a:t>The ”other domain” option gone</a:t>
            </a:r>
          </a:p>
          <a:p>
            <a:pPr lvl="1"/>
            <a:r>
              <a:rPr lang="en-US" dirty="0" smtClean="0"/>
              <a:t>No domain for ‘funding’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/>
              <a:t>Plans for tool to address funding and conflicts of interest</a:t>
            </a:r>
          </a:p>
          <a:p>
            <a:r>
              <a:rPr lang="en-US" dirty="0" smtClean="0"/>
              <a:t>Plans underway to develop a specific tool for reporting bias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88651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756</Words>
  <Application>Microsoft Office PowerPoint</Application>
  <PresentationFormat>Skærmshow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13</vt:i4>
      </vt:variant>
    </vt:vector>
  </HeadingPairs>
  <TitlesOfParts>
    <vt:vector size="14" baseType="lpstr">
      <vt:lpstr>Kontortema</vt:lpstr>
      <vt:lpstr>Addressing Funding and Conflicts of Interest in Randomised Clinical Trials included in Cochrane Reviews  Plans for the development of a ‘tool’ to assess reasons for concern</vt:lpstr>
      <vt:lpstr>Disposition</vt:lpstr>
      <vt:lpstr> Jonathan Sterne vs. Lisa Bero debate </vt:lpstr>
      <vt:lpstr>  Jonathan Sterne vs. Lisa Bero debate  </vt:lpstr>
      <vt:lpstr>Broad consensus</vt:lpstr>
      <vt:lpstr>Risk of bias tool</vt:lpstr>
      <vt:lpstr>Funding and CoI</vt:lpstr>
      <vt:lpstr>Status in Cochrane reviews</vt:lpstr>
      <vt:lpstr>Status risk of bias tool</vt:lpstr>
      <vt:lpstr>Why is a tool important?</vt:lpstr>
      <vt:lpstr>The aim of the tool</vt:lpstr>
      <vt:lpstr>Framework 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Addressing Funding and Conflict of Interest in Randomised Clinical Trials included in Cochrane Reviews</dc:title>
  <dc:creator>Asbjørn Hrobjartsson</dc:creator>
  <cp:lastModifiedBy>Camilla Hansen</cp:lastModifiedBy>
  <cp:revision>47</cp:revision>
  <dcterms:created xsi:type="dcterms:W3CDTF">2016-10-18T06:46:05Z</dcterms:created>
  <dcterms:modified xsi:type="dcterms:W3CDTF">2016-11-04T08:21:28Z</dcterms:modified>
</cp:coreProperties>
</file>