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2" r:id="rId3"/>
    <p:sldId id="271" r:id="rId4"/>
    <p:sldId id="274" r:id="rId5"/>
    <p:sldId id="275" r:id="rId6"/>
    <p:sldId id="273" r:id="rId7"/>
    <p:sldId id="270" r:id="rId8"/>
    <p:sldId id="268" r:id="rId9"/>
    <p:sldId id="269" r:id="rId10"/>
  </p:sldIdLst>
  <p:sldSz cx="9144000" cy="6858000" type="screen4x3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uFillTx/>
              </a:defRPr>
            </a:lvl1pPr>
          </a:lstStyle>
          <a:p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uFillTx/>
              </a:defRPr>
            </a:lvl1pPr>
          </a:lstStyle>
          <a:p>
            <a:fld id="{28223903-EE02-4A36-BB58-DCBE94C55C97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txBody>
          <a:bodyPr vert="horz" lIns="91440" tIns="45720" rIns="91440" bIns="45720" rtlCol="0" anchor="ctr"/>
          <a:lstStyle/>
          <a:p>
            <a:endParaRPr lang="en-US">
              <a:uFillTx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uFillTx/>
              </a:defRPr>
            </a:lvl1pPr>
          </a:lstStyle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uFillTx/>
              </a:defRPr>
            </a:lvl1pPr>
          </a:lstStyle>
          <a:p>
            <a:fld id="{585130D5-F9FA-4733-AAB2-789088DCA765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>
              <a:uFillTx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130D5-F9FA-4733-AAB2-789088DCA765}" type="slidenum">
              <a:rPr lang="en-US" smtClean="0">
                <a:uFillTx/>
              </a:rPr>
              <a:pPr/>
              <a:t>1</a:t>
            </a:fld>
            <a:endParaRPr lang="en-US">
              <a:uFillTx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r>
              <a:rPr lang="en-US" smtClean="0">
                <a:uFillTx/>
              </a:rPr>
              <a:t>Click to edit Master subtitle style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uFillTx/>
              </a:defRPr>
            </a:lvl1pPr>
            <a:lvl2pPr>
              <a:defRPr sz="2800">
                <a:uFillTx/>
              </a:defRPr>
            </a:lvl2pPr>
            <a:lvl3pPr>
              <a:defRPr sz="2400">
                <a:uFillTx/>
              </a:defRPr>
            </a:lvl3pPr>
            <a:lvl4pPr>
              <a:defRPr sz="2000">
                <a:uFillTx/>
              </a:defRPr>
            </a:lvl4pPr>
            <a:lvl5pPr>
              <a:defRPr sz="2000">
                <a:uFillTx/>
              </a:defRPr>
            </a:lvl5pPr>
            <a:lvl6pPr>
              <a:defRPr sz="2000">
                <a:uFillTx/>
              </a:defRPr>
            </a:lvl6pPr>
            <a:lvl7pPr>
              <a:defRPr sz="2000">
                <a:uFillTx/>
              </a:defRPr>
            </a:lvl7pPr>
            <a:lvl8pPr>
              <a:defRPr sz="2000">
                <a:uFillTx/>
              </a:defRPr>
            </a:lvl8pPr>
            <a:lvl9pPr>
              <a:defRPr sz="20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endParaRPr lang="en-US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4D7737D-B2DB-4D1C-BC6B-8F72F6D95BAC}" type="datetimeFigureOut">
              <a:rPr lang="en-US" smtClean="0">
                <a:uFillTx/>
              </a:rPr>
              <a:pPr/>
              <a:t>4/19/2012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D43D0C77-1017-45EE-AFED-67C0A5197F02}" type="slidenum">
              <a:rPr lang="en-US" smtClean="0">
                <a:uFillTx/>
              </a:rPr>
              <a:pPr/>
              <a:t>‹#›</a:t>
            </a:fld>
            <a:endParaRPr lang="en-US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uFillTx/>
              </a:rPr>
              <a:t>Multiple intervention reviews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uFillTx/>
              </a:rPr>
              <a:t>Reflections from </a:t>
            </a:r>
            <a:r>
              <a:rPr lang="en-US" dirty="0" err="1" smtClean="0">
                <a:uFillTx/>
              </a:rPr>
              <a:t>CoEds</a:t>
            </a:r>
            <a:r>
              <a:rPr lang="en-US" dirty="0" smtClean="0">
                <a:uFillTx/>
              </a:rPr>
              <a:t> discussions this week </a:t>
            </a:r>
            <a:endParaRPr lang="en-US" dirty="0" smtClean="0"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Portfolio management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initiated </a:t>
            </a:r>
            <a:r>
              <a:rPr lang="en-GB" dirty="0" smtClean="0"/>
              <a:t>and managed by CRGs</a:t>
            </a:r>
          </a:p>
          <a:p>
            <a:r>
              <a:rPr lang="en-GB" dirty="0" smtClean="0"/>
              <a:t>splitting </a:t>
            </a:r>
            <a:r>
              <a:rPr lang="en-GB" dirty="0" smtClean="0"/>
              <a:t>lumped reviews at update stage</a:t>
            </a:r>
          </a:p>
          <a:p>
            <a:r>
              <a:rPr lang="en-GB" dirty="0" err="1" smtClean="0"/>
              <a:t>OoR</a:t>
            </a:r>
            <a:r>
              <a:rPr lang="en-GB" dirty="0" smtClean="0"/>
              <a:t> </a:t>
            </a:r>
            <a:r>
              <a:rPr lang="en-GB" dirty="0" smtClean="0"/>
              <a:t>and MTM not always necessary/appropriate </a:t>
            </a:r>
          </a:p>
          <a:p>
            <a:r>
              <a:rPr lang="en-GB" dirty="0" smtClean="0"/>
              <a:t>requires </a:t>
            </a:r>
            <a:r>
              <a:rPr lang="en-GB" dirty="0" smtClean="0"/>
              <a:t>strong rationale for review (why is this an important question, what are the important outcomes, why are we addressing it in this way?)</a:t>
            </a:r>
          </a:p>
          <a:p>
            <a:r>
              <a:rPr lang="en-GB" dirty="0" smtClean="0"/>
              <a:t>but </a:t>
            </a:r>
            <a:r>
              <a:rPr lang="en-GB" dirty="0" smtClean="0"/>
              <a:t>it’s what our readers want and often need</a:t>
            </a:r>
          </a:p>
          <a:p>
            <a:r>
              <a:rPr lang="en-GB" dirty="0" smtClean="0"/>
              <a:t>overviews </a:t>
            </a:r>
            <a:r>
              <a:rPr lang="en-GB" dirty="0" smtClean="0"/>
              <a:t>are about differences in effect across several interventions, rather than average effect of individual treatments</a:t>
            </a:r>
          </a:p>
          <a:p>
            <a:r>
              <a:rPr lang="en-GB" dirty="0" smtClean="0"/>
              <a:t>judicious </a:t>
            </a:r>
            <a:r>
              <a:rPr lang="en-GB" dirty="0" smtClean="0"/>
              <a:t>approach required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 smtClean="0"/>
              <a:t>What </a:t>
            </a:r>
            <a:r>
              <a:rPr lang="en-GB" sz="3600" b="1" dirty="0" smtClean="0"/>
              <a:t>overview options </a:t>
            </a:r>
            <a:r>
              <a:rPr lang="en-GB" sz="3600" b="1" dirty="0" smtClean="0"/>
              <a:t>are available and when should they be used?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Traditional </a:t>
            </a:r>
            <a:r>
              <a:rPr lang="en-GB" sz="2800" dirty="0" smtClean="0"/>
              <a:t>overview of reviews (summary/synthesis by informal inappropriate interpretation at the level of review?) </a:t>
            </a:r>
            <a:endParaRPr lang="en-GB" sz="2800" dirty="0" smtClean="0"/>
          </a:p>
          <a:p>
            <a:pPr lvl="1"/>
            <a:r>
              <a:rPr lang="en-GB" sz="2400" dirty="0" smtClean="0"/>
              <a:t>NB </a:t>
            </a:r>
            <a:r>
              <a:rPr lang="en-GB" sz="2400" dirty="0" smtClean="0"/>
              <a:t>Narrative summary can guide the reader against making inappropriate conclusions from indirect comparisons – there has been too much emphasis on the statistical </a:t>
            </a:r>
            <a:r>
              <a:rPr lang="en-GB" sz="2400" dirty="0" smtClean="0"/>
              <a:t>synthesis</a:t>
            </a:r>
          </a:p>
          <a:p>
            <a:r>
              <a:rPr lang="en-GB" sz="2800" dirty="0" smtClean="0"/>
              <a:t>Multiple </a:t>
            </a:r>
            <a:r>
              <a:rPr lang="en-GB" sz="2800" dirty="0" smtClean="0"/>
              <a:t>intervention reviews (summary/synthesis at the level of the trial?)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sz="4000" b="1" dirty="0" smtClean="0"/>
              <a:t>AND......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/>
          </a:bodyPr>
          <a:lstStyle/>
          <a:p>
            <a:r>
              <a:rPr lang="en-GB" sz="3000" dirty="0" smtClean="0"/>
              <a:t>What </a:t>
            </a:r>
            <a:r>
              <a:rPr lang="en-GB" sz="3000" dirty="0" smtClean="0"/>
              <a:t>are the considerations when deciding to use one or the other? </a:t>
            </a:r>
            <a:r>
              <a:rPr lang="en-GB" sz="3000" dirty="0" err="1" smtClean="0"/>
              <a:t>Eg</a:t>
            </a:r>
            <a:r>
              <a:rPr lang="en-GB" sz="3000" dirty="0" smtClean="0"/>
              <a:t>:</a:t>
            </a:r>
            <a:endParaRPr lang="en-GB" sz="3000" dirty="0" smtClean="0"/>
          </a:p>
          <a:p>
            <a:pPr lvl="1"/>
            <a:r>
              <a:rPr lang="en-GB" sz="2600" dirty="0" smtClean="0"/>
              <a:t>author team skills</a:t>
            </a:r>
          </a:p>
          <a:p>
            <a:pPr lvl="1"/>
            <a:r>
              <a:rPr lang="en-GB" sz="2600" dirty="0" smtClean="0"/>
              <a:t>author/editorial team resources</a:t>
            </a:r>
          </a:p>
          <a:p>
            <a:pPr lvl="1"/>
            <a:r>
              <a:rPr lang="en-GB" sz="2600" dirty="0" smtClean="0"/>
              <a:t>general assumptions reasonable</a:t>
            </a:r>
          </a:p>
          <a:p>
            <a:pPr lvl="1"/>
            <a:r>
              <a:rPr lang="en-GB" sz="2600" dirty="0" smtClean="0"/>
              <a:t>exchangeability (patients) assumption often problematic </a:t>
            </a:r>
            <a:r>
              <a:rPr lang="en-GB" sz="2600" dirty="0" err="1" smtClean="0"/>
              <a:t>eg</a:t>
            </a:r>
            <a:r>
              <a:rPr lang="en-GB" sz="2600" dirty="0" smtClean="0"/>
              <a:t> – OTC </a:t>
            </a:r>
            <a:r>
              <a:rPr lang="en-GB" sz="2600" dirty="0" err="1" smtClean="0"/>
              <a:t>vs</a:t>
            </a:r>
            <a:r>
              <a:rPr lang="en-GB" sz="2600" dirty="0" smtClean="0"/>
              <a:t> prescribed acne treatments)</a:t>
            </a:r>
          </a:p>
          <a:p>
            <a:pPr lvl="1"/>
            <a:r>
              <a:rPr lang="en-GB" sz="2600" dirty="0" smtClean="0"/>
              <a:t>must be important questions where ranking treatments is the next logical step</a:t>
            </a:r>
          </a:p>
          <a:p>
            <a:pPr lvl="1"/>
            <a:r>
              <a:rPr lang="en-GB" sz="2600" dirty="0" smtClean="0"/>
              <a:t>what summary info is a available from </a:t>
            </a:r>
            <a:r>
              <a:rPr lang="en-GB" sz="2600" dirty="0" err="1" smtClean="0"/>
              <a:t>cochrane</a:t>
            </a:r>
            <a:r>
              <a:rPr lang="en-GB" sz="2600" dirty="0" smtClean="0"/>
              <a:t>/non-</a:t>
            </a:r>
            <a:r>
              <a:rPr lang="en-GB" sz="2600" dirty="0" err="1" smtClean="0"/>
              <a:t>cochrane</a:t>
            </a:r>
            <a:r>
              <a:rPr lang="en-GB" sz="2600" dirty="0" smtClean="0"/>
              <a:t> reviews</a:t>
            </a:r>
          </a:p>
          <a:p>
            <a:pPr lvl="1"/>
            <a:r>
              <a:rPr lang="en-GB" sz="2600" dirty="0" smtClean="0"/>
              <a:t>are the data up to date?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Other suggestions for editorial mgt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20000"/>
          </a:bodyPr>
          <a:lstStyle/>
          <a:p>
            <a:r>
              <a:rPr lang="en-GB" sz="3000" dirty="0" smtClean="0"/>
              <a:t>Need for ‘layered’ approach – </a:t>
            </a:r>
            <a:r>
              <a:rPr lang="en-GB" sz="3000" dirty="0" err="1" smtClean="0"/>
              <a:t>eg</a:t>
            </a:r>
            <a:r>
              <a:rPr lang="en-GB" sz="3000" dirty="0" smtClean="0"/>
              <a:t>-overview with MTM MA, narrative summary overview, individual reviews? </a:t>
            </a:r>
            <a:endParaRPr lang="en-GB" sz="3000" dirty="0" smtClean="0"/>
          </a:p>
          <a:p>
            <a:endParaRPr lang="en-GB" sz="3000" dirty="0" smtClean="0"/>
          </a:p>
          <a:p>
            <a:r>
              <a:rPr lang="en-GB" sz="3000" dirty="0" smtClean="0"/>
              <a:t>Could protocols for overviews be written to include MTM synthesis as an optional </a:t>
            </a:r>
            <a:r>
              <a:rPr lang="en-GB" sz="3000" dirty="0" smtClean="0"/>
              <a:t>extra</a:t>
            </a:r>
          </a:p>
          <a:p>
            <a:endParaRPr lang="en-GB" sz="3000" dirty="0" smtClean="0"/>
          </a:p>
          <a:p>
            <a:r>
              <a:rPr lang="en-GB" sz="3000" dirty="0" smtClean="0"/>
              <a:t>Should </a:t>
            </a:r>
            <a:r>
              <a:rPr lang="en-GB" sz="3000" dirty="0" smtClean="0"/>
              <a:t>there be a separate stage in the editorial process for these reviews once the preliminary work has been undertaken</a:t>
            </a:r>
            <a:r>
              <a:rPr lang="en-GB" sz="3000" dirty="0" smtClean="0"/>
              <a:t>?</a:t>
            </a:r>
          </a:p>
          <a:p>
            <a:endParaRPr lang="en-GB" sz="3000" dirty="0" smtClean="0"/>
          </a:p>
          <a:p>
            <a:r>
              <a:rPr lang="en-GB" sz="3000" dirty="0" smtClean="0"/>
              <a:t>What process might be used for making the decision to tackle overview topics? (Decision-tree?)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/>
              <a:t>How/when can CRGs really begin to adopt these methods?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currently </a:t>
            </a:r>
            <a:r>
              <a:rPr lang="en-GB" dirty="0" smtClean="0"/>
              <a:t>no </a:t>
            </a:r>
            <a:r>
              <a:rPr lang="en-GB" dirty="0" smtClean="0"/>
              <a:t>guidance</a:t>
            </a:r>
          </a:p>
          <a:p>
            <a:r>
              <a:rPr lang="en-GB" dirty="0" smtClean="0"/>
              <a:t>limited </a:t>
            </a:r>
            <a:r>
              <a:rPr lang="en-GB" dirty="0" smtClean="0"/>
              <a:t>support from MG ( under what circumstances can CRGs expect support from CMIMG).</a:t>
            </a:r>
          </a:p>
          <a:p>
            <a:r>
              <a:rPr lang="en-GB" dirty="0" smtClean="0"/>
              <a:t>who </a:t>
            </a:r>
            <a:r>
              <a:rPr lang="en-GB" dirty="0" smtClean="0"/>
              <a:t>has sign-off?</a:t>
            </a:r>
          </a:p>
          <a:p>
            <a:r>
              <a:rPr lang="en-GB" dirty="0" smtClean="0"/>
              <a:t>how </a:t>
            </a:r>
            <a:r>
              <a:rPr lang="en-GB" dirty="0" smtClean="0"/>
              <a:t>important is it that Cochrane has a consistent approach to these issues?</a:t>
            </a:r>
          </a:p>
          <a:p>
            <a:r>
              <a:rPr lang="en-GB" dirty="0" smtClean="0"/>
              <a:t>what </a:t>
            </a:r>
            <a:r>
              <a:rPr lang="en-GB" dirty="0" smtClean="0"/>
              <a:t>happens during the period where there is no clear guidance and methods/Handbook chapter are in transition phase?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Challenge of updating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Should overviews and MTM always be considered at updating stage (where field ripe, where lumped reviews exist, etc)?</a:t>
            </a:r>
          </a:p>
          <a:p>
            <a:endParaRPr lang="en-GB" dirty="0" smtClean="0"/>
          </a:p>
          <a:p>
            <a:r>
              <a:rPr lang="en-GB" dirty="0" smtClean="0"/>
              <a:t>Updating </a:t>
            </a:r>
            <a:r>
              <a:rPr lang="en-GB" dirty="0" smtClean="0"/>
              <a:t>multiple </a:t>
            </a:r>
            <a:r>
              <a:rPr lang="en-GB" dirty="0" smtClean="0"/>
              <a:t>individual reviews to produce data appropriate for overview</a:t>
            </a:r>
          </a:p>
          <a:p>
            <a:endParaRPr lang="en-GB" dirty="0" smtClean="0"/>
          </a:p>
          <a:p>
            <a:r>
              <a:rPr lang="en-GB" dirty="0" smtClean="0"/>
              <a:t>‘Hostage to fortune’ - future challenge of updating overview and component reviews – software needs to work harder is this is to be part of our core activity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Software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 smtClean="0"/>
              <a:t>RevMan</a:t>
            </a:r>
            <a:r>
              <a:rPr lang="en-GB" dirty="0" smtClean="0"/>
              <a:t>/ CRS issues – what options for analysis</a:t>
            </a:r>
            <a:r>
              <a:rPr lang="en-GB" dirty="0" smtClean="0"/>
              <a:t>?</a:t>
            </a:r>
          </a:p>
          <a:p>
            <a:endParaRPr lang="en-GB" dirty="0" smtClean="0"/>
          </a:p>
          <a:p>
            <a:r>
              <a:rPr lang="en-GB" dirty="0" smtClean="0"/>
              <a:t>RM </a:t>
            </a:r>
            <a:r>
              <a:rPr lang="en-GB" dirty="0" smtClean="0"/>
              <a:t>Structural changes around </a:t>
            </a:r>
            <a:r>
              <a:rPr lang="en-GB" dirty="0" smtClean="0"/>
              <a:t>methods</a:t>
            </a:r>
          </a:p>
          <a:p>
            <a:endParaRPr lang="en-GB" dirty="0" smtClean="0"/>
          </a:p>
          <a:p>
            <a:r>
              <a:rPr lang="en-GB" dirty="0" smtClean="0"/>
              <a:t>Checking </a:t>
            </a:r>
            <a:r>
              <a:rPr lang="en-GB" dirty="0" smtClean="0"/>
              <a:t>data (internal and external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Possibilities </a:t>
            </a:r>
            <a:r>
              <a:rPr lang="en-GB" dirty="0" smtClean="0"/>
              <a:t>for extracting the data once only and store for later checking and reanalysis (CRS/SRDR depending on nature and status of available data?)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Interpretation of data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Challenge </a:t>
            </a:r>
            <a:r>
              <a:rPr lang="en-GB" dirty="0" smtClean="0"/>
              <a:t>of reporting what was done, what was found, and what it </a:t>
            </a:r>
            <a:r>
              <a:rPr lang="en-GB" dirty="0" smtClean="0"/>
              <a:t>means</a:t>
            </a:r>
          </a:p>
          <a:p>
            <a:endParaRPr lang="en-GB" dirty="0" smtClean="0"/>
          </a:p>
          <a:p>
            <a:r>
              <a:rPr lang="en-GB" dirty="0" smtClean="0"/>
              <a:t>Authors </a:t>
            </a:r>
            <a:r>
              <a:rPr lang="en-GB" dirty="0" smtClean="0"/>
              <a:t>struggle to interpret data from </a:t>
            </a:r>
            <a:r>
              <a:rPr lang="en-GB" dirty="0" err="1" smtClean="0"/>
              <a:t>pairwise</a:t>
            </a:r>
            <a:r>
              <a:rPr lang="en-GB" dirty="0" smtClean="0"/>
              <a:t> direct head to head IRs, even more where lumped reviews include multiple interventions</a:t>
            </a:r>
          </a:p>
          <a:p>
            <a:endParaRPr lang="en-GB" dirty="0" smtClean="0"/>
          </a:p>
          <a:p>
            <a:r>
              <a:rPr lang="en-GB" dirty="0" smtClean="0"/>
              <a:t>Even </a:t>
            </a:r>
            <a:r>
              <a:rPr lang="en-GB" dirty="0" smtClean="0"/>
              <a:t>more advanced skills required to understand what the data can and cannot tell you, and to avoid focus on the statistical aspects of the review (complexity and black box)</a:t>
            </a:r>
          </a:p>
          <a:p>
            <a:endParaRPr lang="en-GB" dirty="0" smtClean="0"/>
          </a:p>
          <a:p>
            <a:r>
              <a:rPr lang="en-GB" dirty="0" err="1" smtClean="0"/>
              <a:t>SoFT</a:t>
            </a:r>
            <a:r>
              <a:rPr lang="en-GB" dirty="0" smtClean="0"/>
              <a:t> </a:t>
            </a:r>
            <a:r>
              <a:rPr lang="en-GB" dirty="0" smtClean="0"/>
              <a:t>(Applicability and Recommendations MG)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3F80CD"/>
            </a:gs>
            <a:gs pos="100000">
              <a:srgbClr val="9BC1FF"/>
            </a:gs>
          </a:gsLst>
          <a:lin ang="16200000" scaled="1"/>
          <a:tileRect/>
        </a:gradFill>
        <a:ln>
          <a:solidFill>
            <a:srgbClr val="4A7EBB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  <a:uFillTx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553</Words>
  <Application>Microsoft Office PowerPoint</Application>
  <PresentationFormat>On-screen Show (4:3)</PresentationFormat>
  <Paragraphs>60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Multiple intervention reviews</vt:lpstr>
      <vt:lpstr>Portfolio management</vt:lpstr>
      <vt:lpstr>What overview options are available and when should they be used?</vt:lpstr>
      <vt:lpstr>AND...... </vt:lpstr>
      <vt:lpstr>Other suggestions for editorial mgt</vt:lpstr>
      <vt:lpstr>How/when can CRGs really begin to adopt these methods? </vt:lpstr>
      <vt:lpstr>Challenge of updating </vt:lpstr>
      <vt:lpstr>Software</vt:lpstr>
      <vt:lpstr>Interpretation of data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intervention reviews</dc:title>
  <dc:creator>RC Churchill</dc:creator>
  <cp:lastModifiedBy>Rachel Churchill</cp:lastModifiedBy>
  <cp:revision>13</cp:revision>
  <dcterms:created xsi:type="dcterms:W3CDTF">2012-03-20T13:20:32Z</dcterms:created>
  <dcterms:modified xsi:type="dcterms:W3CDTF">2012-04-19T10:58:51Z</dcterms:modified>
</cp:coreProperties>
</file>