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384" r:id="rId2"/>
    <p:sldId id="382" r:id="rId3"/>
    <p:sldId id="383" r:id="rId4"/>
    <p:sldId id="387" r:id="rId5"/>
    <p:sldId id="388" r:id="rId6"/>
    <p:sldId id="389" r:id="rId7"/>
    <p:sldId id="390" r:id="rId8"/>
    <p:sldId id="391" r:id="rId9"/>
    <p:sldId id="352" r:id="rId10"/>
    <p:sldId id="385" r:id="rId11"/>
    <p:sldId id="386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70" r:id="rId21"/>
    <p:sldId id="368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  <p:sldId id="381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ne Khabsa" initials="JK" lastIdx="1" clrIdx="0">
    <p:extLst>
      <p:ext uri="{19B8F6BF-5375-455C-9EA6-DF929625EA0E}">
        <p15:presenceInfo xmlns:p15="http://schemas.microsoft.com/office/powerpoint/2012/main" userId="dbdcff6056e6806a" providerId="Windows Live"/>
      </p:ext>
    </p:extLst>
  </p:cmAuthor>
  <p:cmAuthor id="2" name="pearl atwere" initials="p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DE7"/>
    <a:srgbClr val="36A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84833" autoAdjust="0"/>
  </p:normalViewPr>
  <p:slideViewPr>
    <p:cSldViewPr>
      <p:cViewPr varScale="1">
        <p:scale>
          <a:sx n="52" d="100"/>
          <a:sy n="52" d="100"/>
        </p:scale>
        <p:origin x="969" y="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EA85F-8DDF-42C1-8E24-3C534B3234B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2C6DA-9F5D-4425-A16B-DDF5D428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1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Affiliations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1- Clinical Research Institute, American University of Beirut Medical Center, Beirut, Lebanon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2- Faculty of Medicine, American University of Beirut, Beirut, Lebanon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Faculty of Medicine, Lebanese American University, Byblos, Lebanon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4-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Faculty of Health Sciences, American University of Beirut, Beirut, Lebanon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5-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Nursing, Midwifery and Allied Health Professions Research Unit, Glasgow Caledonian University, Glasgow, UK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Department of Medicine, McMaster University, Ontario, Canada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7- Department of Internal Medicine, American University of Beirut, Beirut, Lebanon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22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858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30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93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06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72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516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431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0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55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dividing responsibilities for sections between GDG members at 1st meeting</a:t>
            </a:r>
          </a:p>
          <a:p>
            <a:r>
              <a:rPr lang="en-US" dirty="0" smtClean="0"/>
              <a:t>2. co-chairs and primary panel members must agree on the definition of consensus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8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77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92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Exclude</a:t>
            </a:r>
            <a:r>
              <a:rPr lang="en-US" baseline="0" dirty="0" smtClean="0"/>
              <a:t> patients: CTFPHC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77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68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592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2C6DA-9F5D-4425-A16B-DDF5D42899D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2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23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21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94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8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07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7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8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0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07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1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defTabSz="457200"/>
            <a:fld id="{363C80F9-8C37-7345-9B07-3E230CDEC4E6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 defTabSz="457200"/>
              <a:t>2/9/2021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defTabSz="457200"/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defTabSz="457200"/>
            <a:fld id="{F7632901-8C84-6348-97B5-DCE5E79EC619}" type="slidenum">
              <a:rPr lang="en-US" smtClean="0">
                <a:solidFill>
                  <a:srgbClr val="40BAD2"/>
                </a:solidFill>
              </a:rPr>
              <a:pPr defTabSz="457200"/>
              <a:t>‹#›</a:t>
            </a:fld>
            <a:endParaRPr lang="en-US">
              <a:solidFill>
                <a:srgbClr val="40BAD2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55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Methods for stakeholder engagement in practice guideline development: a methodological survey of published guidance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000" cap="none" dirty="0" smtClean="0"/>
              <a:t>Joanne Khabsa</a:t>
            </a:r>
            <a:r>
              <a:rPr lang="en-US" sz="2000" cap="none" baseline="30000" dirty="0" smtClean="0"/>
              <a:t>1</a:t>
            </a:r>
            <a:r>
              <a:rPr lang="en-US" sz="2000" cap="none" dirty="0" smtClean="0"/>
              <a:t>, Vanessa Helou</a:t>
            </a:r>
            <a:r>
              <a:rPr lang="en-US" sz="2000" cap="none" baseline="30000" dirty="0" smtClean="0"/>
              <a:t>2</a:t>
            </a:r>
            <a:r>
              <a:rPr lang="en-US" sz="2000" cap="none" dirty="0" smtClean="0"/>
              <a:t>, Hussein Noureldine</a:t>
            </a:r>
            <a:r>
              <a:rPr lang="en-US" sz="2000" cap="none" baseline="30000" dirty="0" smtClean="0"/>
              <a:t>3</a:t>
            </a:r>
            <a:r>
              <a:rPr lang="en-US" sz="2000" cap="none" dirty="0" smtClean="0"/>
              <a:t>, Ahmed Mohamed</a:t>
            </a:r>
            <a:r>
              <a:rPr lang="en-US" sz="2000" cap="none" baseline="30000" dirty="0" smtClean="0"/>
              <a:t>4</a:t>
            </a:r>
            <a:r>
              <a:rPr lang="en-US" sz="2000" cap="none" dirty="0" smtClean="0"/>
              <a:t>, Pauline Campbell</a:t>
            </a:r>
            <a:r>
              <a:rPr lang="en-US" sz="2000" cap="none" baseline="30000" dirty="0" smtClean="0"/>
              <a:t>5</a:t>
            </a:r>
            <a:r>
              <a:rPr lang="en-US" sz="2000" cap="none" dirty="0" smtClean="0"/>
              <a:t>, Elie A. Akl</a:t>
            </a:r>
            <a:r>
              <a:rPr lang="en-US" sz="2000" cap="none" baseline="30000" dirty="0" smtClean="0"/>
              <a:t>6,7</a:t>
            </a:r>
            <a:endParaRPr lang="en-US" sz="2000" cap="none" dirty="0" smtClean="0"/>
          </a:p>
        </p:txBody>
      </p:sp>
    </p:spTree>
    <p:extLst>
      <p:ext uri="{BB962C8B-B14F-4D97-AF65-F5344CB8AC3E}">
        <p14:creationId xmlns:p14="http://schemas.microsoft.com/office/powerpoint/2010/main" val="100816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1: Organization, budget, planning,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Budget (n=3, 4%)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798265"/>
              </p:ext>
            </p:extLst>
          </p:nvPr>
        </p:nvGraphicFramePr>
        <p:xfrm>
          <a:off x="1447800" y="2286001"/>
          <a:ext cx="4787900" cy="3973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567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897333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711759"/>
              </p:ext>
            </p:extLst>
          </p:nvPr>
        </p:nvGraphicFramePr>
        <p:xfrm>
          <a:off x="6780530" y="1351080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4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1: Organization, budget, planning,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Planning (n=9, 11%)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64443"/>
              </p:ext>
            </p:extLst>
          </p:nvPr>
        </p:nvGraphicFramePr>
        <p:xfrm>
          <a:off x="1460500" y="2286001"/>
          <a:ext cx="4775200" cy="3973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59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37147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00075"/>
              </p:ext>
            </p:extLst>
          </p:nvPr>
        </p:nvGraphicFramePr>
        <p:xfrm>
          <a:off x="6780530" y="1351080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82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1: Organization, budget, planning,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Training (n=20, 24%)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71600" y="2286001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59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(0)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(12)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(18)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(3)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682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737215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504370"/>
              </p:ext>
            </p:extLst>
          </p:nvPr>
        </p:nvGraphicFramePr>
        <p:xfrm>
          <a:off x="6638925" y="3389954"/>
          <a:ext cx="4526280" cy="101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541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725739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trained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panel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a specific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panel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37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2: Priority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en-CA" dirty="0" smtClean="0"/>
              <a:t>n = 22 (27%)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47130"/>
              </p:ext>
            </p:extLst>
          </p:nvPr>
        </p:nvGraphicFramePr>
        <p:xfrm>
          <a:off x="1371600" y="2286001"/>
          <a:ext cx="4864100" cy="397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(18)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721146"/>
              </p:ext>
            </p:extLst>
          </p:nvPr>
        </p:nvGraphicFramePr>
        <p:xfrm>
          <a:off x="6780530" y="1351080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66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</a:t>
            </a:r>
            <a:r>
              <a:rPr lang="en-CA" dirty="0" smtClean="0"/>
              <a:t>3: </a:t>
            </a:r>
            <a:r>
              <a:rPr lang="en-CA" dirty="0"/>
              <a:t>Guideline group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Exclusion of stakeholders</a:t>
            </a:r>
            <a:endParaRPr lang="en-CA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274988"/>
              </p:ext>
            </p:extLst>
          </p:nvPr>
        </p:nvGraphicFramePr>
        <p:xfrm>
          <a:off x="1371600" y="2286001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excluded from the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47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181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6302183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667382"/>
              </p:ext>
            </p:extLst>
          </p:nvPr>
        </p:nvGraphicFramePr>
        <p:xfrm>
          <a:off x="6629400" y="3097319"/>
          <a:ext cx="4526280" cy="1520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541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725739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Exclusion from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Executive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committee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Systematic review 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519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</a:t>
            </a:r>
            <a:r>
              <a:rPr lang="en-CA" dirty="0" smtClean="0"/>
              <a:t>3: </a:t>
            </a:r>
            <a:r>
              <a:rPr lang="en-CA" dirty="0"/>
              <a:t>Guideline group membership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86686"/>
              </p:ext>
            </p:extLst>
          </p:nvPr>
        </p:nvGraphicFramePr>
        <p:xfrm>
          <a:off x="1371600" y="2286001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919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included in the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(48)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(78)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(52)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96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6302183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815047"/>
              </p:ext>
            </p:extLst>
          </p:nvPr>
        </p:nvGraphicFramePr>
        <p:xfrm>
          <a:off x="6629400" y="3097319"/>
          <a:ext cx="4526280" cy="1520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Inclusion 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Oversight/executive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committee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(21)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Systematic review 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Panel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(85)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Inclusion of stakeholders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45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</a:t>
            </a:r>
            <a:r>
              <a:rPr lang="en-CA" dirty="0" smtClean="0"/>
              <a:t>3: </a:t>
            </a:r>
            <a:r>
              <a:rPr lang="en-CA" dirty="0"/>
              <a:t>Guideline group membership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844588"/>
              </p:ext>
            </p:extLst>
          </p:nvPr>
        </p:nvGraphicFramePr>
        <p:xfrm>
          <a:off x="1293911" y="2169845"/>
          <a:ext cx="4864100" cy="3468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889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2211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(38)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819743854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(45)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(35)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68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Unclear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6302183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22302"/>
              </p:ext>
            </p:extLst>
          </p:nvPr>
        </p:nvGraphicFramePr>
        <p:xfrm>
          <a:off x="6629400" y="3360209"/>
          <a:ext cx="4526280" cy="994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541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725739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Conditions on whether individuals are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involved*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(62)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Conditions on how individuals are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involved*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(51)</a:t>
                      </a:r>
                    </a:p>
                  </a:txBody>
                  <a:tcPr marL="4763" marR="4763" marT="476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9400" y="4495800"/>
            <a:ext cx="4526280" cy="30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400" dirty="0" smtClean="0">
                <a:solidFill>
                  <a:schemeClr val="tx1"/>
                </a:solidFill>
              </a:rPr>
              <a:t>*Conditions were mainly with regards to COI</a:t>
            </a:r>
            <a:endParaRPr lang="en-CA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74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ITEM 4: Establishing guideline group </a:t>
            </a:r>
            <a:r>
              <a:rPr lang="en-CA" dirty="0" smtClean="0">
                <a:solidFill>
                  <a:schemeClr val="tx1"/>
                </a:solidFill>
              </a:rPr>
              <a:t>processes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en-CA" dirty="0" smtClean="0"/>
              <a:t>n = 2 (2%)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441059"/>
              </p:ext>
            </p:extLst>
          </p:nvPr>
        </p:nvGraphicFramePr>
        <p:xfrm>
          <a:off x="1371600" y="2286001"/>
          <a:ext cx="4864100" cy="397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(1)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(2)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(1)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2210"/>
              </p:ext>
            </p:extLst>
          </p:nvPr>
        </p:nvGraphicFramePr>
        <p:xfrm>
          <a:off x="6629400" y="3350684"/>
          <a:ext cx="4526280" cy="101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01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 as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01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panel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01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a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specific group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01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panel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372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ITEM 5: Identifying target audience and topic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en-CA" dirty="0"/>
              <a:t>Identifying target </a:t>
            </a:r>
            <a:r>
              <a:rPr lang="en-CA" dirty="0" smtClean="0"/>
              <a:t>audience: n = 4 (5%)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933309"/>
              </p:ext>
            </p:extLst>
          </p:nvPr>
        </p:nvGraphicFramePr>
        <p:xfrm>
          <a:off x="1283032" y="2286001"/>
          <a:ext cx="4864100" cy="397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48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815321"/>
              </p:ext>
            </p:extLst>
          </p:nvPr>
        </p:nvGraphicFramePr>
        <p:xfrm>
          <a:off x="6598920" y="1351081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346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5: Identifying target audience and topic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227320" cy="668866"/>
          </a:xfrm>
        </p:spPr>
        <p:txBody>
          <a:bodyPr/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N=45 (55%) (topic nomination: n = 34 (41%); topic selection: </a:t>
            </a:r>
            <a:r>
              <a:rPr lang="en-CA" dirty="0"/>
              <a:t>n = </a:t>
            </a:r>
            <a:r>
              <a:rPr lang="en-CA" dirty="0" smtClean="0"/>
              <a:t>20 (24%))</a:t>
            </a:r>
            <a:endParaRPr lang="en-CA" dirty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dirty="0" smtClean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399611"/>
              </p:ext>
            </p:extLst>
          </p:nvPr>
        </p:nvGraphicFramePr>
        <p:xfrm>
          <a:off x="1097280" y="2514600"/>
          <a:ext cx="4864100" cy="364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(18)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(45)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43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252394"/>
              </p:ext>
            </p:extLst>
          </p:nvPr>
        </p:nvGraphicFramePr>
        <p:xfrm>
          <a:off x="6598920" y="1253865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(38)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 (23)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 (23)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53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Incorporating stakeholder views helps in tailoring of recommendations and enhances their </a:t>
            </a:r>
            <a:r>
              <a:rPr lang="en-GB" sz="2400" dirty="0" smtClean="0"/>
              <a:t>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Organisations that develop practice guidelines are developing programs that promote user and public participation 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objective of this study is to describe stakeholder engagement approaches as depicted in methodological guidance on guideline </a:t>
            </a:r>
            <a:r>
              <a:rPr lang="en-US" sz="2400" dirty="0" smtClean="0"/>
              <a:t>development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05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5074920" cy="1450757"/>
          </a:xfrm>
        </p:spPr>
        <p:txBody>
          <a:bodyPr>
            <a:normAutofit/>
          </a:bodyPr>
          <a:lstStyle/>
          <a:p>
            <a:r>
              <a:rPr lang="en-CA" dirty="0"/>
              <a:t>ITEM 8: Question </a:t>
            </a:r>
            <a:r>
              <a:rPr lang="en-CA" dirty="0" smtClean="0"/>
              <a:t>Formulation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n= 49 (60%)</a:t>
            </a:r>
            <a:endParaRPr lang="en-CA" dirty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dirty="0" smtClean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45647"/>
              </p:ext>
            </p:extLst>
          </p:nvPr>
        </p:nvGraphicFramePr>
        <p:xfrm>
          <a:off x="1097280" y="2209800"/>
          <a:ext cx="4864100" cy="3952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(46)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349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176698"/>
              </p:ext>
            </p:extLst>
          </p:nvPr>
        </p:nvGraphicFramePr>
        <p:xfrm>
          <a:off x="6598920" y="1249592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(48)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(49)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(46)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(17)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001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ITEM 9: Considering importance of outcomes and interventions, values, preferences, and utilities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864100" cy="4023360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600" dirty="0" smtClean="0"/>
              <a:t>n= 26 (32%); n=1: </a:t>
            </a:r>
            <a:r>
              <a:rPr lang="en-US" sz="1600" dirty="0" smtClean="0"/>
              <a:t>individuals </a:t>
            </a:r>
            <a:r>
              <a:rPr lang="en-US" sz="1600" dirty="0"/>
              <a:t>who already have the disease </a:t>
            </a:r>
            <a:r>
              <a:rPr lang="en-US" sz="1600" dirty="0" smtClean="0"/>
              <a:t>are excluded</a:t>
            </a:r>
            <a:endParaRPr lang="en-CA" sz="1600" dirty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sz="1600" dirty="0" smtClean="0"/>
          </a:p>
          <a:p>
            <a:pPr marL="266700" indent="-266700">
              <a:buFont typeface="Arial" panose="020B0604020202020204" pitchFamily="34" charset="0"/>
              <a:buChar char="•"/>
            </a:pPr>
            <a:endParaRPr lang="en-CA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578974"/>
              </p:ext>
            </p:extLst>
          </p:nvPr>
        </p:nvGraphicFramePr>
        <p:xfrm>
          <a:off x="1097280" y="2590800"/>
          <a:ext cx="4864100" cy="3571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(46)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(23)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961328"/>
              </p:ext>
            </p:extLst>
          </p:nvPr>
        </p:nvGraphicFramePr>
        <p:xfrm>
          <a:off x="6603193" y="1254345"/>
          <a:ext cx="4556760" cy="490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(48)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(46)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33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(17)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677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10: </a:t>
            </a:r>
            <a:r>
              <a:rPr lang="en-US" dirty="0"/>
              <a:t>Deciding what evidence to include and searching for evidence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200" dirty="0" smtClean="0">
                <a:solidFill>
                  <a:schemeClr val="tx1"/>
                </a:solidFill>
              </a:rPr>
              <a:t>n= 46 (56%); </a:t>
            </a:r>
            <a:r>
              <a:rPr lang="en-US" sz="1200" dirty="0" smtClean="0">
                <a:solidFill>
                  <a:schemeClr val="tx1"/>
                </a:solidFill>
              </a:rPr>
              <a:t>employees of </a:t>
            </a:r>
            <a:r>
              <a:rPr lang="en-US" sz="1200" dirty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pharmaceutical industry </a:t>
            </a:r>
            <a:r>
              <a:rPr lang="en-US" sz="1200" dirty="0">
                <a:solidFill>
                  <a:schemeClr val="tx1"/>
                </a:solidFill>
              </a:rPr>
              <a:t>are explicitly excluded from the systematic literature </a:t>
            </a:r>
            <a:r>
              <a:rPr lang="en-US" sz="1200" dirty="0" smtClean="0">
                <a:solidFill>
                  <a:schemeClr val="tx1"/>
                </a:solidFill>
              </a:rPr>
              <a:t>review (n=1)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525133"/>
              </p:ext>
            </p:extLst>
          </p:nvPr>
        </p:nvGraphicFramePr>
        <p:xfrm>
          <a:off x="1097280" y="2212650"/>
          <a:ext cx="4864100" cy="402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(45)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(28)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261789"/>
              </p:ext>
            </p:extLst>
          </p:nvPr>
        </p:nvGraphicFramePr>
        <p:xfrm>
          <a:off x="6631679" y="2212656"/>
          <a:ext cx="4556760" cy="402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(52)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(43)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(45)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(48)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902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11: Summarizing evidence and considering 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400" dirty="0" smtClean="0">
                <a:solidFill>
                  <a:schemeClr val="tx1"/>
                </a:solidFill>
              </a:rPr>
              <a:t>n = 14 (17%);</a:t>
            </a:r>
            <a:r>
              <a:rPr lang="en-US" sz="1400" dirty="0">
                <a:solidFill>
                  <a:schemeClr val="tx1"/>
                </a:solidFill>
              </a:rPr>
              <a:t> employees of the pharmaceutical industry are explicitly excluded from the systematic literature review (n=1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188966"/>
              </p:ext>
            </p:extLst>
          </p:nvPr>
        </p:nvGraphicFramePr>
        <p:xfrm>
          <a:off x="990600" y="2212650"/>
          <a:ext cx="4864100" cy="402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419253"/>
              </p:ext>
            </p:extLst>
          </p:nvPr>
        </p:nvGraphicFramePr>
        <p:xfrm>
          <a:off x="6631679" y="2212656"/>
          <a:ext cx="4556760" cy="402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211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12: </a:t>
            </a:r>
            <a:r>
              <a:rPr lang="en-US" dirty="0"/>
              <a:t>Judging quality, strength or certainty of a body of evidence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45734"/>
            <a:ext cx="4864100" cy="1059391"/>
          </a:xfrm>
        </p:spPr>
        <p:txBody>
          <a:bodyPr>
            <a:normAutofit fontScale="85000" lnSpcReduction="10000"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800" dirty="0" smtClean="0">
                <a:solidFill>
                  <a:schemeClr val="tx1"/>
                </a:solidFill>
              </a:rPr>
              <a:t>n = 29 (35%); “</a:t>
            </a:r>
            <a:r>
              <a:rPr lang="en-US" sz="1800" dirty="0" smtClean="0">
                <a:solidFill>
                  <a:schemeClr val="tx1"/>
                </a:solidFill>
              </a:rPr>
              <a:t>while it </a:t>
            </a:r>
            <a:r>
              <a:rPr lang="en-US" sz="1800" dirty="0">
                <a:solidFill>
                  <a:schemeClr val="tx1"/>
                </a:solidFill>
              </a:rPr>
              <a:t>is not expected that patient/</a:t>
            </a:r>
            <a:r>
              <a:rPr lang="en-US" sz="1800" dirty="0" err="1">
                <a:solidFill>
                  <a:schemeClr val="tx1"/>
                </a:solidFill>
              </a:rPr>
              <a:t>carer</a:t>
            </a:r>
            <a:r>
              <a:rPr lang="en-US" sz="1800" dirty="0">
                <a:solidFill>
                  <a:schemeClr val="tx1"/>
                </a:solidFill>
              </a:rPr>
              <a:t> members will undertake the specific critical appraisal process for individual clinical questions, patient/</a:t>
            </a:r>
            <a:r>
              <a:rPr lang="en-US" sz="1800" dirty="0" err="1">
                <a:solidFill>
                  <a:schemeClr val="tx1"/>
                </a:solidFill>
              </a:rPr>
              <a:t>carer</a:t>
            </a:r>
            <a:r>
              <a:rPr lang="en-US" sz="1800" dirty="0">
                <a:solidFill>
                  <a:schemeClr val="tx1"/>
                </a:solidFill>
              </a:rPr>
              <a:t> members will be kept informed at all stages and invited to every meeting of the </a:t>
            </a:r>
            <a:r>
              <a:rPr lang="en-US" sz="1800" dirty="0" smtClean="0">
                <a:solidFill>
                  <a:schemeClr val="tx1"/>
                </a:solidFill>
              </a:rPr>
              <a:t>GDG (n=1)”</a:t>
            </a:r>
            <a:endParaRPr lang="en-CA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887682"/>
              </p:ext>
            </p:extLst>
          </p:nvPr>
        </p:nvGraphicFramePr>
        <p:xfrm>
          <a:off x="1097280" y="2905125"/>
          <a:ext cx="4864100" cy="3343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(18)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350976"/>
              </p:ext>
            </p:extLst>
          </p:nvPr>
        </p:nvGraphicFramePr>
        <p:xfrm>
          <a:off x="6631679" y="1845744"/>
          <a:ext cx="4556760" cy="4393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(32)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578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13: </a:t>
            </a:r>
            <a:r>
              <a:rPr lang="en-US" dirty="0"/>
              <a:t>Developing recommendations and determining their strength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57398"/>
            <a:ext cx="3048000" cy="4023360"/>
          </a:xfrm>
        </p:spPr>
        <p:txBody>
          <a:bodyPr>
            <a:noAutofit/>
          </a:bodyPr>
          <a:lstStyle/>
          <a:p>
            <a:pPr marL="182563" indent="-90488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400" dirty="0" smtClean="0">
                <a:solidFill>
                  <a:schemeClr val="tx1"/>
                </a:solidFill>
              </a:rPr>
              <a:t>n = 64 (78%)</a:t>
            </a:r>
          </a:p>
          <a:p>
            <a:pPr marL="182563" indent="-90488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400" dirty="0" smtClean="0">
                <a:solidFill>
                  <a:schemeClr val="tx1"/>
                </a:solidFill>
              </a:rPr>
              <a:t>“</a:t>
            </a:r>
            <a:r>
              <a:rPr lang="en-US" sz="1400" dirty="0" smtClean="0">
                <a:solidFill>
                  <a:schemeClr val="tx1"/>
                </a:solidFill>
              </a:rPr>
              <a:t>individuals </a:t>
            </a:r>
            <a:r>
              <a:rPr lang="en-US" sz="1400" dirty="0">
                <a:solidFill>
                  <a:schemeClr val="tx1"/>
                </a:solidFill>
              </a:rPr>
              <a:t>with expertise on specific topics or who are experts from other professions or disciplines or who are patient/family advocates provide input to the GWG </a:t>
            </a:r>
            <a:r>
              <a:rPr lang="en-US" sz="1400" dirty="0" smtClean="0">
                <a:solidFill>
                  <a:schemeClr val="tx1"/>
                </a:solidFill>
              </a:rPr>
              <a:t>as advisors. They do not </a:t>
            </a:r>
            <a:r>
              <a:rPr lang="en-US" sz="1400" dirty="0">
                <a:solidFill>
                  <a:schemeClr val="tx1"/>
                </a:solidFill>
              </a:rPr>
              <a:t>participate in </a:t>
            </a:r>
            <a:r>
              <a:rPr lang="en-US" sz="1400" dirty="0" smtClean="0">
                <a:solidFill>
                  <a:schemeClr val="tx1"/>
                </a:solidFill>
              </a:rPr>
              <a:t>determining </a:t>
            </a:r>
            <a:r>
              <a:rPr lang="en-US" sz="1400" dirty="0">
                <a:solidFill>
                  <a:schemeClr val="tx1"/>
                </a:solidFill>
              </a:rPr>
              <a:t>guideline recommendations or </a:t>
            </a:r>
            <a:r>
              <a:rPr lang="en-US" sz="1400" dirty="0" smtClean="0">
                <a:solidFill>
                  <a:schemeClr val="tx1"/>
                </a:solidFill>
              </a:rPr>
              <a:t>ratings” (n=1)</a:t>
            </a:r>
          </a:p>
          <a:p>
            <a:pPr marL="182563" indent="-90488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public panel </a:t>
            </a:r>
            <a:r>
              <a:rPr lang="en-US" sz="1400" dirty="0">
                <a:solidFill>
                  <a:schemeClr val="tx1"/>
                </a:solidFill>
              </a:rPr>
              <a:t>members cannot </a:t>
            </a:r>
            <a:r>
              <a:rPr lang="en-US" sz="1400" dirty="0" smtClean="0">
                <a:solidFill>
                  <a:schemeClr val="tx1"/>
                </a:solidFill>
              </a:rPr>
              <a:t>vote (n=1)</a:t>
            </a:r>
          </a:p>
          <a:p>
            <a:pPr marL="182563" indent="-90488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“employees of the pharmaceutical industry are excluded from meetings </a:t>
            </a:r>
            <a:r>
              <a:rPr lang="en-US" sz="1400" dirty="0">
                <a:solidFill>
                  <a:schemeClr val="tx1"/>
                </a:solidFill>
              </a:rPr>
              <a:t>of the consensus, even as </a:t>
            </a:r>
            <a:r>
              <a:rPr lang="en-US" sz="1400" dirty="0" smtClean="0">
                <a:solidFill>
                  <a:schemeClr val="tx1"/>
                </a:solidFill>
              </a:rPr>
              <a:t>observers” (n=1)</a:t>
            </a:r>
          </a:p>
          <a:p>
            <a:pPr marL="182563" indent="-90488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requires the </a:t>
            </a:r>
            <a:r>
              <a:rPr lang="en-US" sz="1400" dirty="0">
                <a:solidFill>
                  <a:schemeClr val="tx1"/>
                </a:solidFill>
              </a:rPr>
              <a:t>presence of at least one patient or patient representative; if quorum is achieved draft recommendations may be formulated in their absence, then agreed upon with the patient or patient representative (n=1)</a:t>
            </a:r>
            <a:endParaRPr lang="en-CA" sz="14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397016"/>
              </p:ext>
            </p:extLst>
          </p:nvPr>
        </p:nvGraphicFramePr>
        <p:xfrm>
          <a:off x="3276600" y="1947665"/>
          <a:ext cx="3886200" cy="422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(35)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(63)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45457"/>
              </p:ext>
            </p:extLst>
          </p:nvPr>
        </p:nvGraphicFramePr>
        <p:xfrm>
          <a:off x="7315200" y="1947672"/>
          <a:ext cx="4556760" cy="4138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(73)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(41)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(30)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 (0)*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 (77)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(73)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 txBox="1">
            <a:spLocks/>
          </p:cNvSpPr>
          <p:nvPr/>
        </p:nvSpPr>
        <p:spPr>
          <a:xfrm>
            <a:off x="7239000" y="6096000"/>
            <a:ext cx="2438400" cy="2286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indent="0">
              <a:spcAft>
                <a:spcPts val="0"/>
              </a:spcAft>
              <a:buNone/>
            </a:pPr>
            <a:r>
              <a:rPr lang="en-CA" sz="1100" dirty="0" smtClean="0">
                <a:solidFill>
                  <a:schemeClr val="tx1"/>
                </a:solidFill>
              </a:rPr>
              <a:t>*n=1: meetings open to the public</a:t>
            </a:r>
            <a:endParaRPr lang="en-CA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ITEM 14: </a:t>
            </a:r>
            <a:r>
              <a:rPr lang="en-US" dirty="0"/>
              <a:t>Wording of recommendations and of considerations about implementation, feasibility and equity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 = 14 (17%)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996563"/>
              </p:ext>
            </p:extLst>
          </p:nvPr>
        </p:nvGraphicFramePr>
        <p:xfrm>
          <a:off x="1097280" y="2426970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69014"/>
              </p:ext>
            </p:extLst>
          </p:nvPr>
        </p:nvGraphicFramePr>
        <p:xfrm>
          <a:off x="6631679" y="1845744"/>
          <a:ext cx="4556760" cy="4393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04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09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661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</a:t>
            </a:r>
            <a:r>
              <a:rPr lang="en-CA" dirty="0" smtClean="0"/>
              <a:t>15a: </a:t>
            </a:r>
            <a:r>
              <a:rPr lang="en-US" dirty="0" smtClean="0"/>
              <a:t>Reporting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 = 6 (7%)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055973"/>
              </p:ext>
            </p:extLst>
          </p:nvPr>
        </p:nvGraphicFramePr>
        <p:xfrm>
          <a:off x="1097280" y="2426970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477981"/>
              </p:ext>
            </p:extLst>
          </p:nvPr>
        </p:nvGraphicFramePr>
        <p:xfrm>
          <a:off x="6631679" y="2212656"/>
          <a:ext cx="4556760" cy="402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017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</a:t>
            </a:r>
            <a:r>
              <a:rPr lang="en-CA" dirty="0" smtClean="0"/>
              <a:t>15b: </a:t>
            </a:r>
            <a:r>
              <a:rPr lang="en-US" dirty="0" smtClean="0"/>
              <a:t>Peer review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800" dirty="0" smtClean="0"/>
              <a:t>n = 62 (76%); </a:t>
            </a:r>
            <a:r>
              <a:rPr lang="en-US" sz="1800" dirty="0" smtClean="0">
                <a:solidFill>
                  <a:schemeClr val="tx1"/>
                </a:solidFill>
              </a:rPr>
              <a:t>there no current process to facilitate review by patient stakeholders (n=1)</a:t>
            </a:r>
            <a:endParaRPr lang="en-CA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665414"/>
              </p:ext>
            </p:extLst>
          </p:nvPr>
        </p:nvGraphicFramePr>
        <p:xfrm>
          <a:off x="1097280" y="2514600"/>
          <a:ext cx="4864100" cy="3718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(28)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(37)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(45)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(24)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(21)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(18)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685472"/>
              </p:ext>
            </p:extLst>
          </p:nvPr>
        </p:nvGraphicFramePr>
        <p:xfrm>
          <a:off x="6705600" y="3254665"/>
          <a:ext cx="4556760" cy="2238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(28)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Other/Unclear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(62)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231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</a:t>
            </a:r>
            <a:r>
              <a:rPr lang="en-CA" dirty="0" smtClean="0"/>
              <a:t>16a: </a:t>
            </a:r>
            <a:r>
              <a:rPr lang="en-US" dirty="0" smtClean="0"/>
              <a:t>Dissemination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864100" cy="4023360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400" dirty="0" smtClean="0"/>
              <a:t>n = 34 (41%)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020463"/>
              </p:ext>
            </p:extLst>
          </p:nvPr>
        </p:nvGraphicFramePr>
        <p:xfrm>
          <a:off x="1097280" y="2212649"/>
          <a:ext cx="4864100" cy="387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(28)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5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700501"/>
              </p:ext>
            </p:extLst>
          </p:nvPr>
        </p:nvGraphicFramePr>
        <p:xfrm>
          <a:off x="6631679" y="1905006"/>
          <a:ext cx="4556760" cy="4346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(15)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20198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As receivers </a:t>
                      </a:r>
                      <a:endParaRPr lang="en-US" sz="13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(24)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201981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dirty="0" smtClean="0"/>
                        <a:t>Creating the dissemination material/plan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(32)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201981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Both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(44)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0710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54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study is part of a larger project addressing the methodology used in guideline development, according to published guidance on the </a:t>
            </a:r>
            <a:r>
              <a:rPr lang="en-US" sz="2400" dirty="0" smtClean="0"/>
              <a:t>subject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We </a:t>
            </a:r>
            <a:r>
              <a:rPr lang="en-US" sz="2400" dirty="0"/>
              <a:t>conducted a systematic search in July 2019 to identify a comprehensive sample of published methodological guidance documents on guideline </a:t>
            </a:r>
            <a:r>
              <a:rPr lang="en-US" sz="2400" dirty="0" smtClean="0"/>
              <a:t>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included published documents in the form of ‘handbooks’, information posted on the organization’s website, or peer reviewed articles by the </a:t>
            </a:r>
            <a:r>
              <a:rPr lang="en-US" sz="2400" dirty="0" smtClean="0"/>
              <a:t>organizations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13025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</a:t>
            </a:r>
            <a:r>
              <a:rPr lang="en-CA" dirty="0" smtClean="0"/>
              <a:t>16b: </a:t>
            </a:r>
            <a:r>
              <a:rPr lang="en-US" dirty="0" smtClean="0"/>
              <a:t>Implementation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151120" cy="4023360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600" dirty="0" smtClean="0"/>
              <a:t>n = 28 (35%)</a:t>
            </a:r>
          </a:p>
          <a:p>
            <a:pPr marL="266700" indent="-2667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Engaged as </a:t>
            </a:r>
            <a:r>
              <a:rPr lang="en-US" sz="1600" dirty="0" smtClean="0"/>
              <a:t>implementers </a:t>
            </a:r>
            <a:r>
              <a:rPr lang="en-US" sz="1600" dirty="0"/>
              <a:t>(</a:t>
            </a:r>
            <a:r>
              <a:rPr lang="en-US" sz="1600" dirty="0" smtClean="0"/>
              <a:t>n=7, 24%), </a:t>
            </a:r>
            <a:r>
              <a:rPr lang="en-US" sz="1600" dirty="0"/>
              <a:t>in creating the </a:t>
            </a:r>
            <a:r>
              <a:rPr lang="en-US" sz="1600" dirty="0" smtClean="0"/>
              <a:t>implementation material/plan </a:t>
            </a:r>
            <a:r>
              <a:rPr lang="en-US" sz="1600" dirty="0"/>
              <a:t>(</a:t>
            </a:r>
            <a:r>
              <a:rPr lang="en-US" sz="1600" dirty="0" smtClean="0"/>
              <a:t>n=11, 38%), </a:t>
            </a:r>
            <a:r>
              <a:rPr lang="en-US" sz="1600" dirty="0"/>
              <a:t>both (</a:t>
            </a:r>
            <a:r>
              <a:rPr lang="en-US" sz="1600" dirty="0" smtClean="0"/>
              <a:t>n=16, 55%)</a:t>
            </a:r>
            <a:endParaRPr lang="en-CA" sz="1600" dirty="0"/>
          </a:p>
          <a:p>
            <a:pPr marL="0" indent="0">
              <a:spcAft>
                <a:spcPts val="0"/>
              </a:spcAft>
              <a:buNone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720545"/>
              </p:ext>
            </p:extLst>
          </p:nvPr>
        </p:nvGraphicFramePr>
        <p:xfrm>
          <a:off x="1097280" y="2895600"/>
          <a:ext cx="4864100" cy="3343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4297"/>
              </p:ext>
            </p:extLst>
          </p:nvPr>
        </p:nvGraphicFramePr>
        <p:xfrm>
          <a:off x="6631679" y="2212656"/>
          <a:ext cx="4556760" cy="402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 (34)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(0)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(22)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(10)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(27)</a:t>
                      </a:r>
                    </a:p>
                  </a:txBody>
                  <a:tcPr marL="0" marR="0" marT="0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2130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17: Evaluation and 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 = 23 (28%)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20727"/>
              </p:ext>
            </p:extLst>
          </p:nvPr>
        </p:nvGraphicFramePr>
        <p:xfrm>
          <a:off x="1097280" y="2426970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(18)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(5)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799845"/>
              </p:ext>
            </p:extLst>
          </p:nvPr>
        </p:nvGraphicFramePr>
        <p:xfrm>
          <a:off x="6631679" y="2212656"/>
          <a:ext cx="4556760" cy="402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(26)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(16)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(7)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9932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7F18-E8AA-4164-A381-D36E144B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ITEM 18: Updating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n = 38 (46%)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434258"/>
              </p:ext>
            </p:extLst>
          </p:nvPr>
        </p:nvGraphicFramePr>
        <p:xfrm>
          <a:off x="1097280" y="2426970"/>
          <a:ext cx="4864100" cy="38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engaged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 with the condition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Former patients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Caregivers/Relatives (family)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representative organizations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(17)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Public, community, consumers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(40)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Purchasers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Product-makers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(21)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review editors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Stakeholders not otherwise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17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7258646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590973"/>
              </p:ext>
            </p:extLst>
          </p:nvPr>
        </p:nvGraphicFramePr>
        <p:xfrm>
          <a:off x="6598920" y="1752600"/>
          <a:ext cx="4556760" cy="4346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186326269"/>
                    </a:ext>
                  </a:extLst>
                </a:gridCol>
              </a:tblGrid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process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(39)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8992715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161569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3581567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without selection process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 of engagement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specified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(28)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 to face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 (e.g. conference call)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(2)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Virtual,</a:t>
                      </a:r>
                      <a:r>
                        <a:rPr lang="en-US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not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real-time(e.g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engagement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33000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 specified/unclear*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 (6)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9651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Feedback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 (13)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909685"/>
                  </a:ext>
                </a:extLst>
              </a:tr>
              <a:tr h="155815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Decision-making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754067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as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the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panel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(33)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Members of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another 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A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(9)</a:t>
                      </a:r>
                    </a:p>
                  </a:txBody>
                  <a:tcPr marL="4763" marR="4763" marT="4763" marB="0" anchor="b">
                    <a:solidFill>
                      <a:srgbClr val="FA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1597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 members of any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(12)</a:t>
                      </a:r>
                    </a:p>
                  </a:txBody>
                  <a:tcPr marL="4763" marR="4763" marT="476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B7AB5F-2E35-4625-9AEC-E1383F2152DE}"/>
              </a:ext>
            </a:extLst>
          </p:cNvPr>
          <p:cNvSpPr txBox="1">
            <a:spLocks/>
          </p:cNvSpPr>
          <p:nvPr/>
        </p:nvSpPr>
        <p:spPr>
          <a:xfrm>
            <a:off x="6598920" y="6143895"/>
            <a:ext cx="1783080" cy="25690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CA" sz="1050" dirty="0" smtClean="0"/>
              <a:t>*Literature surveillance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657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We abstracted data in duplicate and independently on</a:t>
            </a:r>
          </a:p>
          <a:p>
            <a:pPr marL="578358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General </a:t>
            </a:r>
            <a:r>
              <a:rPr lang="en-US" sz="2400" dirty="0"/>
              <a:t>characteristics of the </a:t>
            </a:r>
            <a:r>
              <a:rPr lang="en-US" sz="2400" dirty="0" smtClean="0"/>
              <a:t>organizations</a:t>
            </a:r>
          </a:p>
          <a:p>
            <a:pPr marL="578358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General </a:t>
            </a:r>
            <a:r>
              <a:rPr lang="en-US" sz="2400" dirty="0"/>
              <a:t>characteristics of the guidance </a:t>
            </a:r>
            <a:endParaRPr lang="en-US" sz="2400" dirty="0" smtClean="0"/>
          </a:p>
          <a:p>
            <a:pPr marL="578358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Stakeholder engagement, mapped </a:t>
            </a:r>
            <a:r>
              <a:rPr lang="en-US" sz="2400" dirty="0"/>
              <a:t>to the 18 </a:t>
            </a:r>
            <a:r>
              <a:rPr lang="en-US" sz="2400" dirty="0" smtClean="0"/>
              <a:t>items </a:t>
            </a:r>
            <a:r>
              <a:rPr lang="en-US" sz="2400" dirty="0"/>
              <a:t>of the GIN-McMaster Guideline Development </a:t>
            </a:r>
            <a:r>
              <a:rPr lang="en-US" sz="2400" dirty="0" smtClean="0"/>
              <a:t>Checklist. For each step, we abstracted data on:</a:t>
            </a:r>
          </a:p>
          <a:p>
            <a:pPr marL="1126998" lvl="4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Types </a:t>
            </a:r>
            <a:r>
              <a:rPr lang="en-US" sz="1800" dirty="0"/>
              <a:t>of stakeholders </a:t>
            </a:r>
            <a:r>
              <a:rPr lang="en-US" sz="1800" dirty="0" smtClean="0"/>
              <a:t>engaged</a:t>
            </a:r>
          </a:p>
          <a:p>
            <a:pPr marL="1126998" lvl="4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Level </a:t>
            </a:r>
            <a:r>
              <a:rPr lang="en-US" sz="1800" dirty="0"/>
              <a:t>of </a:t>
            </a:r>
            <a:r>
              <a:rPr lang="en-US" sz="1800" dirty="0" smtClean="0"/>
              <a:t>engagement</a:t>
            </a:r>
          </a:p>
          <a:p>
            <a:pPr marL="1126998" lvl="4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Processes </a:t>
            </a:r>
            <a:r>
              <a:rPr lang="en-US" sz="1800" dirty="0"/>
              <a:t>for stakeholder identification and </a:t>
            </a:r>
            <a:r>
              <a:rPr lang="en-US" sz="1800" dirty="0" smtClean="0"/>
              <a:t>recruitment</a:t>
            </a:r>
          </a:p>
          <a:p>
            <a:pPr marL="1126998" lvl="4" indent="-285750">
              <a:buFont typeface="Arial" panose="020B0604020202020204" pitchFamily="34" charset="0"/>
              <a:buChar char="•"/>
            </a:pPr>
            <a:r>
              <a:rPr lang="en-US" sz="1800" dirty="0"/>
              <a:t>M</a:t>
            </a:r>
            <a:r>
              <a:rPr lang="en-US" sz="1800" dirty="0" smtClean="0"/>
              <a:t>ode </a:t>
            </a:r>
            <a:r>
              <a:rPr lang="en-US" sz="1800" dirty="0"/>
              <a:t>of </a:t>
            </a:r>
            <a:r>
              <a:rPr lang="en-US" sz="1800" dirty="0" smtClean="0"/>
              <a:t>engagement</a:t>
            </a:r>
          </a:p>
          <a:p>
            <a:pPr marL="1126998" lvl="4" indent="-285750">
              <a:buFont typeface="Arial" panose="020B0604020202020204" pitchFamily="34" charset="0"/>
              <a:buChar char="•"/>
            </a:pPr>
            <a:r>
              <a:rPr lang="en-US" sz="1800" dirty="0"/>
              <a:t>W</a:t>
            </a:r>
            <a:r>
              <a:rPr lang="en-US" sz="1800" dirty="0" smtClean="0"/>
              <a:t>hether </a:t>
            </a:r>
            <a:r>
              <a:rPr lang="en-US" sz="1800" dirty="0"/>
              <a:t>engagement is “internal” to the guideline group (e.g., stakeholders being part of the panel), or “external” to the guideline group </a:t>
            </a:r>
          </a:p>
          <a:p>
            <a:pPr marL="578358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4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1313" indent="-341313">
              <a:buFont typeface="Arial" panose="020B0604020202020204" pitchFamily="34" charset="0"/>
              <a:buChar char="•"/>
            </a:pPr>
            <a:r>
              <a:rPr lang="en-US" sz="2400" dirty="0" smtClean="0"/>
              <a:t>Total sample of guideline-producing organizations included: n=137</a:t>
            </a:r>
          </a:p>
          <a:p>
            <a:pPr marL="341313" indent="-341313">
              <a:buFont typeface="Arial" panose="020B0604020202020204" pitchFamily="34" charset="0"/>
              <a:buChar char="•"/>
            </a:pPr>
            <a:r>
              <a:rPr lang="en-US" sz="2400" dirty="0"/>
              <a:t>Total sample of guideline-producing organizations </a:t>
            </a:r>
            <a:r>
              <a:rPr lang="en-US" sz="2400" dirty="0" smtClean="0"/>
              <a:t>abstracted: n=89</a:t>
            </a:r>
          </a:p>
          <a:p>
            <a:pPr marL="341313" indent="-341313">
              <a:buFont typeface="Arial" panose="020B0604020202020204" pitchFamily="34" charset="0"/>
              <a:buChar char="•"/>
            </a:pPr>
            <a:r>
              <a:rPr lang="en-US" sz="2400" dirty="0"/>
              <a:t>Total sample of guideline-producing organizations </a:t>
            </a:r>
            <a:r>
              <a:rPr lang="en-US" sz="2400" dirty="0" smtClean="0"/>
              <a:t>with mention of stakeholder engagement: n=82</a:t>
            </a:r>
            <a:endParaRPr lang="en-US" sz="2400" dirty="0"/>
          </a:p>
          <a:p>
            <a:pPr marL="341313" indent="-341313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690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characteristics of included organizations (N=82)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870323"/>
              </p:ext>
            </p:extLst>
          </p:nvPr>
        </p:nvGraphicFramePr>
        <p:xfrm>
          <a:off x="1097280" y="2414588"/>
          <a:ext cx="5397500" cy="3190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of the organization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 organization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(65)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Governmental agency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Disease- or population-specific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46953023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Field of the organization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(78)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health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(20)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Unclear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437566"/>
              </p:ext>
            </p:extLst>
          </p:nvPr>
        </p:nvGraphicFramePr>
        <p:xfrm>
          <a:off x="6705600" y="1981200"/>
          <a:ext cx="4787900" cy="4057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712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116078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 organization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Sub-national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891706527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(77)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57164679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(11)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38426560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36244786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 of the organization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136009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America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(51)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3944595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Europe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(30)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59764064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Australasia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142435144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Latin America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(4)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44840436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Asia &amp; Pacific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576268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Middle East &amp; North Africa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80724372"/>
                  </a:ext>
                </a:extLst>
              </a:tr>
              <a:tr h="21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0723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88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characteristics of guidance documents (N=82)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852464"/>
              </p:ext>
            </p:extLst>
          </p:nvPr>
        </p:nvGraphicFramePr>
        <p:xfrm>
          <a:off x="1097280" y="2286000"/>
          <a:ext cx="10058400" cy="3095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6720">
                  <a:extLst>
                    <a:ext uri="{9D8B030D-6E8A-4147-A177-3AD203B41FA5}">
                      <a16:colId xmlns:a16="http://schemas.microsoft.com/office/drawing/2014/main" val="1956417605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461756903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policy;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(%)</a:t>
                      </a:r>
                      <a:endParaRPr lang="en-US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1453762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 completely dedicated to stakeholder engagement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(1)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593999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 engagement is addressed in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dedicated section of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guidance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(29)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870315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 engagement is addressed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throughout the guidance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(70)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2844496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of guidance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document;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IQR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(2014 - 2018)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173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40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6675120" cy="4209197"/>
          </a:xfrm>
        </p:spPr>
        <p:txBody>
          <a:bodyPr>
            <a:normAutofit/>
          </a:bodyPr>
          <a:lstStyle/>
          <a:p>
            <a:r>
              <a:rPr lang="en-US" dirty="0" smtClean="0"/>
              <a:t>Stakeholder engagement per the 18 </a:t>
            </a:r>
            <a:r>
              <a:rPr lang="en-US" dirty="0"/>
              <a:t>items of the GIN-McMaster Guideline Development </a:t>
            </a:r>
            <a:r>
              <a:rPr lang="en-US" dirty="0" smtClean="0"/>
              <a:t>Checklist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28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ITEM 1: Organization, budget, planning,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Organization (n=0)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Budget (n=3, 4%)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Planning (n=9, 11%)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Training (</a:t>
            </a:r>
            <a:r>
              <a:rPr lang="en-US" dirty="0" smtClean="0"/>
              <a:t>n=20, 24%)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4651</TotalTime>
  <Words>6014</Words>
  <Application>Microsoft Office PowerPoint</Application>
  <PresentationFormat>Widescreen</PresentationFormat>
  <Paragraphs>1569</Paragraphs>
  <Slides>32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Retrospect</vt:lpstr>
      <vt:lpstr>Methods for stakeholder engagement in practice guideline development: a methodological survey of published guidance</vt:lpstr>
      <vt:lpstr>Background and Objective</vt:lpstr>
      <vt:lpstr>Methods</vt:lpstr>
      <vt:lpstr>Methods</vt:lpstr>
      <vt:lpstr>Preliminary results</vt:lpstr>
      <vt:lpstr>General characteristics of included organizations (N=82)</vt:lpstr>
      <vt:lpstr>General characteristics of guidance documents (N=82)</vt:lpstr>
      <vt:lpstr>Stakeholder engagement per the 18 items of the GIN-McMaster Guideline Development Checklist</vt:lpstr>
      <vt:lpstr>ITEM 1: Organization, budget, planning, training</vt:lpstr>
      <vt:lpstr>ITEM 1: Organization, budget, planning, training</vt:lpstr>
      <vt:lpstr>ITEM 1: Organization, budget, planning, training</vt:lpstr>
      <vt:lpstr>ITEM 1: Organization, budget, planning, training</vt:lpstr>
      <vt:lpstr>ITEM 2: Priority Setting</vt:lpstr>
      <vt:lpstr>ITEM 3: Guideline group membership</vt:lpstr>
      <vt:lpstr>ITEM 3: Guideline group membership</vt:lpstr>
      <vt:lpstr>ITEM 3: Guideline group membership</vt:lpstr>
      <vt:lpstr>ITEM 4: Establishing guideline group processes</vt:lpstr>
      <vt:lpstr>ITEM 5: Identifying target audience and topic selection</vt:lpstr>
      <vt:lpstr>ITEM 5: Identifying target audience and topic selection</vt:lpstr>
      <vt:lpstr>ITEM 8: Question Formulation</vt:lpstr>
      <vt:lpstr>ITEM 9: Considering importance of outcomes and interventions, values, preferences, and utilities</vt:lpstr>
      <vt:lpstr>ITEM 10: Deciding what evidence to include and searching for evidence</vt:lpstr>
      <vt:lpstr>ITEM 11: Summarizing evidence and considering additional information</vt:lpstr>
      <vt:lpstr>ITEM 12: Judging quality, strength or certainty of a body of evidence</vt:lpstr>
      <vt:lpstr>ITEM 13: Developing recommendations and determining their strength </vt:lpstr>
      <vt:lpstr>ITEM 14: Wording of recommendations and of considerations about implementation, feasibility and equity</vt:lpstr>
      <vt:lpstr>ITEM 15a: Reporting</vt:lpstr>
      <vt:lpstr>ITEM 15b: Peer review</vt:lpstr>
      <vt:lpstr>ITEM 16a: Dissemination</vt:lpstr>
      <vt:lpstr>ITEM 16b: Implementation</vt:lpstr>
      <vt:lpstr>ITEM 17: Evaluation and use </vt:lpstr>
      <vt:lpstr>ITEM 18: Updating</vt:lpstr>
    </vt:vector>
  </TitlesOfParts>
  <Company>Bruyere Continuing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or Healthcare Consumers Involvement and shared decision-making</dc:title>
  <dc:creator>Pearl Atwere</dc:creator>
  <cp:lastModifiedBy>Joanne Khabsa</cp:lastModifiedBy>
  <cp:revision>506</cp:revision>
  <dcterms:created xsi:type="dcterms:W3CDTF">2019-10-03T16:19:53Z</dcterms:created>
  <dcterms:modified xsi:type="dcterms:W3CDTF">2021-02-09T14:22:40Z</dcterms:modified>
</cp:coreProperties>
</file>