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</p:sldMasterIdLst>
  <p:notesMasterIdLst>
    <p:notesMasterId r:id="rId10"/>
  </p:notesMasterIdLst>
  <p:sldIdLst>
    <p:sldId id="257" r:id="rId3"/>
    <p:sldId id="283" r:id="rId4"/>
    <p:sldId id="281" r:id="rId5"/>
    <p:sldId id="284" r:id="rId6"/>
    <p:sldId id="285" r:id="rId7"/>
    <p:sldId id="286" r:id="rId8"/>
    <p:sldId id="278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B5E"/>
    <a:srgbClr val="4C4383"/>
    <a:srgbClr val="6E468C"/>
    <a:srgbClr val="59529B"/>
    <a:srgbClr val="7BBE30"/>
    <a:srgbClr val="0078AF"/>
    <a:srgbClr val="007FC6"/>
    <a:srgbClr val="DA5521"/>
    <a:srgbClr val="FBAB14"/>
    <a:srgbClr val="EF5D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707" autoAdjust="0"/>
  </p:normalViewPr>
  <p:slideViewPr>
    <p:cSldViewPr snapToGrid="0" snapToObjects="1">
      <p:cViewPr>
        <p:scale>
          <a:sx n="150" d="100"/>
          <a:sy n="150" d="100"/>
        </p:scale>
        <p:origin x="-80" y="-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9B230-71B1-424C-8A71-9A562B1D6111}" type="datetimeFigureOut">
              <a:rPr lang="en-US" smtClean="0"/>
              <a:t>22/09/2014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74D75-50B9-CB4C-9855-D18EF8706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6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4400" y="2728800"/>
            <a:ext cx="4356000" cy="1605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16000" indent="-216000" algn="l"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 marL="720000" indent="-216000" algn="l">
              <a:buFont typeface="Lucida Grande"/>
              <a:buChar char="–"/>
              <a:defRPr>
                <a:solidFill>
                  <a:srgbClr val="FFFFFF"/>
                </a:solidFill>
              </a:defRPr>
            </a:lvl3pPr>
            <a:lvl4pPr marL="0" indent="0" algn="l">
              <a:buNone/>
              <a:defRPr>
                <a:solidFill>
                  <a:srgbClr val="FFFFFF"/>
                </a:solidFill>
              </a:defRPr>
            </a:lvl4pPr>
            <a:lvl5pPr marL="0" indent="0" algn="l">
              <a:buNone/>
              <a:defRPr>
                <a:solidFill>
                  <a:srgbClr val="FFFFFF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84399" y="1123200"/>
            <a:ext cx="4356000" cy="160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9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000"/>
            <a:ext cx="8229600" cy="908979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C372C-F5D0-6746-AB9E-2888B2095E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9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366"/>
            <a:ext cx="3008313" cy="147443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spcAft>
                <a:spcPts val="600"/>
              </a:spcAft>
              <a:defRPr sz="28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6800" y="406800"/>
            <a:ext cx="4849200" cy="431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372C-F5D0-6746-AB9E-2888B2095E4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771650"/>
            <a:ext cx="3008313" cy="2822575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4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372C-F5D0-6746-AB9E-2888B2095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5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0D1587-020C-B94D-80FF-F6D1392273D9}" type="datetimeFigureOut">
              <a:rPr lang="en-US" smtClean="0"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C9AC-F69C-214E-94DF-CD8FA0E1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7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6" Type="http://schemas.openxmlformats.org/officeDocument/2006/relationships/image" Target="../media/image3.jp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051" y="1123028"/>
            <a:ext cx="4355848" cy="16058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6050" y="2728856"/>
            <a:ext cx="4355849" cy="1605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5" name="Picture 9" descr="Cochrane_Public_Health 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66" y="3461328"/>
            <a:ext cx="1299355" cy="62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02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FFFFFF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1800" kern="1200">
          <a:solidFill>
            <a:srgbClr val="FFFFFF"/>
          </a:solidFill>
          <a:latin typeface="Corbel"/>
          <a:ea typeface="+mn-ea"/>
          <a:cs typeface="Corbel"/>
        </a:defRPr>
      </a:lvl1pPr>
      <a:lvl2pPr marL="216000" indent="-2160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800" kern="1200">
          <a:solidFill>
            <a:srgbClr val="FFFFFF"/>
          </a:solidFill>
          <a:latin typeface="Corbel"/>
          <a:ea typeface="+mn-ea"/>
          <a:cs typeface="Corbel"/>
        </a:defRPr>
      </a:lvl2pPr>
      <a:lvl3pPr marL="720000" indent="-216000" algn="l" defTabSz="457200" rtl="0" eaLnBrk="1" latinLnBrk="0" hangingPunct="1">
        <a:spcBef>
          <a:spcPts val="0"/>
        </a:spcBef>
        <a:spcAft>
          <a:spcPts val="600"/>
        </a:spcAft>
        <a:buFont typeface="Lucida Grande"/>
        <a:buChar char="–"/>
        <a:defRPr sz="1800" kern="1200">
          <a:solidFill>
            <a:srgbClr val="FFFFFF"/>
          </a:solidFill>
          <a:latin typeface="Corbel"/>
          <a:ea typeface="+mn-ea"/>
          <a:cs typeface="Corbel"/>
        </a:defRPr>
      </a:lvl3pPr>
      <a:lvl4pPr marL="0" indent="0" algn="l" defTabSz="457200" rtl="0" eaLnBrk="1" latinLnBrk="0" hangingPunct="1">
        <a:spcBef>
          <a:spcPts val="0"/>
        </a:spcBef>
        <a:spcAft>
          <a:spcPts val="600"/>
        </a:spcAft>
        <a:buFontTx/>
        <a:buNone/>
        <a:defRPr sz="1800" b="0" i="1" kern="1200">
          <a:solidFill>
            <a:srgbClr val="FFFFFF"/>
          </a:solidFill>
          <a:latin typeface="Corbel"/>
          <a:ea typeface="+mn-ea"/>
          <a:cs typeface="Corbel"/>
        </a:defRPr>
      </a:lvl4pPr>
      <a:lvl5pPr marL="0" indent="0" algn="l" defTabSz="457200" rtl="0" eaLnBrk="1" latinLnBrk="0" hangingPunct="1">
        <a:spcBef>
          <a:spcPts val="0"/>
        </a:spcBef>
        <a:spcAft>
          <a:spcPts val="600"/>
        </a:spcAft>
        <a:buFontTx/>
        <a:buNone/>
        <a:defRPr sz="1400" kern="1200">
          <a:solidFill>
            <a:srgbClr val="FFFFFF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9291" cy="514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90883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E468C"/>
                </a:solidFill>
                <a:latin typeface="Corbel"/>
                <a:cs typeface="Corbel"/>
              </a:defRPr>
            </a:lvl1pPr>
          </a:lstStyle>
          <a:p>
            <a:fld id="{2EDC372C-F5D0-6746-AB9E-2888B2095E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288000"/>
            <a:ext cx="8229600" cy="902071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9" descr="Cochrane_Public_Health Logo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712" y="66196"/>
            <a:ext cx="1299355" cy="62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98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4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59529B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600"/>
        </a:spcAft>
        <a:buFontTx/>
        <a:buNone/>
        <a:defRPr sz="1800" kern="1200">
          <a:solidFill>
            <a:srgbClr val="5A5B5E"/>
          </a:solidFill>
          <a:latin typeface="Corbel"/>
          <a:ea typeface="+mn-ea"/>
          <a:cs typeface="Corbel"/>
        </a:defRPr>
      </a:lvl1pPr>
      <a:lvl2pPr marL="216000" indent="-21600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800" kern="1200">
          <a:solidFill>
            <a:srgbClr val="5A5B5E"/>
          </a:solidFill>
          <a:latin typeface="Corbel"/>
          <a:ea typeface="+mn-ea"/>
          <a:cs typeface="Corbel"/>
        </a:defRPr>
      </a:lvl2pPr>
      <a:lvl3pPr marL="720000" indent="-216000" algn="l" defTabSz="457200" rtl="0" eaLnBrk="1" latinLnBrk="0" hangingPunct="1">
        <a:spcBef>
          <a:spcPts val="0"/>
        </a:spcBef>
        <a:spcAft>
          <a:spcPts val="600"/>
        </a:spcAft>
        <a:buFont typeface="Lucida Grande"/>
        <a:buChar char="-"/>
        <a:defRPr sz="1800" kern="1200">
          <a:solidFill>
            <a:srgbClr val="5A5B5E"/>
          </a:solidFill>
          <a:latin typeface="Corbel"/>
          <a:ea typeface="+mn-ea"/>
          <a:cs typeface="Corbel"/>
        </a:defRPr>
      </a:lvl3pPr>
      <a:lvl4pPr marL="0" indent="0" algn="l" defTabSz="457200" rtl="0" eaLnBrk="1" latinLnBrk="0" hangingPunct="1">
        <a:spcBef>
          <a:spcPts val="0"/>
        </a:spcBef>
        <a:spcAft>
          <a:spcPts val="600"/>
        </a:spcAft>
        <a:buFontTx/>
        <a:buNone/>
        <a:defRPr sz="1800" b="0" i="1" kern="1200">
          <a:solidFill>
            <a:srgbClr val="5A5B5E"/>
          </a:solidFill>
          <a:latin typeface="Corbel"/>
          <a:ea typeface="+mn-ea"/>
          <a:cs typeface="Corbel"/>
        </a:defRPr>
      </a:lvl4pPr>
      <a:lvl5pPr marL="0" indent="0" algn="l" defTabSz="457200" rtl="0" eaLnBrk="1" latinLnBrk="0" hangingPunct="1">
        <a:spcBef>
          <a:spcPts val="0"/>
        </a:spcBef>
        <a:spcAft>
          <a:spcPts val="600"/>
        </a:spcAft>
        <a:buFontTx/>
        <a:buNone/>
        <a:defRPr sz="1400" kern="1200">
          <a:solidFill>
            <a:srgbClr val="5A5B5E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ph.cochran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4400" y="3056969"/>
            <a:ext cx="4356000" cy="1605600"/>
          </a:xfrm>
        </p:spPr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Rebecca Armstrong</a:t>
            </a:r>
          </a:p>
          <a:p>
            <a:r>
              <a:rPr lang="en-US" dirty="0" smtClean="0"/>
              <a:t>Editorial &amp; Methods Advisor</a:t>
            </a:r>
          </a:p>
          <a:p>
            <a:r>
              <a:rPr lang="en-US" dirty="0" smtClean="0"/>
              <a:t>Cochrane Public Health Group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4399" y="1123200"/>
            <a:ext cx="4603172" cy="1605600"/>
          </a:xfrm>
        </p:spPr>
        <p:txBody>
          <a:bodyPr>
            <a:normAutofit/>
          </a:bodyPr>
          <a:lstStyle/>
          <a:p>
            <a:r>
              <a:rPr lang="en-US" dirty="0" smtClean="0"/>
              <a:t>Priority setting: the CPHG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9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2003…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Federal Republic of Yugoslavia is officially renamed Serbia and Montenegro and adopts a new </a:t>
            </a:r>
            <a:r>
              <a:rPr lang="en-US" dirty="0" smtClean="0"/>
              <a:t>constitution</a:t>
            </a:r>
          </a:p>
          <a:p>
            <a:r>
              <a:rPr lang="en-US" dirty="0"/>
              <a:t>The London Congestion Charge scheme </a:t>
            </a:r>
            <a:r>
              <a:rPr lang="en-US" dirty="0" smtClean="0"/>
              <a:t>begins</a:t>
            </a:r>
          </a:p>
          <a:p>
            <a:r>
              <a:rPr lang="en-US" dirty="0"/>
              <a:t>Invasion of Iraq by American and British led coalition </a:t>
            </a:r>
            <a:r>
              <a:rPr lang="en-US" dirty="0" smtClean="0"/>
              <a:t>begins</a:t>
            </a:r>
          </a:p>
          <a:p>
            <a:r>
              <a:rPr lang="en-US" dirty="0" smtClean="0"/>
              <a:t>The </a:t>
            </a:r>
            <a:r>
              <a:rPr lang="en-US" dirty="0"/>
              <a:t>Human Genome Project is completed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CPHG: identifies the </a:t>
            </a:r>
            <a:r>
              <a:rPr lang="en-US" dirty="0"/>
              <a:t>potential </a:t>
            </a:r>
            <a:r>
              <a:rPr lang="en-US" dirty="0" smtClean="0"/>
              <a:t>for consultative </a:t>
            </a:r>
            <a:r>
              <a:rPr lang="en-US" dirty="0"/>
              <a:t>processes to be used to </a:t>
            </a:r>
            <a:r>
              <a:rPr lang="en-US" dirty="0" err="1"/>
              <a:t>prioritise</a:t>
            </a:r>
            <a:r>
              <a:rPr lang="en-US" dirty="0"/>
              <a:t> public </a:t>
            </a:r>
            <a:r>
              <a:rPr lang="en-US" dirty="0" smtClean="0"/>
              <a:t>health topics </a:t>
            </a:r>
            <a:r>
              <a:rPr lang="en-US" dirty="0"/>
              <a:t>for future Cochrane reviews.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0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AIM: To identify global priorities for Cochrane systematic reviews of public health topics</a:t>
            </a:r>
          </a:p>
          <a:p>
            <a:r>
              <a:rPr lang="en-US" dirty="0"/>
              <a:t>develop </a:t>
            </a:r>
            <a:r>
              <a:rPr lang="en-US" dirty="0" smtClean="0"/>
              <a:t>a consultative </a:t>
            </a:r>
            <a:r>
              <a:rPr lang="en-US" dirty="0"/>
              <a:t>process to engage global public health </a:t>
            </a:r>
            <a:r>
              <a:rPr lang="en-US" dirty="0" smtClean="0"/>
              <a:t>agencies to </a:t>
            </a:r>
            <a:r>
              <a:rPr lang="en-US" dirty="0"/>
              <a:t>identify those which would be most useful to </a:t>
            </a:r>
            <a:r>
              <a:rPr lang="en-US" dirty="0" smtClean="0"/>
              <a:t>policy decision </a:t>
            </a:r>
            <a:r>
              <a:rPr lang="en-US" dirty="0"/>
              <a:t>making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Generate </a:t>
            </a:r>
            <a:r>
              <a:rPr lang="en-US" dirty="0"/>
              <a:t>a list of topics for SR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Increase involvement of “consumers”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Help to ensure relevance of reviews</a:t>
            </a:r>
          </a:p>
        </p:txBody>
      </p:sp>
    </p:spTree>
    <p:extLst>
      <p:ext uri="{BB962C8B-B14F-4D97-AF65-F5344CB8AC3E}">
        <p14:creationId xmlns:p14="http://schemas.microsoft.com/office/powerpoint/2010/main" val="93695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(1) Development and use of a taskforce of individuals </a:t>
            </a:r>
            <a:r>
              <a:rPr lang="en-US" dirty="0" smtClean="0"/>
              <a:t>to identify </a:t>
            </a:r>
            <a:r>
              <a:rPr lang="en-US" dirty="0"/>
              <a:t>and nominate global research needs</a:t>
            </a:r>
          </a:p>
          <a:p>
            <a:r>
              <a:rPr lang="en-US" dirty="0"/>
              <a:t>(2) Identification of gaps in the current systematic </a:t>
            </a:r>
            <a:r>
              <a:rPr lang="en-US" dirty="0" smtClean="0"/>
              <a:t>review literature</a:t>
            </a:r>
            <a:endParaRPr lang="en-US" dirty="0"/>
          </a:p>
          <a:p>
            <a:r>
              <a:rPr lang="en-US" dirty="0"/>
              <a:t>(3) Production of a list of useful review topics for </a:t>
            </a:r>
            <a:r>
              <a:rPr lang="en-US" dirty="0" smtClean="0"/>
              <a:t>decision making </a:t>
            </a:r>
            <a:r>
              <a:rPr lang="en-US" dirty="0"/>
              <a:t>within public health agencies globally</a:t>
            </a:r>
          </a:p>
          <a:p>
            <a:r>
              <a:rPr lang="en-US" dirty="0"/>
              <a:t>(4) </a:t>
            </a:r>
            <a:r>
              <a:rPr lang="en-US" dirty="0" err="1"/>
              <a:t>Prioritisation</a:t>
            </a:r>
            <a:r>
              <a:rPr lang="en-US" dirty="0"/>
              <a:t> of the nominated review topics, using an </a:t>
            </a:r>
            <a:r>
              <a:rPr lang="en-US" dirty="0" smtClean="0"/>
              <a:t>a priori </a:t>
            </a:r>
            <a:r>
              <a:rPr lang="en-US" dirty="0"/>
              <a:t>set of criteria</a:t>
            </a:r>
          </a:p>
          <a:p>
            <a:r>
              <a:rPr lang="en-US" dirty="0"/>
              <a:t>(5) Communication and dissemination of the list of </a:t>
            </a:r>
            <a:r>
              <a:rPr lang="en-US" dirty="0" err="1" smtClean="0"/>
              <a:t>prioritised</a:t>
            </a:r>
            <a:r>
              <a:rPr lang="en-US" dirty="0"/>
              <a:t> </a:t>
            </a:r>
            <a:r>
              <a:rPr lang="en-US" dirty="0" smtClean="0"/>
              <a:t>review </a:t>
            </a:r>
            <a:r>
              <a:rPr lang="en-US" dirty="0"/>
              <a:t>topics to achieve completed reviews.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0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31 topics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working </a:t>
            </a:r>
            <a:r>
              <a:rPr lang="en-US" dirty="0"/>
              <a:t>with the private </a:t>
            </a:r>
            <a:r>
              <a:rPr lang="en-US" dirty="0" smtClean="0"/>
              <a:t>sector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mental </a:t>
            </a:r>
            <a:r>
              <a:rPr lang="en-US" dirty="0"/>
              <a:t>and social </a:t>
            </a:r>
            <a:r>
              <a:rPr lang="en-US" dirty="0" smtClean="0"/>
              <a:t>health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settings </a:t>
            </a:r>
            <a:r>
              <a:rPr lang="en-US" dirty="0"/>
              <a:t>based health </a:t>
            </a:r>
            <a:r>
              <a:rPr lang="en-US" dirty="0" smtClean="0"/>
              <a:t>promotion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housing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environmental health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m</a:t>
            </a:r>
            <a:r>
              <a:rPr lang="en-US" dirty="0" smtClean="0"/>
              <a:t>aternal and </a:t>
            </a:r>
            <a:r>
              <a:rPr lang="en-US" dirty="0"/>
              <a:t>newborn, and child </a:t>
            </a:r>
            <a:r>
              <a:rPr lang="en-US" dirty="0" smtClean="0"/>
              <a:t>health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nutrition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obacco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3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How best to identify “experts”?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Difficult to determine </a:t>
            </a:r>
            <a:r>
              <a:rPr lang="en-US" dirty="0" err="1" smtClean="0"/>
              <a:t>generalisable</a:t>
            </a:r>
            <a:r>
              <a:rPr lang="en-US" dirty="0" smtClean="0"/>
              <a:t> list of priorities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Challenge to turn in to PICOs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4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 you</a:t>
            </a: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457200" y="1659643"/>
            <a:ext cx="302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latin typeface="+mj-lt"/>
              </a:rPr>
              <a:t>The Cochrane Public Health Group is part of Public Health Insight based at the Melbourne School of Population &amp; Global Health, The University of Melbourne</a:t>
            </a:r>
          </a:p>
          <a:p>
            <a:r>
              <a:rPr lang="en-AU" dirty="0" smtClean="0">
                <a:latin typeface="+mj-lt"/>
                <a:hlinkClick r:id="rId2"/>
              </a:rPr>
              <a:t>http://www.ph.cochrane.org</a:t>
            </a:r>
            <a:r>
              <a:rPr lang="en-AU" dirty="0" smtClean="0">
                <a:latin typeface="+mj-lt"/>
              </a:rPr>
              <a:t> </a:t>
            </a:r>
          </a:p>
          <a:p>
            <a:r>
              <a:rPr lang="en-AU" dirty="0" smtClean="0">
                <a:latin typeface="+mj-lt"/>
              </a:rPr>
              <a:t>Twitter: </a:t>
            </a:r>
            <a:r>
              <a:rPr lang="en-AU" dirty="0" smtClean="0">
                <a:solidFill>
                  <a:schemeClr val="accent2"/>
                </a:solidFill>
                <a:latin typeface="+mj-lt"/>
              </a:rPr>
              <a:t>@</a:t>
            </a:r>
            <a:r>
              <a:rPr lang="en-AU" dirty="0" err="1" smtClean="0">
                <a:solidFill>
                  <a:schemeClr val="accent2"/>
                </a:solidFill>
                <a:latin typeface="+mj-lt"/>
              </a:rPr>
              <a:t>CochranePH</a:t>
            </a:r>
            <a:endParaRPr lang="en-AU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10" descr="http://berryeg.com/wp-content/uploads/2012/02/1620349_pic_1299261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3682217"/>
            <a:ext cx="6254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SC0204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5902" y="1693417"/>
            <a:ext cx="4521499" cy="2472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209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I Title page">
  <a:themeElements>
    <a:clrScheme name="Custom 1">
      <a:dk1>
        <a:sysClr val="windowText" lastClr="000000"/>
      </a:dk1>
      <a:lt1>
        <a:sysClr val="window" lastClr="FFFFFF"/>
      </a:lt1>
      <a:dk2>
        <a:srgbClr val="4C4383"/>
      </a:dk2>
      <a:lt2>
        <a:srgbClr val="CECFCD"/>
      </a:lt2>
      <a:accent1>
        <a:srgbClr val="4C4383"/>
      </a:accent1>
      <a:accent2>
        <a:srgbClr val="0083BC"/>
      </a:accent2>
      <a:accent3>
        <a:srgbClr val="007296"/>
      </a:accent3>
      <a:accent4>
        <a:srgbClr val="002B52"/>
      </a:accent4>
      <a:accent5>
        <a:srgbClr val="00878B"/>
      </a:accent5>
      <a:accent6>
        <a:srgbClr val="9E9F9D"/>
      </a:accent6>
      <a:hlink>
        <a:srgbClr val="002B52"/>
      </a:hlink>
      <a:folHlink>
        <a:srgbClr val="0087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HI Text page">
  <a:themeElements>
    <a:clrScheme name="Custom 1">
      <a:dk1>
        <a:sysClr val="windowText" lastClr="000000"/>
      </a:dk1>
      <a:lt1>
        <a:sysClr val="window" lastClr="FFFFFF"/>
      </a:lt1>
      <a:dk2>
        <a:srgbClr val="4C4383"/>
      </a:dk2>
      <a:lt2>
        <a:srgbClr val="CECFCD"/>
      </a:lt2>
      <a:accent1>
        <a:srgbClr val="4C4383"/>
      </a:accent1>
      <a:accent2>
        <a:srgbClr val="0083BC"/>
      </a:accent2>
      <a:accent3>
        <a:srgbClr val="007296"/>
      </a:accent3>
      <a:accent4>
        <a:srgbClr val="002B52"/>
      </a:accent4>
      <a:accent5>
        <a:srgbClr val="00878B"/>
      </a:accent5>
      <a:accent6>
        <a:srgbClr val="9E9F9D"/>
      </a:accent6>
      <a:hlink>
        <a:srgbClr val="002B52"/>
      </a:hlink>
      <a:folHlink>
        <a:srgbClr val="0087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Fenton PPT.potx</Template>
  <TotalTime>7358</TotalTime>
  <Words>309</Words>
  <Application>Microsoft Macintosh PowerPoint</Application>
  <PresentationFormat>On-screen Show (16:9)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PHI Title page</vt:lpstr>
      <vt:lpstr>PHI Text page</vt:lpstr>
      <vt:lpstr>Priority setting: the CPHG experience</vt:lpstr>
      <vt:lpstr>It’s 2003…</vt:lpstr>
      <vt:lpstr>Project objectives</vt:lpstr>
      <vt:lpstr>Methods</vt:lpstr>
      <vt:lpstr>Results</vt:lpstr>
      <vt:lpstr>Reflections</vt:lpstr>
      <vt:lpstr>Thank you </vt:lpstr>
    </vt:vector>
  </TitlesOfParts>
  <Company>Public Health Insight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Doyle</dc:creator>
  <cp:lastModifiedBy>Rebecca Armstrong</cp:lastModifiedBy>
  <cp:revision>111</cp:revision>
  <dcterms:created xsi:type="dcterms:W3CDTF">2013-09-05T01:22:36Z</dcterms:created>
  <dcterms:modified xsi:type="dcterms:W3CDTF">2014-09-22T12:16:59Z</dcterms:modified>
</cp:coreProperties>
</file>