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7" r:id="rId2"/>
    <p:sldId id="416" r:id="rId3"/>
    <p:sldId id="405" r:id="rId4"/>
    <p:sldId id="433" r:id="rId5"/>
    <p:sldId id="434" r:id="rId6"/>
    <p:sldId id="435" r:id="rId7"/>
  </p:sldIdLst>
  <p:sldSz cx="9144000" cy="6858000" type="screen4x3"/>
  <p:notesSz cx="6858000" cy="9144000"/>
  <p:defaultTextStyle>
    <a:defPPr>
      <a:defRPr lang="en-GB"/>
    </a:defPPr>
    <a:lvl1pPr algn="l" defTabSz="457200" rtl="0" fontAlgn="base">
      <a:spcBef>
        <a:spcPct val="0"/>
      </a:spcBef>
      <a:spcAft>
        <a:spcPct val="0"/>
      </a:spcAft>
      <a:defRPr kern="1200">
        <a:solidFill>
          <a:schemeClr val="tx1"/>
        </a:solidFill>
        <a:latin typeface="Arial" pitchFamily="34" charset="0"/>
        <a:ea typeface="Geneva" charset="-128"/>
        <a:cs typeface="+mn-cs"/>
      </a:defRPr>
    </a:lvl1pPr>
    <a:lvl2pPr marL="457200" algn="l" defTabSz="457200" rtl="0" fontAlgn="base">
      <a:spcBef>
        <a:spcPct val="0"/>
      </a:spcBef>
      <a:spcAft>
        <a:spcPct val="0"/>
      </a:spcAft>
      <a:defRPr kern="1200">
        <a:solidFill>
          <a:schemeClr val="tx1"/>
        </a:solidFill>
        <a:latin typeface="Arial" pitchFamily="34" charset="0"/>
        <a:ea typeface="Geneva" charset="-128"/>
        <a:cs typeface="+mn-cs"/>
      </a:defRPr>
    </a:lvl2pPr>
    <a:lvl3pPr marL="914400" algn="l" defTabSz="457200" rtl="0" fontAlgn="base">
      <a:spcBef>
        <a:spcPct val="0"/>
      </a:spcBef>
      <a:spcAft>
        <a:spcPct val="0"/>
      </a:spcAft>
      <a:defRPr kern="1200">
        <a:solidFill>
          <a:schemeClr val="tx1"/>
        </a:solidFill>
        <a:latin typeface="Arial" pitchFamily="34" charset="0"/>
        <a:ea typeface="Geneva" charset="-128"/>
        <a:cs typeface="+mn-cs"/>
      </a:defRPr>
    </a:lvl3pPr>
    <a:lvl4pPr marL="1371600" algn="l" defTabSz="457200" rtl="0" fontAlgn="base">
      <a:spcBef>
        <a:spcPct val="0"/>
      </a:spcBef>
      <a:spcAft>
        <a:spcPct val="0"/>
      </a:spcAft>
      <a:defRPr kern="1200">
        <a:solidFill>
          <a:schemeClr val="tx1"/>
        </a:solidFill>
        <a:latin typeface="Arial" pitchFamily="34" charset="0"/>
        <a:ea typeface="Geneva" charset="-128"/>
        <a:cs typeface="+mn-cs"/>
      </a:defRPr>
    </a:lvl4pPr>
    <a:lvl5pPr marL="1828800" algn="l" defTabSz="457200" rtl="0" fontAlgn="base">
      <a:spcBef>
        <a:spcPct val="0"/>
      </a:spcBef>
      <a:spcAft>
        <a:spcPct val="0"/>
      </a:spcAft>
      <a:defRPr kern="1200">
        <a:solidFill>
          <a:schemeClr val="tx1"/>
        </a:solidFill>
        <a:latin typeface="Arial" pitchFamily="34" charset="0"/>
        <a:ea typeface="Geneva" charset="-128"/>
        <a:cs typeface="+mn-cs"/>
      </a:defRPr>
    </a:lvl5pPr>
    <a:lvl6pPr marL="2286000" algn="l" defTabSz="914400" rtl="0" eaLnBrk="1" latinLnBrk="0" hangingPunct="1">
      <a:defRPr kern="1200">
        <a:solidFill>
          <a:schemeClr val="tx1"/>
        </a:solidFill>
        <a:latin typeface="Arial" pitchFamily="34" charset="0"/>
        <a:ea typeface="Geneva" charset="-128"/>
        <a:cs typeface="+mn-cs"/>
      </a:defRPr>
    </a:lvl6pPr>
    <a:lvl7pPr marL="2743200" algn="l" defTabSz="914400" rtl="0" eaLnBrk="1" latinLnBrk="0" hangingPunct="1">
      <a:defRPr kern="1200">
        <a:solidFill>
          <a:schemeClr val="tx1"/>
        </a:solidFill>
        <a:latin typeface="Arial" pitchFamily="34" charset="0"/>
        <a:ea typeface="Geneva" charset="-128"/>
        <a:cs typeface="+mn-cs"/>
      </a:defRPr>
    </a:lvl7pPr>
    <a:lvl8pPr marL="3200400" algn="l" defTabSz="914400" rtl="0" eaLnBrk="1" latinLnBrk="0" hangingPunct="1">
      <a:defRPr kern="1200">
        <a:solidFill>
          <a:schemeClr val="tx1"/>
        </a:solidFill>
        <a:latin typeface="Arial" pitchFamily="34" charset="0"/>
        <a:ea typeface="Geneva" charset="-128"/>
        <a:cs typeface="+mn-cs"/>
      </a:defRPr>
    </a:lvl8pPr>
    <a:lvl9pPr marL="3657600" algn="l" defTabSz="914400" rtl="0" eaLnBrk="1" latinLnBrk="0" hangingPunct="1">
      <a:defRPr kern="1200">
        <a:solidFill>
          <a:schemeClr val="tx1"/>
        </a:solidFill>
        <a:latin typeface="Arial" pitchFamily="34" charset="0"/>
        <a:ea typeface="Geneva"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3D06"/>
    <a:srgbClr val="201D4F"/>
    <a:srgbClr val="F3F9BF"/>
    <a:srgbClr val="231503"/>
    <a:srgbClr val="300502"/>
    <a:srgbClr val="0099CC"/>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86933" autoAdjust="0"/>
  </p:normalViewPr>
  <p:slideViewPr>
    <p:cSldViewPr snapToObjects="1">
      <p:cViewPr>
        <p:scale>
          <a:sx n="77" d="100"/>
          <a:sy n="77" d="100"/>
        </p:scale>
        <p:origin x="-1116" y="192"/>
      </p:cViewPr>
      <p:guideLst>
        <p:guide orient="horz" pos="2160"/>
        <p:guide pos="2880"/>
      </p:guideLst>
    </p:cSldViewPr>
  </p:slideViewPr>
  <p:outlineViewPr>
    <p:cViewPr>
      <p:scale>
        <a:sx n="33" d="100"/>
        <a:sy n="33" d="100"/>
      </p:scale>
      <p:origin x="12" y="222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14759A-3B5F-4727-B46D-49225ACEBEF1}" type="datetimeFigureOut">
              <a:rPr lang="en-GB" smtClean="0"/>
              <a:pPr/>
              <a:t>23/09/2014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B8C21A-2DDB-4150-BBB2-0CCC7B346A4B}" type="slidenum">
              <a:rPr lang="en-GB" smtClean="0"/>
              <a:pPr/>
              <a:t>‹#›</a:t>
            </a:fld>
            <a:endParaRPr lang="en-GB"/>
          </a:p>
        </p:txBody>
      </p:sp>
    </p:spTree>
    <p:extLst>
      <p:ext uri="{BB962C8B-B14F-4D97-AF65-F5344CB8AC3E}">
        <p14:creationId xmlns:p14="http://schemas.microsoft.com/office/powerpoint/2010/main" val="3090773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B8C21A-2DDB-4150-BBB2-0CCC7B346A4B}"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B8C21A-2DDB-4150-BBB2-0CCC7B346A4B}" type="slidenum">
              <a:rPr lang="en-GB" smtClean="0"/>
              <a:pPr/>
              <a:t>2</a:t>
            </a:fld>
            <a:endParaRPr lang="en-GB"/>
          </a:p>
        </p:txBody>
      </p:sp>
    </p:spTree>
    <p:extLst>
      <p:ext uri="{BB962C8B-B14F-4D97-AF65-F5344CB8AC3E}">
        <p14:creationId xmlns:p14="http://schemas.microsoft.com/office/powerpoint/2010/main" val="242201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B8C21A-2DDB-4150-BBB2-0CCC7B346A4B}" type="slidenum">
              <a:rPr lang="en-GB" smtClean="0"/>
              <a:pPr/>
              <a:t>3</a:t>
            </a:fld>
            <a:endParaRPr lang="en-GB"/>
          </a:p>
        </p:txBody>
      </p:sp>
    </p:spTree>
    <p:extLst>
      <p:ext uri="{BB962C8B-B14F-4D97-AF65-F5344CB8AC3E}">
        <p14:creationId xmlns:p14="http://schemas.microsoft.com/office/powerpoint/2010/main" val="242201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B8C21A-2DDB-4150-BBB2-0CCC7B346A4B}" type="slidenum">
              <a:rPr lang="en-GB" smtClean="0"/>
              <a:pPr/>
              <a:t>4</a:t>
            </a:fld>
            <a:endParaRPr lang="en-GB"/>
          </a:p>
        </p:txBody>
      </p:sp>
    </p:spTree>
    <p:extLst>
      <p:ext uri="{BB962C8B-B14F-4D97-AF65-F5344CB8AC3E}">
        <p14:creationId xmlns:p14="http://schemas.microsoft.com/office/powerpoint/2010/main" val="2422014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B8C21A-2DDB-4150-BBB2-0CCC7B346A4B}" type="slidenum">
              <a:rPr lang="en-GB" smtClean="0"/>
              <a:pPr/>
              <a:t>5</a:t>
            </a:fld>
            <a:endParaRPr lang="en-GB"/>
          </a:p>
        </p:txBody>
      </p:sp>
    </p:spTree>
    <p:extLst>
      <p:ext uri="{BB962C8B-B14F-4D97-AF65-F5344CB8AC3E}">
        <p14:creationId xmlns:p14="http://schemas.microsoft.com/office/powerpoint/2010/main" val="2422014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B8C21A-2DDB-4150-BBB2-0CCC7B346A4B}" type="slidenum">
              <a:rPr lang="en-GB" smtClean="0"/>
              <a:pPr/>
              <a:t>6</a:t>
            </a:fld>
            <a:endParaRPr lang="en-GB"/>
          </a:p>
        </p:txBody>
      </p:sp>
    </p:spTree>
    <p:extLst>
      <p:ext uri="{BB962C8B-B14F-4D97-AF65-F5344CB8AC3E}">
        <p14:creationId xmlns:p14="http://schemas.microsoft.com/office/powerpoint/2010/main" val="2422014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F2B99AD-BE1D-41B9-B7F5-07EF4A828FF6}" type="datetime1">
              <a:rPr lang="en-GB"/>
              <a:pPr/>
              <a:t>23/09/2014</a:t>
            </a:fld>
            <a:endParaRPr lang="en-GB"/>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B8F3EF-1DCC-4705-A32E-81E4B62F68FB}" type="slidenum">
              <a:rPr lang="en-GB"/>
              <a:pPr/>
              <a:t>‹#›</a:t>
            </a:fld>
            <a:endParaRPr lang="en-GB"/>
          </a:p>
        </p:txBody>
      </p:sp>
    </p:spTree>
    <p:extLst>
      <p:ext uri="{BB962C8B-B14F-4D97-AF65-F5344CB8AC3E}">
        <p14:creationId xmlns:p14="http://schemas.microsoft.com/office/powerpoint/2010/main" val="3827148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8ADDE31-03B8-4F3B-8CE6-2D1845326065}" type="datetime1">
              <a:rPr lang="en-GB"/>
              <a:pPr/>
              <a:t>23/09/2014</a:t>
            </a:fld>
            <a:endParaRPr lang="en-GB"/>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F1F723-7452-4697-8C6C-55D7ECCCA60C}" type="slidenum">
              <a:rPr lang="en-GB"/>
              <a:pPr/>
              <a:t>‹#›</a:t>
            </a:fld>
            <a:endParaRPr lang="en-GB"/>
          </a:p>
        </p:txBody>
      </p:sp>
    </p:spTree>
    <p:extLst>
      <p:ext uri="{BB962C8B-B14F-4D97-AF65-F5344CB8AC3E}">
        <p14:creationId xmlns:p14="http://schemas.microsoft.com/office/powerpoint/2010/main" val="3584516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0EC3523-BC72-4645-BE58-B9A1D5E27B1D}" type="datetime1">
              <a:rPr lang="en-GB"/>
              <a:pPr/>
              <a:t>23/09/2014</a:t>
            </a:fld>
            <a:endParaRPr lang="en-GB"/>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1F4BBC-7FF9-452B-B8F1-5C90D0ED6C84}" type="slidenum">
              <a:rPr lang="en-GB"/>
              <a:pPr/>
              <a:t>‹#›</a:t>
            </a:fld>
            <a:endParaRPr lang="en-GB"/>
          </a:p>
        </p:txBody>
      </p:sp>
    </p:spTree>
    <p:extLst>
      <p:ext uri="{BB962C8B-B14F-4D97-AF65-F5344CB8AC3E}">
        <p14:creationId xmlns:p14="http://schemas.microsoft.com/office/powerpoint/2010/main" val="2468328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54223E5-E924-474B-9282-E6F4FE80F46D}" type="datetime1">
              <a:rPr lang="en-GB"/>
              <a:pPr/>
              <a:t>23/09/2014</a:t>
            </a:fld>
            <a:endParaRPr lang="en-GB"/>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430480-4F23-47DB-8227-509750097383}" type="slidenum">
              <a:rPr lang="en-GB"/>
              <a:pPr/>
              <a:t>‹#›</a:t>
            </a:fld>
            <a:endParaRPr lang="en-GB"/>
          </a:p>
        </p:txBody>
      </p:sp>
    </p:spTree>
    <p:extLst>
      <p:ext uri="{BB962C8B-B14F-4D97-AF65-F5344CB8AC3E}">
        <p14:creationId xmlns:p14="http://schemas.microsoft.com/office/powerpoint/2010/main" val="324913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C64E6B6-9666-4AB3-B69F-2509EC177787}" type="datetime1">
              <a:rPr lang="en-GB"/>
              <a:pPr/>
              <a:t>23/09/2014</a:t>
            </a:fld>
            <a:endParaRPr lang="en-GB"/>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E2861F-4DAE-4C4C-BF52-D610F6052885}" type="slidenum">
              <a:rPr lang="en-GB"/>
              <a:pPr/>
              <a:t>‹#›</a:t>
            </a:fld>
            <a:endParaRPr lang="en-GB"/>
          </a:p>
        </p:txBody>
      </p:sp>
    </p:spTree>
    <p:extLst>
      <p:ext uri="{BB962C8B-B14F-4D97-AF65-F5344CB8AC3E}">
        <p14:creationId xmlns:p14="http://schemas.microsoft.com/office/powerpoint/2010/main" val="3497751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92BD610-B766-4B75-AD41-31816C954463}" type="datetime1">
              <a:rPr lang="en-GB"/>
              <a:pPr/>
              <a:t>23/09/2014</a:t>
            </a:fld>
            <a:endParaRPr lang="en-GB"/>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E470884-485E-42B8-92B0-21E77511E104}" type="slidenum">
              <a:rPr lang="en-GB"/>
              <a:pPr/>
              <a:t>‹#›</a:t>
            </a:fld>
            <a:endParaRPr lang="en-GB"/>
          </a:p>
        </p:txBody>
      </p:sp>
    </p:spTree>
    <p:extLst>
      <p:ext uri="{BB962C8B-B14F-4D97-AF65-F5344CB8AC3E}">
        <p14:creationId xmlns:p14="http://schemas.microsoft.com/office/powerpoint/2010/main" val="1313108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C5B5EF0-1AF2-4D41-A1C1-AF1D90230F46}" type="datetime1">
              <a:rPr lang="en-GB"/>
              <a:pPr/>
              <a:t>23/09/2014</a:t>
            </a:fld>
            <a:endParaRPr lang="en-GB"/>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732D2C5-C775-474D-9AF6-6058C31668F2}" type="slidenum">
              <a:rPr lang="en-GB"/>
              <a:pPr/>
              <a:t>‹#›</a:t>
            </a:fld>
            <a:endParaRPr lang="en-GB"/>
          </a:p>
        </p:txBody>
      </p:sp>
    </p:spTree>
    <p:extLst>
      <p:ext uri="{BB962C8B-B14F-4D97-AF65-F5344CB8AC3E}">
        <p14:creationId xmlns:p14="http://schemas.microsoft.com/office/powerpoint/2010/main" val="1854000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24C23CE-F758-45C7-9716-C9B013A72FFF}" type="datetime1">
              <a:rPr lang="en-GB"/>
              <a:pPr/>
              <a:t>23/09/2014</a:t>
            </a:fld>
            <a:endParaRPr lang="en-GB"/>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29A19376-FC5B-4121-B0FD-613849A519D9}" type="slidenum">
              <a:rPr lang="en-GB"/>
              <a:pPr/>
              <a:t>‹#›</a:t>
            </a:fld>
            <a:endParaRPr lang="en-GB"/>
          </a:p>
        </p:txBody>
      </p:sp>
    </p:spTree>
    <p:extLst>
      <p:ext uri="{BB962C8B-B14F-4D97-AF65-F5344CB8AC3E}">
        <p14:creationId xmlns:p14="http://schemas.microsoft.com/office/powerpoint/2010/main" val="1128555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C4E2C00-CC41-456E-9B5B-25B3B6C32CA7}" type="datetime1">
              <a:rPr lang="en-GB"/>
              <a:pPr/>
              <a:t>23/09/2014</a:t>
            </a:fld>
            <a:endParaRPr lang="en-GB"/>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91C2CF41-9C68-4F68-9BB6-47C55F5B87B3}" type="slidenum">
              <a:rPr lang="en-GB"/>
              <a:pPr/>
              <a:t>‹#›</a:t>
            </a:fld>
            <a:endParaRPr lang="en-GB"/>
          </a:p>
        </p:txBody>
      </p:sp>
    </p:spTree>
    <p:extLst>
      <p:ext uri="{BB962C8B-B14F-4D97-AF65-F5344CB8AC3E}">
        <p14:creationId xmlns:p14="http://schemas.microsoft.com/office/powerpoint/2010/main" val="1179014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FA0C0F9-7546-4771-BC5E-6FB0DAE146B3}" type="datetime1">
              <a:rPr lang="en-GB"/>
              <a:pPr/>
              <a:t>23/09/2014</a:t>
            </a:fld>
            <a:endParaRPr lang="en-GB"/>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8A5FDBF-492C-4F31-A23D-012516BE9A0D}" type="slidenum">
              <a:rPr lang="en-GB"/>
              <a:pPr/>
              <a:t>‹#›</a:t>
            </a:fld>
            <a:endParaRPr lang="en-GB"/>
          </a:p>
        </p:txBody>
      </p:sp>
    </p:spTree>
    <p:extLst>
      <p:ext uri="{BB962C8B-B14F-4D97-AF65-F5344CB8AC3E}">
        <p14:creationId xmlns:p14="http://schemas.microsoft.com/office/powerpoint/2010/main" val="245993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E8D4E03-B948-439F-ADF9-E96275045900}" type="datetime1">
              <a:rPr lang="en-GB"/>
              <a:pPr/>
              <a:t>23/09/2014</a:t>
            </a:fld>
            <a:endParaRPr lang="en-GB"/>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A499DA5-43EA-4751-9967-E4D766F87F58}" type="slidenum">
              <a:rPr lang="en-GB"/>
              <a:pPr/>
              <a:t>‹#›</a:t>
            </a:fld>
            <a:endParaRPr lang="en-GB"/>
          </a:p>
        </p:txBody>
      </p:sp>
    </p:spTree>
    <p:extLst>
      <p:ext uri="{BB962C8B-B14F-4D97-AF65-F5344CB8AC3E}">
        <p14:creationId xmlns:p14="http://schemas.microsoft.com/office/powerpoint/2010/main" val="2779251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37C9F3C5-0544-4912-8D6F-90EFFE5014D2}" type="datetime1">
              <a:rPr lang="en-GB"/>
              <a:pPr/>
              <a:t>23/09/2014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16450AC8-D7CD-43C9-9155-34F207A5427D}"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Geneva"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Geneva" charset="-128"/>
        </a:defRPr>
      </a:lvl2pPr>
      <a:lvl3pPr algn="ctr" defTabSz="457200" rtl="0" eaLnBrk="1" fontAlgn="base" hangingPunct="1">
        <a:spcBef>
          <a:spcPct val="0"/>
        </a:spcBef>
        <a:spcAft>
          <a:spcPct val="0"/>
        </a:spcAft>
        <a:defRPr sz="4400">
          <a:solidFill>
            <a:schemeClr val="tx1"/>
          </a:solidFill>
          <a:latin typeface="Calibri" pitchFamily="34" charset="0"/>
          <a:ea typeface="Geneva" charset="-128"/>
        </a:defRPr>
      </a:lvl3pPr>
      <a:lvl4pPr algn="ctr" defTabSz="457200" rtl="0" eaLnBrk="1" fontAlgn="base" hangingPunct="1">
        <a:spcBef>
          <a:spcPct val="0"/>
        </a:spcBef>
        <a:spcAft>
          <a:spcPct val="0"/>
        </a:spcAft>
        <a:defRPr sz="4400">
          <a:solidFill>
            <a:schemeClr val="tx1"/>
          </a:solidFill>
          <a:latin typeface="Calibri" pitchFamily="34" charset="0"/>
          <a:ea typeface="Geneva" charset="-128"/>
        </a:defRPr>
      </a:lvl4pPr>
      <a:lvl5pPr algn="ctr" defTabSz="457200" rtl="0" eaLnBrk="1" fontAlgn="base" hangingPunct="1">
        <a:spcBef>
          <a:spcPct val="0"/>
        </a:spcBef>
        <a:spcAft>
          <a:spcPct val="0"/>
        </a:spcAft>
        <a:defRPr sz="4400">
          <a:solidFill>
            <a:schemeClr val="tx1"/>
          </a:solidFill>
          <a:latin typeface="Calibri" pitchFamily="34" charset="0"/>
          <a:ea typeface="Geneva"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Geneva"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Geneva"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Geneva"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Geneva"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Geneva"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Geneva"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Geneva"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Geneva"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Geneva"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eg"/><Relationship Id="rId11" Type="http://schemas.openxmlformats.org/officeDocument/2006/relationships/image" Target="../media/image2.gif"/><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Title 4"/>
          <p:cNvSpPr>
            <a:spLocks noGrp="1"/>
          </p:cNvSpPr>
          <p:nvPr>
            <p:ph type="ctrTitle"/>
          </p:nvPr>
        </p:nvSpPr>
        <p:spPr>
          <a:xfrm>
            <a:off x="539551" y="1671058"/>
            <a:ext cx="6048671" cy="2550030"/>
          </a:xfrm>
          <a:solidFill>
            <a:schemeClr val="accent1"/>
          </a:solidFill>
        </p:spPr>
        <p:txBody>
          <a:bodyPr anchor="t"/>
          <a:lstStyle/>
          <a:p>
            <a:pPr rtl="1"/>
            <a:r>
              <a:rPr lang="en-GB" sz="2800" b="1" dirty="0" smtClean="0">
                <a:solidFill>
                  <a:srgbClr val="002060"/>
                </a:solidFill>
                <a:latin typeface="Calibri" pitchFamily="34" charset="0"/>
              </a:rPr>
              <a:t/>
            </a:r>
            <a:br>
              <a:rPr lang="en-GB" sz="2800" b="1" dirty="0" smtClean="0">
                <a:solidFill>
                  <a:srgbClr val="002060"/>
                </a:solidFill>
                <a:latin typeface="Calibri" pitchFamily="34" charset="0"/>
              </a:rPr>
            </a:br>
            <a:r>
              <a:rPr lang="en-GB" sz="2800" b="1" dirty="0" smtClean="0">
                <a:solidFill>
                  <a:srgbClr val="002060"/>
                </a:solidFill>
                <a:latin typeface="Calibri" pitchFamily="34" charset="0"/>
              </a:rPr>
              <a:t/>
            </a:r>
            <a:br>
              <a:rPr lang="en-GB" sz="2800" b="1" dirty="0" smtClean="0">
                <a:solidFill>
                  <a:srgbClr val="002060"/>
                </a:solidFill>
                <a:latin typeface="Calibri" pitchFamily="34" charset="0"/>
              </a:rPr>
            </a:br>
            <a:r>
              <a:rPr lang="en-GB" sz="2800" b="1" dirty="0" smtClean="0">
                <a:solidFill>
                  <a:srgbClr val="002060"/>
                </a:solidFill>
                <a:latin typeface="Calibri" pitchFamily="34" charset="0"/>
              </a:rPr>
              <a:t>Cochrane Agenda and Priority Setting Methods Group (CAPSMG)</a:t>
            </a:r>
            <a:br>
              <a:rPr lang="en-GB" sz="2800" b="1" dirty="0" smtClean="0">
                <a:solidFill>
                  <a:srgbClr val="002060"/>
                </a:solidFill>
                <a:latin typeface="Calibri" pitchFamily="34" charset="0"/>
              </a:rPr>
            </a:br>
            <a:endParaRPr lang="en-GB" sz="2800" b="1" dirty="0" smtClean="0">
              <a:solidFill>
                <a:srgbClr val="002060"/>
              </a:solidFill>
              <a:latin typeface="Calibri" pitchFamily="34" charset="0"/>
            </a:endParaRPr>
          </a:p>
        </p:txBody>
      </p:sp>
      <p:pic>
        <p:nvPicPr>
          <p:cNvPr id="8" name="Picture 4" descr="http://www.cochrane.org/sites/default/files/uploads/images/cclogo150x17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3" y="1643634"/>
            <a:ext cx="2160239" cy="2520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 name="TextBox 19"/>
          <p:cNvSpPr txBox="1"/>
          <p:nvPr/>
        </p:nvSpPr>
        <p:spPr>
          <a:xfrm>
            <a:off x="5593181" y="6286960"/>
            <a:ext cx="3586239" cy="584775"/>
          </a:xfrm>
          <a:prstGeom prst="rect">
            <a:avLst/>
          </a:prstGeom>
          <a:noFill/>
        </p:spPr>
        <p:txBody>
          <a:bodyPr wrap="none" rtlCol="0">
            <a:spAutoFit/>
          </a:bodyPr>
          <a:lstStyle/>
          <a:p>
            <a:pPr algn="ctr"/>
            <a:r>
              <a:rPr lang="en-GB" sz="1600" dirty="0" smtClean="0">
                <a:solidFill>
                  <a:schemeClr val="bg1">
                    <a:lumMod val="50000"/>
                  </a:schemeClr>
                </a:solidFill>
              </a:rPr>
              <a:t>website: http://capsmg.cochrane.org</a:t>
            </a:r>
          </a:p>
          <a:p>
            <a:pPr algn="ctr"/>
            <a:r>
              <a:rPr lang="en-GB" sz="1600" dirty="0" smtClean="0">
                <a:solidFill>
                  <a:schemeClr val="bg1">
                    <a:lumMod val="50000"/>
                  </a:schemeClr>
                </a:solidFill>
              </a:rPr>
              <a:t>Email: mona.nasser@plymouth.ac.uk</a:t>
            </a:r>
          </a:p>
        </p:txBody>
      </p:sp>
      <p:pic>
        <p:nvPicPr>
          <p:cNvPr id="26" name="Picture 25"/>
          <p:cNvPicPr>
            <a:picLocks noChangeAspect="1"/>
          </p:cNvPicPr>
          <p:nvPr/>
        </p:nvPicPr>
        <p:blipFill>
          <a:blip r:embed="rId4"/>
          <a:srcRect/>
          <a:stretch>
            <a:fillRect/>
          </a:stretch>
        </p:blipFill>
        <p:spPr bwMode="auto">
          <a:xfrm>
            <a:off x="1475656" y="764704"/>
            <a:ext cx="3600400" cy="266871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36" name="Rectangle 3"/>
          <p:cNvSpPr>
            <a:spLocks noGrp="1" noChangeArrowheads="1"/>
          </p:cNvSpPr>
          <p:nvPr>
            <p:ph type="body" idx="4294967295"/>
          </p:nvPr>
        </p:nvSpPr>
        <p:spPr>
          <a:xfrm>
            <a:off x="5076056" y="764704"/>
            <a:ext cx="3096344" cy="3816424"/>
          </a:xfrm>
          <a:solidFill>
            <a:schemeClr val="accent1">
              <a:lumMod val="40000"/>
              <a:lumOff val="60000"/>
            </a:schemeClr>
          </a:solidFill>
        </p:spPr>
        <p:txBody>
          <a:bodyPr/>
          <a:lstStyle/>
          <a:p>
            <a:pPr marL="176213" indent="0" defTabSz="762000" eaLnBrk="1" hangingPunct="1">
              <a:lnSpc>
                <a:spcPct val="80000"/>
              </a:lnSpc>
              <a:spcBef>
                <a:spcPct val="0"/>
              </a:spcBef>
              <a:buFontTx/>
              <a:buNone/>
            </a:pPr>
            <a:endParaRPr lang="en-GB" sz="1800" dirty="0" smtClean="0">
              <a:cs typeface="Tahoma" pitchFamily="34" charset="0"/>
            </a:endParaRPr>
          </a:p>
          <a:p>
            <a:pPr marL="176213" indent="0" defTabSz="762000" eaLnBrk="1" hangingPunct="1">
              <a:lnSpc>
                <a:spcPct val="80000"/>
              </a:lnSpc>
              <a:spcBef>
                <a:spcPct val="0"/>
              </a:spcBef>
              <a:buFontTx/>
              <a:buNone/>
            </a:pPr>
            <a:r>
              <a:rPr lang="en-GB" sz="1800" dirty="0" smtClean="0">
                <a:cs typeface="Tahoma" pitchFamily="34" charset="0"/>
              </a:rPr>
              <a:t>The </a:t>
            </a:r>
            <a:r>
              <a:rPr lang="en-GB" sz="1800" i="1" dirty="0" smtClean="0">
                <a:cs typeface="Tahoma" pitchFamily="34" charset="0"/>
              </a:rPr>
              <a:t>Cochrane Agenda Setting and Priority setting Methods group </a:t>
            </a:r>
            <a:r>
              <a:rPr lang="en-GB" sz="1800" dirty="0" smtClean="0">
                <a:cs typeface="Tahoma" pitchFamily="34" charset="0"/>
              </a:rPr>
              <a:t>aims to inform the Cochrane entities on the empirical evidence available for  methods to set  research agendas or  priorities, in particular (but not limited) for methods to set a research agenda for systematic reviews. In addition to this, it will endeavour to serve as a forum for discussion, connecting interested people from outside the Cochrane Collaboration.</a:t>
            </a:r>
          </a:p>
        </p:txBody>
      </p:sp>
      <p:pic>
        <p:nvPicPr>
          <p:cNvPr id="10244" name="Picture 4" descr="Sally Crow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6336" y="3433421"/>
            <a:ext cx="1592241" cy="1147707"/>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Vivian Wel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7400" y="4581128"/>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Sandy Oli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784" y="3433420"/>
            <a:ext cx="998505" cy="1147707"/>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Ed Wils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4593" y="4581126"/>
            <a:ext cx="1115599" cy="142875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52" name="Picture 12" descr="Roberto D'Amic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2923" y="4613870"/>
            <a:ext cx="781764" cy="1396007"/>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Tiajing L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0941" y="4581126"/>
            <a:ext cx="1001402" cy="142875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www.cochrane.org/sites/default/files/uploads/images/cclogo150x175.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55355" y="3433421"/>
            <a:ext cx="1216446" cy="141918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6" descr="Rebecca Armstro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98135" y="4591131"/>
            <a:ext cx="1114861" cy="145103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Mona Nass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36066" y="4581128"/>
            <a:ext cx="967406" cy="1451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871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5678006" y="6465227"/>
            <a:ext cx="3483646" cy="338554"/>
          </a:xfrm>
          <a:prstGeom prst="rect">
            <a:avLst/>
          </a:prstGeom>
          <a:noFill/>
        </p:spPr>
        <p:txBody>
          <a:bodyPr wrap="none" rtlCol="0">
            <a:spAutoFit/>
          </a:bodyPr>
          <a:lstStyle/>
          <a:p>
            <a:pPr algn="ctr"/>
            <a:r>
              <a:rPr lang="en-GB" sz="1600" dirty="0" smtClean="0">
                <a:solidFill>
                  <a:schemeClr val="bg1">
                    <a:lumMod val="50000"/>
                  </a:schemeClr>
                </a:solidFill>
              </a:rPr>
              <a:t>website: http://capsmg.cochrane.org</a:t>
            </a:r>
          </a:p>
        </p:txBody>
      </p:sp>
      <p:sp>
        <p:nvSpPr>
          <p:cNvPr id="25" name="TextBox 24"/>
          <p:cNvSpPr txBox="1"/>
          <p:nvPr/>
        </p:nvSpPr>
        <p:spPr>
          <a:xfrm>
            <a:off x="848749" y="476672"/>
            <a:ext cx="7570989" cy="1107996"/>
          </a:xfrm>
          <a:prstGeom prst="rect">
            <a:avLst/>
          </a:prstGeom>
          <a:solidFill>
            <a:schemeClr val="tx2"/>
          </a:solidFill>
        </p:spPr>
        <p:txBody>
          <a:bodyPr wrap="square" rtlCol="0">
            <a:spAutoFit/>
          </a:bodyPr>
          <a:lstStyle/>
          <a:p>
            <a:pPr algn="ctr"/>
            <a:endParaRPr lang="en-GB" sz="2200" b="1" dirty="0" smtClean="0">
              <a:solidFill>
                <a:schemeClr val="bg1"/>
              </a:solidFill>
              <a:latin typeface="+mn-lt"/>
            </a:endParaRPr>
          </a:p>
          <a:p>
            <a:pPr algn="ctr"/>
            <a:r>
              <a:rPr lang="en-GB" sz="2200" b="1" dirty="0" smtClean="0">
                <a:solidFill>
                  <a:schemeClr val="bg1"/>
                </a:solidFill>
                <a:latin typeface="+mn-lt"/>
              </a:rPr>
              <a:t>Background and Context</a:t>
            </a:r>
          </a:p>
          <a:p>
            <a:pPr algn="ctr"/>
            <a:endParaRPr lang="en-GB" sz="2200" b="1" dirty="0" smtClean="0">
              <a:solidFill>
                <a:schemeClr val="bg1"/>
              </a:solidFill>
              <a:latin typeface="+mn-lt"/>
            </a:endParaRPr>
          </a:p>
        </p:txBody>
      </p:sp>
      <p:sp>
        <p:nvSpPr>
          <p:cNvPr id="11" name="TextBox 10"/>
          <p:cNvSpPr txBox="1"/>
          <p:nvPr/>
        </p:nvSpPr>
        <p:spPr>
          <a:xfrm>
            <a:off x="855252" y="1578490"/>
            <a:ext cx="7564486" cy="4801314"/>
          </a:xfrm>
          <a:prstGeom prst="rect">
            <a:avLst/>
          </a:prstGeom>
          <a:solidFill>
            <a:schemeClr val="accent4">
              <a:lumMod val="40000"/>
              <a:lumOff val="60000"/>
            </a:schemeClr>
          </a:solidFill>
        </p:spPr>
        <p:txBody>
          <a:bodyPr wrap="square" rtlCol="0">
            <a:spAutoFit/>
          </a:bodyPr>
          <a:lstStyle/>
          <a:p>
            <a:pPr marL="342900" indent="-342900">
              <a:buFont typeface="Arial" panose="020B0604020202020204" pitchFamily="34" charset="0"/>
              <a:buChar char="•"/>
            </a:pPr>
            <a:r>
              <a:rPr lang="en-GB" dirty="0" smtClean="0">
                <a:latin typeface="+mn-lt"/>
              </a:rPr>
              <a:t>CAPSMG was established in Nov 2011 – we had conducted and evaluated the processes to set priorities for topics of Cochrane reviews in 2008 and identified several “knowledge gaps” what is the best approach to prioritise topics for reviews (update and new). The review group aims to inform this knowledge gap through methodological research. </a:t>
            </a:r>
          </a:p>
          <a:p>
            <a:pPr marL="342900" indent="-342900">
              <a:buFont typeface="Arial" panose="020B0604020202020204" pitchFamily="34" charset="0"/>
              <a:buChar char="•"/>
            </a:pPr>
            <a:r>
              <a:rPr lang="en-GB" dirty="0" smtClean="0">
                <a:latin typeface="+mn-lt"/>
              </a:rPr>
              <a:t>The survey and consequent interaction with groups demonstrated that we don’t use similar decision for the concept of “</a:t>
            </a:r>
            <a:r>
              <a:rPr lang="en-GB" b="1" dirty="0" smtClean="0">
                <a:latin typeface="+mn-lt"/>
              </a:rPr>
              <a:t>research priority setting</a:t>
            </a:r>
            <a:r>
              <a:rPr lang="en-GB" dirty="0" smtClean="0">
                <a:latin typeface="+mn-lt"/>
              </a:rPr>
              <a:t>”. Sandy Oliver suggested “a collective activity to identify the uncertainties most worth addressing through a systematic review”</a:t>
            </a:r>
          </a:p>
          <a:p>
            <a:pPr marL="342900" indent="-342900">
              <a:buFont typeface="Arial" panose="020B0604020202020204" pitchFamily="34" charset="0"/>
              <a:buChar char="•"/>
            </a:pPr>
            <a:r>
              <a:rPr lang="en-GB" dirty="0" smtClean="0">
                <a:latin typeface="+mn-lt"/>
              </a:rPr>
              <a:t>There are three aspects in decisions the review groups made to set priorities that need to kept separate</a:t>
            </a:r>
          </a:p>
          <a:p>
            <a:pPr marL="800100" lvl="1" indent="-342900">
              <a:buFont typeface="Arial" panose="020B0604020202020204" pitchFamily="34" charset="0"/>
              <a:buChar char="•"/>
            </a:pPr>
            <a:r>
              <a:rPr lang="en-GB" dirty="0" smtClean="0">
                <a:latin typeface="+mn-lt"/>
              </a:rPr>
              <a:t>The </a:t>
            </a:r>
            <a:r>
              <a:rPr lang="en-GB" b="1" dirty="0" smtClean="0">
                <a:latin typeface="+mn-lt"/>
              </a:rPr>
              <a:t>Individual priority setting exercises </a:t>
            </a:r>
            <a:r>
              <a:rPr lang="en-GB" dirty="0" smtClean="0">
                <a:latin typeface="+mn-lt"/>
              </a:rPr>
              <a:t>that the review groups engage with to inform their decisions</a:t>
            </a:r>
          </a:p>
          <a:p>
            <a:pPr marL="800100" lvl="1" indent="-342900">
              <a:buFont typeface="Arial" panose="020B0604020202020204" pitchFamily="34" charset="0"/>
              <a:buChar char="•"/>
            </a:pPr>
            <a:r>
              <a:rPr lang="en-GB" dirty="0" smtClean="0">
                <a:latin typeface="+mn-lt"/>
              </a:rPr>
              <a:t>The </a:t>
            </a:r>
            <a:r>
              <a:rPr lang="en-GB" b="1" dirty="0" smtClean="0">
                <a:latin typeface="+mn-lt"/>
              </a:rPr>
              <a:t>different factors </a:t>
            </a:r>
            <a:r>
              <a:rPr lang="en-GB" dirty="0" smtClean="0">
                <a:latin typeface="+mn-lt"/>
              </a:rPr>
              <a:t>beyond a priority setting exercises that </a:t>
            </a:r>
            <a:r>
              <a:rPr lang="en-GB" b="1" dirty="0" smtClean="0">
                <a:latin typeface="+mn-lt"/>
              </a:rPr>
              <a:t>drives decisions</a:t>
            </a:r>
            <a:r>
              <a:rPr lang="en-GB" dirty="0" smtClean="0">
                <a:latin typeface="+mn-lt"/>
              </a:rPr>
              <a:t> for topics of Cochrane reviews</a:t>
            </a:r>
          </a:p>
          <a:p>
            <a:pPr marL="800100" lvl="1" indent="-342900">
              <a:buFont typeface="Arial" panose="020B0604020202020204" pitchFamily="34" charset="0"/>
              <a:buChar char="•"/>
            </a:pPr>
            <a:r>
              <a:rPr lang="en-GB" dirty="0" smtClean="0">
                <a:latin typeface="+mn-lt"/>
              </a:rPr>
              <a:t>The </a:t>
            </a:r>
            <a:r>
              <a:rPr lang="en-GB" b="1" dirty="0" smtClean="0">
                <a:latin typeface="+mn-lt"/>
              </a:rPr>
              <a:t>management strategies </a:t>
            </a:r>
            <a:r>
              <a:rPr lang="en-GB" dirty="0" smtClean="0">
                <a:latin typeface="+mn-lt"/>
              </a:rPr>
              <a:t>the review groups use to engage with authors to get the reviews done. </a:t>
            </a:r>
          </a:p>
        </p:txBody>
      </p:sp>
    </p:spTree>
    <p:extLst>
      <p:ext uri="{BB962C8B-B14F-4D97-AF65-F5344CB8AC3E}">
        <p14:creationId xmlns:p14="http://schemas.microsoft.com/office/powerpoint/2010/main" val="2157570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5678006" y="6465227"/>
            <a:ext cx="3483646" cy="338554"/>
          </a:xfrm>
          <a:prstGeom prst="rect">
            <a:avLst/>
          </a:prstGeom>
          <a:noFill/>
        </p:spPr>
        <p:txBody>
          <a:bodyPr wrap="none" rtlCol="0">
            <a:spAutoFit/>
          </a:bodyPr>
          <a:lstStyle/>
          <a:p>
            <a:pPr algn="ctr"/>
            <a:r>
              <a:rPr lang="en-GB" sz="1600" dirty="0" smtClean="0">
                <a:solidFill>
                  <a:schemeClr val="bg1">
                    <a:lumMod val="50000"/>
                  </a:schemeClr>
                </a:solidFill>
              </a:rPr>
              <a:t>website: http://capsmg.cochrane.org</a:t>
            </a:r>
          </a:p>
        </p:txBody>
      </p:sp>
      <p:sp>
        <p:nvSpPr>
          <p:cNvPr id="25" name="TextBox 24"/>
          <p:cNvSpPr txBox="1"/>
          <p:nvPr/>
        </p:nvSpPr>
        <p:spPr>
          <a:xfrm>
            <a:off x="848749" y="476672"/>
            <a:ext cx="7570989" cy="1107996"/>
          </a:xfrm>
          <a:prstGeom prst="rect">
            <a:avLst/>
          </a:prstGeom>
          <a:solidFill>
            <a:schemeClr val="tx2"/>
          </a:solidFill>
        </p:spPr>
        <p:txBody>
          <a:bodyPr wrap="square" rtlCol="0">
            <a:spAutoFit/>
          </a:bodyPr>
          <a:lstStyle/>
          <a:p>
            <a:pPr algn="ctr"/>
            <a:endParaRPr lang="en-GB" sz="2200" b="1" dirty="0" smtClean="0">
              <a:solidFill>
                <a:schemeClr val="bg1"/>
              </a:solidFill>
              <a:latin typeface="+mn-lt"/>
            </a:endParaRPr>
          </a:p>
          <a:p>
            <a:pPr algn="ctr"/>
            <a:r>
              <a:rPr lang="en-GB" sz="2200" b="1" dirty="0" smtClean="0">
                <a:solidFill>
                  <a:schemeClr val="bg1"/>
                </a:solidFill>
                <a:latin typeface="+mn-lt"/>
              </a:rPr>
              <a:t>Background and Context</a:t>
            </a:r>
          </a:p>
          <a:p>
            <a:pPr algn="ctr"/>
            <a:endParaRPr lang="en-GB" sz="2200" b="1" dirty="0" smtClean="0">
              <a:solidFill>
                <a:schemeClr val="bg1"/>
              </a:solidFill>
              <a:latin typeface="+mn-lt"/>
            </a:endParaRPr>
          </a:p>
        </p:txBody>
      </p:sp>
      <p:sp>
        <p:nvSpPr>
          <p:cNvPr id="11" name="TextBox 10"/>
          <p:cNvSpPr txBox="1"/>
          <p:nvPr/>
        </p:nvSpPr>
        <p:spPr>
          <a:xfrm>
            <a:off x="855252" y="1578490"/>
            <a:ext cx="7564486" cy="4524315"/>
          </a:xfrm>
          <a:prstGeom prst="rect">
            <a:avLst/>
          </a:prstGeom>
          <a:solidFill>
            <a:schemeClr val="accent4">
              <a:lumMod val="40000"/>
              <a:lumOff val="60000"/>
            </a:schemeClr>
          </a:solidFill>
        </p:spPr>
        <p:txBody>
          <a:bodyPr wrap="square" rtlCol="0">
            <a:spAutoFit/>
          </a:bodyPr>
          <a:lstStyle/>
          <a:p>
            <a:pPr marL="342900" indent="-342900">
              <a:buFont typeface="Arial" panose="020B0604020202020204" pitchFamily="34" charset="0"/>
              <a:buChar char="•"/>
            </a:pPr>
            <a:r>
              <a:rPr lang="en-GB" dirty="0" smtClean="0">
                <a:latin typeface="+mn-lt"/>
              </a:rPr>
              <a:t>There are several initiative to make methods in priority setting more accessible to review groups – </a:t>
            </a:r>
          </a:p>
          <a:p>
            <a:pPr marL="800100" lvl="1" indent="-342900">
              <a:buFont typeface="Arial" panose="020B0604020202020204" pitchFamily="34" charset="0"/>
              <a:buChar char="•"/>
            </a:pPr>
            <a:r>
              <a:rPr lang="en-GB" dirty="0" smtClean="0">
                <a:latin typeface="+mn-lt"/>
              </a:rPr>
              <a:t>Developing a </a:t>
            </a:r>
            <a:r>
              <a:rPr lang="en-GB" b="1" dirty="0" smtClean="0">
                <a:latin typeface="+mn-lt"/>
              </a:rPr>
              <a:t>plain summary databases </a:t>
            </a:r>
            <a:r>
              <a:rPr lang="en-GB" dirty="0" smtClean="0">
                <a:latin typeface="+mn-lt"/>
              </a:rPr>
              <a:t>of methods in priority setting</a:t>
            </a:r>
          </a:p>
          <a:p>
            <a:pPr marL="800100" lvl="1" indent="-342900">
              <a:buFont typeface="Arial" panose="020B0604020202020204" pitchFamily="34" charset="0"/>
              <a:buChar char="•"/>
            </a:pPr>
            <a:r>
              <a:rPr lang="en-GB" dirty="0" smtClean="0">
                <a:latin typeface="+mn-lt"/>
              </a:rPr>
              <a:t>Collaborating with a team </a:t>
            </a:r>
            <a:r>
              <a:rPr lang="en-GB" b="1" dirty="0" smtClean="0">
                <a:latin typeface="+mn-lt"/>
              </a:rPr>
              <a:t>in mapping the Cochrane Library </a:t>
            </a:r>
            <a:r>
              <a:rPr lang="en-GB" dirty="0" smtClean="0">
                <a:latin typeface="+mn-lt"/>
              </a:rPr>
              <a:t>against </a:t>
            </a:r>
            <a:r>
              <a:rPr lang="en-GB" b="1" dirty="0" smtClean="0">
                <a:latin typeface="+mn-lt"/>
              </a:rPr>
              <a:t>Global Burden of Disease data </a:t>
            </a:r>
            <a:r>
              <a:rPr lang="en-GB" dirty="0" smtClean="0">
                <a:latin typeface="+mn-lt"/>
              </a:rPr>
              <a:t>to inform future decisions</a:t>
            </a:r>
          </a:p>
          <a:p>
            <a:pPr marL="800100" lvl="1" indent="-342900">
              <a:buFont typeface="Arial" panose="020B0604020202020204" pitchFamily="34" charset="0"/>
              <a:buChar char="•"/>
            </a:pPr>
            <a:r>
              <a:rPr lang="en-GB" dirty="0" smtClean="0">
                <a:latin typeface="+mn-lt"/>
              </a:rPr>
              <a:t>Developing </a:t>
            </a:r>
            <a:r>
              <a:rPr lang="en-GB" b="1" dirty="0" smtClean="0">
                <a:latin typeface="+mn-lt"/>
              </a:rPr>
              <a:t>a tool using the value of information analysis </a:t>
            </a:r>
            <a:r>
              <a:rPr lang="en-GB" dirty="0" smtClean="0">
                <a:latin typeface="+mn-lt"/>
              </a:rPr>
              <a:t>concept to help  review groups in decisions on </a:t>
            </a:r>
            <a:r>
              <a:rPr lang="en-GB" b="1" dirty="0" smtClean="0">
                <a:latin typeface="+mn-lt"/>
              </a:rPr>
              <a:t>prioritisation of updates </a:t>
            </a:r>
            <a:r>
              <a:rPr lang="en-GB" dirty="0" smtClean="0">
                <a:latin typeface="+mn-lt"/>
              </a:rPr>
              <a:t>of reviews</a:t>
            </a:r>
          </a:p>
          <a:p>
            <a:pPr marL="800100" lvl="1" indent="-342900">
              <a:buFont typeface="Arial" panose="020B0604020202020204" pitchFamily="34" charset="0"/>
              <a:buChar char="•"/>
            </a:pPr>
            <a:r>
              <a:rPr lang="en-GB" dirty="0" smtClean="0">
                <a:latin typeface="+mn-lt"/>
              </a:rPr>
              <a:t>Developing </a:t>
            </a:r>
            <a:r>
              <a:rPr lang="en-GB" b="1" dirty="0" smtClean="0">
                <a:latin typeface="+mn-lt"/>
              </a:rPr>
              <a:t>guidance documents </a:t>
            </a:r>
            <a:r>
              <a:rPr lang="en-GB" dirty="0" smtClean="0">
                <a:latin typeface="+mn-lt"/>
              </a:rPr>
              <a:t>for conducting and evaluating priority setting approaches</a:t>
            </a:r>
          </a:p>
          <a:p>
            <a:pPr marL="342900" indent="-342900">
              <a:buFont typeface="Arial" panose="020B0604020202020204" pitchFamily="34" charset="0"/>
              <a:buChar char="•"/>
            </a:pPr>
            <a:r>
              <a:rPr lang="en-GB" dirty="0" smtClean="0">
                <a:latin typeface="+mn-lt"/>
              </a:rPr>
              <a:t>CASMG collaborated closely with </a:t>
            </a:r>
            <a:r>
              <a:rPr lang="en-GB" b="1" dirty="0" smtClean="0">
                <a:latin typeface="+mn-lt"/>
              </a:rPr>
              <a:t>James Lind Alliance </a:t>
            </a:r>
            <a:r>
              <a:rPr lang="en-GB" dirty="0" smtClean="0">
                <a:latin typeface="+mn-lt"/>
              </a:rPr>
              <a:t>which focused on engaging with clinicians and patients.  At the beginning, review group seem more interested in projects engaging with patients and clinicians but we get more questions on issues around patient level versus public level priorities , priority setting at a global level and engaging with policy makers. </a:t>
            </a:r>
          </a:p>
          <a:p>
            <a:pPr marL="342900" indent="-342900">
              <a:buFont typeface="Arial" panose="020B0604020202020204" pitchFamily="34" charset="0"/>
              <a:buChar char="•"/>
            </a:pPr>
            <a:endParaRPr lang="en-GB" dirty="0" smtClean="0">
              <a:latin typeface="+mn-lt"/>
            </a:endParaRPr>
          </a:p>
        </p:txBody>
      </p:sp>
    </p:spTree>
    <p:extLst>
      <p:ext uri="{BB962C8B-B14F-4D97-AF65-F5344CB8AC3E}">
        <p14:creationId xmlns:p14="http://schemas.microsoft.com/office/powerpoint/2010/main" val="599651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971600" y="5805264"/>
            <a:ext cx="736774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6" name="Straight Connector 5"/>
          <p:cNvCxnSpPr/>
          <p:nvPr/>
        </p:nvCxnSpPr>
        <p:spPr>
          <a:xfrm>
            <a:off x="971600" y="1739045"/>
            <a:ext cx="0" cy="4109920"/>
          </a:xfrm>
          <a:prstGeom prst="line">
            <a:avLst/>
          </a:prstGeom>
        </p:spPr>
        <p:style>
          <a:lnRef idx="2">
            <a:schemeClr val="accent5"/>
          </a:lnRef>
          <a:fillRef idx="0">
            <a:schemeClr val="accent5"/>
          </a:fillRef>
          <a:effectRef idx="1">
            <a:schemeClr val="accent5"/>
          </a:effectRef>
          <a:fontRef idx="minor">
            <a:schemeClr val="tx1"/>
          </a:fontRef>
        </p:style>
      </p:cxnSp>
      <p:sp>
        <p:nvSpPr>
          <p:cNvPr id="7" name="Rectangle 6"/>
          <p:cNvSpPr/>
          <p:nvPr/>
        </p:nvSpPr>
        <p:spPr>
          <a:xfrm>
            <a:off x="3460196" y="1708867"/>
            <a:ext cx="2407828" cy="182181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GB" sz="2000" dirty="0" smtClean="0">
                <a:solidFill>
                  <a:schemeClr val="tx1"/>
                </a:solidFill>
              </a:rPr>
              <a:t>Building </a:t>
            </a:r>
            <a:r>
              <a:rPr lang="en-GB" sz="2000" dirty="0">
                <a:solidFill>
                  <a:schemeClr val="tx1"/>
                </a:solidFill>
              </a:rPr>
              <a:t>relations and partnerships</a:t>
            </a:r>
          </a:p>
        </p:txBody>
      </p:sp>
      <p:sp>
        <p:nvSpPr>
          <p:cNvPr id="8" name="Rectangle 7"/>
          <p:cNvSpPr/>
          <p:nvPr/>
        </p:nvSpPr>
        <p:spPr>
          <a:xfrm>
            <a:off x="5979741" y="1724654"/>
            <a:ext cx="2368239" cy="1821816"/>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GB" sz="2000" dirty="0">
                <a:solidFill>
                  <a:schemeClr val="tx1"/>
                </a:solidFill>
              </a:rPr>
              <a:t>Setting up systems to manage information</a:t>
            </a:r>
          </a:p>
        </p:txBody>
      </p:sp>
      <p:sp>
        <p:nvSpPr>
          <p:cNvPr id="9" name="Rectangle 8"/>
          <p:cNvSpPr/>
          <p:nvPr/>
        </p:nvSpPr>
        <p:spPr>
          <a:xfrm>
            <a:off x="971600" y="1712753"/>
            <a:ext cx="2288490" cy="1786254"/>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GB" sz="2000" dirty="0" smtClean="0">
                <a:solidFill>
                  <a:schemeClr val="tx1"/>
                </a:solidFill>
              </a:rPr>
              <a:t>Defining </a:t>
            </a:r>
            <a:r>
              <a:rPr lang="en-GB" sz="2000" dirty="0">
                <a:solidFill>
                  <a:schemeClr val="tx1"/>
                </a:solidFill>
              </a:rPr>
              <a:t>the level </a:t>
            </a:r>
            <a:r>
              <a:rPr lang="en-GB" sz="2000" dirty="0" smtClean="0">
                <a:solidFill>
                  <a:schemeClr val="tx1"/>
                </a:solidFill>
              </a:rPr>
              <a:t>at which you intend to conduct the RPS exercise</a:t>
            </a:r>
            <a:endParaRPr lang="en-GB" sz="2000" dirty="0">
              <a:solidFill>
                <a:schemeClr val="tx1"/>
              </a:solidFill>
            </a:endParaRPr>
          </a:p>
        </p:txBody>
      </p:sp>
      <p:cxnSp>
        <p:nvCxnSpPr>
          <p:cNvPr id="12" name="Straight Connector 11"/>
          <p:cNvCxnSpPr/>
          <p:nvPr/>
        </p:nvCxnSpPr>
        <p:spPr>
          <a:xfrm flipH="1">
            <a:off x="8358916" y="1724654"/>
            <a:ext cx="11302" cy="4138702"/>
          </a:xfrm>
          <a:prstGeom prst="line">
            <a:avLst/>
          </a:prstGeom>
        </p:spPr>
        <p:style>
          <a:lnRef idx="2">
            <a:schemeClr val="accent5"/>
          </a:lnRef>
          <a:fillRef idx="0">
            <a:schemeClr val="accent5"/>
          </a:fillRef>
          <a:effectRef idx="1">
            <a:schemeClr val="accent5"/>
          </a:effectRef>
          <a:fontRef idx="minor">
            <a:schemeClr val="tx1"/>
          </a:fontRef>
        </p:style>
      </p:cxnSp>
      <p:sp>
        <p:nvSpPr>
          <p:cNvPr id="13" name="Rectangle 12"/>
          <p:cNvSpPr/>
          <p:nvPr/>
        </p:nvSpPr>
        <p:spPr>
          <a:xfrm>
            <a:off x="3431476" y="3918421"/>
            <a:ext cx="2288490" cy="1850598"/>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GB" sz="2000" dirty="0">
                <a:solidFill>
                  <a:schemeClr val="tx1"/>
                </a:solidFill>
              </a:rPr>
              <a:t>Available </a:t>
            </a:r>
            <a:endParaRPr lang="en-GB" sz="2000" dirty="0" smtClean="0">
              <a:solidFill>
                <a:schemeClr val="tx1"/>
              </a:solidFill>
            </a:endParaRPr>
          </a:p>
          <a:p>
            <a:pPr algn="ctr"/>
            <a:r>
              <a:rPr lang="en-GB" sz="2000" dirty="0" smtClean="0">
                <a:solidFill>
                  <a:schemeClr val="tx1"/>
                </a:solidFill>
              </a:rPr>
              <a:t>Resources </a:t>
            </a:r>
          </a:p>
          <a:p>
            <a:pPr algn="ctr"/>
            <a:r>
              <a:rPr lang="en-GB" sz="2000" dirty="0" smtClean="0">
                <a:solidFill>
                  <a:schemeClr val="tx1"/>
                </a:solidFill>
              </a:rPr>
              <a:t>&amp;</a:t>
            </a:r>
          </a:p>
          <a:p>
            <a:pPr algn="ctr"/>
            <a:r>
              <a:rPr lang="en-GB" sz="2000" dirty="0" smtClean="0">
                <a:solidFill>
                  <a:schemeClr val="tx1"/>
                </a:solidFill>
              </a:rPr>
              <a:t> </a:t>
            </a:r>
            <a:r>
              <a:rPr lang="en-GB" sz="2000" dirty="0">
                <a:solidFill>
                  <a:schemeClr val="tx1"/>
                </a:solidFill>
              </a:rPr>
              <a:t>Timeline</a:t>
            </a:r>
          </a:p>
        </p:txBody>
      </p:sp>
      <p:sp>
        <p:nvSpPr>
          <p:cNvPr id="14" name="Rectangle 13"/>
          <p:cNvSpPr/>
          <p:nvPr/>
        </p:nvSpPr>
        <p:spPr>
          <a:xfrm>
            <a:off x="977903" y="3918421"/>
            <a:ext cx="2288490" cy="1850598"/>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GB" sz="2000" dirty="0" smtClean="0">
                <a:solidFill>
                  <a:schemeClr val="tx1"/>
                </a:solidFill>
              </a:rPr>
              <a:t>Clarity </a:t>
            </a:r>
            <a:r>
              <a:rPr lang="en-GB" sz="2000" dirty="0">
                <a:solidFill>
                  <a:schemeClr val="tx1"/>
                </a:solidFill>
              </a:rPr>
              <a:t>around objectives of the exercise  and what you are looking for in the RPS?</a:t>
            </a:r>
          </a:p>
        </p:txBody>
      </p:sp>
      <p:pic>
        <p:nvPicPr>
          <p:cNvPr id="15" name="Picture 2" descr="https://fbcdn-sphotos-d-a.akamaihd.net/hphotos-ak-xfa1/t1.0-9/40002_457616073938_6752393_n.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1001" y1="43118" x2="11001" y2="43118"/>
                        <a14:foregroundMark x1="7193" y1="55390" x2="6347" y2="55390"/>
                        <a14:foregroundMark x1="28209" y1="33997" x2="987" y2="50415"/>
                        <a14:foregroundMark x1="30324" y1="36816" x2="58815" y2="62852"/>
                        <a14:foregroundMark x1="58674" y1="66335" x2="42454" y2="99668"/>
                        <a14:foregroundMark x1="2539" y1="75954" x2="11707" y2="97181"/>
                        <a14:foregroundMark x1="97320" y1="47430" x2="55994" y2="63184"/>
                        <a14:foregroundMark x1="97884" y1="51575" x2="83780" y2="61526"/>
                        <a14:foregroundMark x1="82370" y1="67164" x2="75176" y2="62355"/>
                        <a14:foregroundMark x1="87588" y1="63184" x2="95063" y2="55721"/>
                        <a14:foregroundMark x1="52327" y1="5970" x2="50917" y2="47761"/>
                      </a14:backgroundRemoval>
                    </a14:imgEffect>
                  </a14:imgLayer>
                </a14:imgProps>
              </a:ext>
              <a:ext uri="{28A0092B-C50C-407E-A947-70E740481C1C}">
                <a14:useLocalDpi xmlns:a14="http://schemas.microsoft.com/office/drawing/2010/main" val="0"/>
              </a:ext>
            </a:extLst>
          </a:blip>
          <a:srcRect/>
          <a:stretch>
            <a:fillRect/>
          </a:stretch>
        </p:blipFill>
        <p:spPr bwMode="auto">
          <a:xfrm>
            <a:off x="5189416" y="2805080"/>
            <a:ext cx="3138622" cy="2921384"/>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p:nvCxnSpPr>
        <p:spPr>
          <a:xfrm>
            <a:off x="980240" y="1261096"/>
            <a:ext cx="7367740" cy="0"/>
          </a:xfrm>
          <a:prstGeom prst="line">
            <a:avLst/>
          </a:prstGeom>
        </p:spPr>
        <p:style>
          <a:lnRef idx="2">
            <a:schemeClr val="accent5"/>
          </a:lnRef>
          <a:fillRef idx="0">
            <a:schemeClr val="accent5"/>
          </a:fillRef>
          <a:effectRef idx="1">
            <a:schemeClr val="accent5"/>
          </a:effectRef>
          <a:fontRef idx="minor">
            <a:schemeClr val="tx1"/>
          </a:fontRef>
        </p:style>
      </p:cxnSp>
      <p:sp>
        <p:nvSpPr>
          <p:cNvPr id="17" name="TextBox 16"/>
          <p:cNvSpPr txBox="1"/>
          <p:nvPr/>
        </p:nvSpPr>
        <p:spPr>
          <a:xfrm>
            <a:off x="5678006" y="6465227"/>
            <a:ext cx="3483646" cy="338554"/>
          </a:xfrm>
          <a:prstGeom prst="rect">
            <a:avLst/>
          </a:prstGeom>
          <a:noFill/>
        </p:spPr>
        <p:txBody>
          <a:bodyPr wrap="none" rtlCol="0">
            <a:spAutoFit/>
          </a:bodyPr>
          <a:lstStyle/>
          <a:p>
            <a:pPr algn="ctr"/>
            <a:r>
              <a:rPr lang="en-GB" sz="1600" dirty="0" smtClean="0">
                <a:solidFill>
                  <a:schemeClr val="bg1">
                    <a:lumMod val="50000"/>
                  </a:schemeClr>
                </a:solidFill>
              </a:rPr>
              <a:t>website: http://capsmg.cochrane.org</a:t>
            </a:r>
          </a:p>
        </p:txBody>
      </p:sp>
      <p:sp>
        <p:nvSpPr>
          <p:cNvPr id="18" name="TextBox 17"/>
          <p:cNvSpPr txBox="1"/>
          <p:nvPr/>
        </p:nvSpPr>
        <p:spPr>
          <a:xfrm>
            <a:off x="940473" y="569318"/>
            <a:ext cx="7424093" cy="1107996"/>
          </a:xfrm>
          <a:prstGeom prst="rect">
            <a:avLst/>
          </a:prstGeom>
          <a:solidFill>
            <a:schemeClr val="tx2"/>
          </a:solidFill>
        </p:spPr>
        <p:txBody>
          <a:bodyPr wrap="square" rtlCol="0">
            <a:spAutoFit/>
          </a:bodyPr>
          <a:lstStyle/>
          <a:p>
            <a:pPr algn="ctr"/>
            <a:endParaRPr lang="en-GB" sz="2200" b="1" dirty="0" smtClean="0">
              <a:solidFill>
                <a:schemeClr val="bg1"/>
              </a:solidFill>
              <a:latin typeface="+mn-lt"/>
            </a:endParaRPr>
          </a:p>
          <a:p>
            <a:pPr algn="ctr"/>
            <a:r>
              <a:rPr lang="en-GB" sz="2200" b="1" dirty="0" smtClean="0">
                <a:solidFill>
                  <a:schemeClr val="bg1"/>
                </a:solidFill>
                <a:latin typeface="+mn-lt"/>
              </a:rPr>
              <a:t>How to prepare for a priority setting exercise</a:t>
            </a:r>
          </a:p>
          <a:p>
            <a:pPr algn="ctr"/>
            <a:endParaRPr lang="en-GB" sz="2200" b="1" dirty="0" smtClean="0">
              <a:solidFill>
                <a:schemeClr val="bg1"/>
              </a:solidFill>
              <a:latin typeface="+mn-lt"/>
            </a:endParaRPr>
          </a:p>
        </p:txBody>
      </p:sp>
    </p:spTree>
    <p:extLst>
      <p:ext uri="{BB962C8B-B14F-4D97-AF65-F5344CB8AC3E}">
        <p14:creationId xmlns:p14="http://schemas.microsoft.com/office/powerpoint/2010/main" val="1166228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5678006" y="6465227"/>
            <a:ext cx="3483646" cy="338554"/>
          </a:xfrm>
          <a:prstGeom prst="rect">
            <a:avLst/>
          </a:prstGeom>
          <a:noFill/>
        </p:spPr>
        <p:txBody>
          <a:bodyPr wrap="none" rtlCol="0">
            <a:spAutoFit/>
          </a:bodyPr>
          <a:lstStyle/>
          <a:p>
            <a:pPr algn="ctr"/>
            <a:r>
              <a:rPr lang="en-GB" sz="1600" dirty="0" smtClean="0">
                <a:solidFill>
                  <a:schemeClr val="bg1">
                    <a:lumMod val="50000"/>
                  </a:schemeClr>
                </a:solidFill>
              </a:rPr>
              <a:t>website: http://capsmg.cochrane.org</a:t>
            </a:r>
          </a:p>
        </p:txBody>
      </p:sp>
      <p:sp>
        <p:nvSpPr>
          <p:cNvPr id="25" name="TextBox 24"/>
          <p:cNvSpPr txBox="1"/>
          <p:nvPr/>
        </p:nvSpPr>
        <p:spPr>
          <a:xfrm>
            <a:off x="855252" y="692696"/>
            <a:ext cx="7570989" cy="1107996"/>
          </a:xfrm>
          <a:prstGeom prst="rect">
            <a:avLst/>
          </a:prstGeom>
          <a:solidFill>
            <a:schemeClr val="tx2"/>
          </a:solidFill>
        </p:spPr>
        <p:txBody>
          <a:bodyPr wrap="square" rtlCol="0">
            <a:spAutoFit/>
          </a:bodyPr>
          <a:lstStyle/>
          <a:p>
            <a:pPr algn="ctr"/>
            <a:endParaRPr lang="en-GB" sz="2200" b="1" dirty="0" smtClean="0">
              <a:solidFill>
                <a:schemeClr val="bg1"/>
              </a:solidFill>
              <a:latin typeface="+mn-lt"/>
            </a:endParaRPr>
          </a:p>
          <a:p>
            <a:pPr algn="ctr"/>
            <a:r>
              <a:rPr lang="en-GB" sz="2200" b="1" dirty="0" smtClean="0">
                <a:solidFill>
                  <a:schemeClr val="bg1"/>
                </a:solidFill>
                <a:latin typeface="+mn-lt"/>
              </a:rPr>
              <a:t>Future of priority setting in the Collaboration</a:t>
            </a:r>
          </a:p>
          <a:p>
            <a:pPr algn="ctr"/>
            <a:endParaRPr lang="en-GB" sz="2200" b="1" dirty="0" smtClean="0">
              <a:solidFill>
                <a:schemeClr val="bg1"/>
              </a:solidFill>
              <a:latin typeface="+mn-lt"/>
            </a:endParaRPr>
          </a:p>
        </p:txBody>
      </p:sp>
      <p:sp>
        <p:nvSpPr>
          <p:cNvPr id="11" name="TextBox 10"/>
          <p:cNvSpPr txBox="1"/>
          <p:nvPr/>
        </p:nvSpPr>
        <p:spPr>
          <a:xfrm>
            <a:off x="855252" y="1988840"/>
            <a:ext cx="7564486" cy="4093428"/>
          </a:xfrm>
          <a:prstGeom prst="rect">
            <a:avLst/>
          </a:prstGeom>
          <a:solidFill>
            <a:schemeClr val="accent4">
              <a:lumMod val="40000"/>
              <a:lumOff val="60000"/>
            </a:schemeClr>
          </a:solidFill>
        </p:spPr>
        <p:txBody>
          <a:bodyPr wrap="square" rtlCol="0">
            <a:spAutoFit/>
          </a:bodyPr>
          <a:lstStyle/>
          <a:p>
            <a:r>
              <a:rPr lang="en-GB" sz="2000" b="1" dirty="0" smtClean="0">
                <a:latin typeface="+mn-lt"/>
              </a:rPr>
              <a:t>1) Target </a:t>
            </a:r>
            <a:r>
              <a:rPr lang="en-GB" sz="2000" b="1" dirty="0">
                <a:latin typeface="+mn-lt"/>
              </a:rPr>
              <a:t>1.1: High priority reviews </a:t>
            </a:r>
            <a:r>
              <a:rPr lang="en-GB" sz="2000" b="1" dirty="0" smtClean="0">
                <a:latin typeface="+mn-lt"/>
              </a:rPr>
              <a:t>list</a:t>
            </a:r>
          </a:p>
          <a:p>
            <a:endParaRPr lang="en-GB" sz="2000" b="1" dirty="0">
              <a:latin typeface="+mn-lt"/>
            </a:endParaRPr>
          </a:p>
          <a:p>
            <a:r>
              <a:rPr lang="en-GB" sz="2000" dirty="0" smtClean="0">
                <a:latin typeface="+mn-lt"/>
              </a:rPr>
              <a:t>Initiatives lead by the Editorial Unit</a:t>
            </a:r>
          </a:p>
          <a:p>
            <a:pPr marL="342900" indent="-342900">
              <a:buFont typeface="Arial" panose="020B0604020202020204" pitchFamily="34" charset="0"/>
              <a:buChar char="•"/>
            </a:pPr>
            <a:r>
              <a:rPr lang="en-GB" sz="2000" dirty="0" smtClean="0">
                <a:latin typeface="+mn-lt"/>
              </a:rPr>
              <a:t>Contacting all </a:t>
            </a:r>
            <a:r>
              <a:rPr lang="en-GB" sz="2000" dirty="0">
                <a:latin typeface="+mn-lt"/>
              </a:rPr>
              <a:t>CRGs, Centre Directors and the Fields Executive to identify recent and ongoing </a:t>
            </a:r>
            <a:r>
              <a:rPr lang="en-GB" sz="2000" dirty="0" smtClean="0">
                <a:latin typeface="+mn-lt"/>
              </a:rPr>
              <a:t>activities </a:t>
            </a:r>
            <a:r>
              <a:rPr lang="en-GB" sz="2000" dirty="0">
                <a:latin typeface="+mn-lt"/>
              </a:rPr>
              <a:t>aimed at identifying high priority new reviews and updates. </a:t>
            </a:r>
            <a:endParaRPr lang="en-GB" sz="2000" dirty="0" smtClean="0">
              <a:latin typeface="+mn-lt"/>
            </a:endParaRPr>
          </a:p>
          <a:p>
            <a:pPr marL="342900" indent="-342900">
              <a:buFont typeface="Arial" panose="020B0604020202020204" pitchFamily="34" charset="0"/>
              <a:buChar char="•"/>
            </a:pPr>
            <a:r>
              <a:rPr lang="en-GB" sz="2000" dirty="0" smtClean="0">
                <a:latin typeface="+mn-lt"/>
              </a:rPr>
              <a:t>Conversations </a:t>
            </a:r>
            <a:r>
              <a:rPr lang="en-GB" sz="2000" dirty="0">
                <a:latin typeface="+mn-lt"/>
              </a:rPr>
              <a:t>with colleagues at WHO working on the Essential Medicines List and WHO </a:t>
            </a:r>
            <a:r>
              <a:rPr lang="en-GB" sz="2000" dirty="0" smtClean="0">
                <a:latin typeface="+mn-lt"/>
              </a:rPr>
              <a:t>guidelines </a:t>
            </a:r>
            <a:r>
              <a:rPr lang="en-GB" sz="2000" dirty="0">
                <a:latin typeface="+mn-lt"/>
              </a:rPr>
              <a:t>programme, and also members of the NCD Alliance including the World Heart Federation and the </a:t>
            </a:r>
            <a:r>
              <a:rPr lang="en-GB" sz="2000" dirty="0" smtClean="0">
                <a:latin typeface="+mn-lt"/>
              </a:rPr>
              <a:t> Union </a:t>
            </a:r>
            <a:r>
              <a:rPr lang="en-GB" sz="2000" dirty="0">
                <a:latin typeface="+mn-lt"/>
              </a:rPr>
              <a:t>for International Cancer </a:t>
            </a:r>
            <a:r>
              <a:rPr lang="en-GB" sz="2000" dirty="0" smtClean="0">
                <a:latin typeface="+mn-lt"/>
              </a:rPr>
              <a:t>Control</a:t>
            </a:r>
          </a:p>
          <a:p>
            <a:pPr marL="342900" indent="-342900">
              <a:buFont typeface="Arial" panose="020B0604020202020204" pitchFamily="34" charset="0"/>
              <a:buChar char="•"/>
            </a:pPr>
            <a:r>
              <a:rPr lang="en-GB" sz="2000" dirty="0" smtClean="0">
                <a:latin typeface="+mn-lt"/>
              </a:rPr>
              <a:t>Collecting Access and Citation data of Cochrane reviews from </a:t>
            </a:r>
            <a:r>
              <a:rPr lang="en-GB" sz="2000" dirty="0" smtClean="0">
                <a:latin typeface="+mn-lt"/>
              </a:rPr>
              <a:t>Wiley</a:t>
            </a:r>
          </a:p>
          <a:p>
            <a:endParaRPr lang="en-GB" sz="2000" dirty="0">
              <a:latin typeface="+mn-lt"/>
            </a:endParaRPr>
          </a:p>
          <a:p>
            <a:r>
              <a:rPr lang="en-GB" sz="2000" b="1" dirty="0" smtClean="0">
                <a:latin typeface="+mn-lt"/>
              </a:rPr>
              <a:t>2) Methods Innovation Fund application</a:t>
            </a:r>
            <a:endParaRPr lang="en-GB" sz="2000" b="1" dirty="0" smtClean="0">
              <a:latin typeface="+mn-lt"/>
            </a:endParaRPr>
          </a:p>
        </p:txBody>
      </p:sp>
    </p:spTree>
    <p:extLst>
      <p:ext uri="{BB962C8B-B14F-4D97-AF65-F5344CB8AC3E}">
        <p14:creationId xmlns:p14="http://schemas.microsoft.com/office/powerpoint/2010/main" val="3291597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pupsm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pupsmd</Template>
  <TotalTime>3173</TotalTime>
  <Words>565</Words>
  <Application>Microsoft Office PowerPoint</Application>
  <PresentationFormat>On-screen Show (4:3)</PresentationFormat>
  <Paragraphs>51</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pupsmd</vt:lpstr>
      <vt:lpstr>  Cochrane Agenda and Priority Setting Methods Group (CAPSMG) </vt:lpstr>
      <vt:lpstr>PowerPoint Presentation</vt:lpstr>
      <vt:lpstr>PowerPoint Presentation</vt:lpstr>
      <vt:lpstr>PowerPoint Presentation</vt:lpstr>
      <vt:lpstr>PowerPoint Presentation</vt:lpstr>
      <vt:lpstr>PowerPoint Presentation</vt:lpstr>
    </vt:vector>
  </TitlesOfParts>
  <Company>University of Plymouth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TO GO HERE</dc:title>
  <dc:creator>Mona Nasser</dc:creator>
  <cp:lastModifiedBy>Vivian Welch</cp:lastModifiedBy>
  <cp:revision>488</cp:revision>
  <dcterms:created xsi:type="dcterms:W3CDTF">2013-02-17T21:34:43Z</dcterms:created>
  <dcterms:modified xsi:type="dcterms:W3CDTF">2014-09-24T02:43:04Z</dcterms:modified>
</cp:coreProperties>
</file>