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4" r:id="rId11"/>
    <p:sldId id="265" r:id="rId12"/>
    <p:sldId id="266" r:id="rId13"/>
    <p:sldId id="267" r:id="rId14"/>
    <p:sldId id="275" r:id="rId15"/>
    <p:sldId id="274" r:id="rId16"/>
    <p:sldId id="270" r:id="rId17"/>
    <p:sldId id="271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784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C7998-F114-6F40-8DE0-FCBA8671C3C7}" type="datetimeFigureOut">
              <a:rPr lang="en-US" smtClean="0"/>
              <a:t>9/25/14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97D61-7704-6F47-BD77-9347F500B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5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FA0C-7D21-BE44-A034-2BD45DB3AF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D373-6288-E94B-A0F6-C86EEF3E8BC6}" type="datetimeFigureOut">
              <a:rPr lang="en-US" smtClean="0"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48-2B0D-DA4D-8D31-67E68AA52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5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D373-6288-E94B-A0F6-C86EEF3E8BC6}" type="datetimeFigureOut">
              <a:rPr lang="en-US" smtClean="0"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48-2B0D-DA4D-8D31-67E68AA52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9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D373-6288-E94B-A0F6-C86EEF3E8BC6}" type="datetimeFigureOut">
              <a:rPr lang="en-US" smtClean="0"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48-2B0D-DA4D-8D31-67E68AA52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0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D373-6288-E94B-A0F6-C86EEF3E8BC6}" type="datetimeFigureOut">
              <a:rPr lang="en-US" smtClean="0"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48-2B0D-DA4D-8D31-67E68AA52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6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D373-6288-E94B-A0F6-C86EEF3E8BC6}" type="datetimeFigureOut">
              <a:rPr lang="en-US" smtClean="0"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48-2B0D-DA4D-8D31-67E68AA52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D373-6288-E94B-A0F6-C86EEF3E8BC6}" type="datetimeFigureOut">
              <a:rPr lang="en-US" smtClean="0"/>
              <a:t>9/25/14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48-2B0D-DA4D-8D31-67E68AA52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8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D373-6288-E94B-A0F6-C86EEF3E8BC6}" type="datetimeFigureOut">
              <a:rPr lang="en-US" smtClean="0"/>
              <a:t>9/25/14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48-2B0D-DA4D-8D31-67E68AA52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6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D373-6288-E94B-A0F6-C86EEF3E8BC6}" type="datetimeFigureOut">
              <a:rPr lang="en-US" smtClean="0"/>
              <a:t>9/25/14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48-2B0D-DA4D-8D31-67E68AA52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8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D373-6288-E94B-A0F6-C86EEF3E8BC6}" type="datetimeFigureOut">
              <a:rPr lang="en-US" smtClean="0"/>
              <a:t>9/25/14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48-2B0D-DA4D-8D31-67E68AA52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1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D373-6288-E94B-A0F6-C86EEF3E8BC6}" type="datetimeFigureOut">
              <a:rPr lang="en-US" smtClean="0"/>
              <a:t>9/25/14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48-2B0D-DA4D-8D31-67E68AA52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D373-6288-E94B-A0F6-C86EEF3E8BC6}" type="datetimeFigureOut">
              <a:rPr lang="en-US" smtClean="0"/>
              <a:t>9/25/14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48-2B0D-DA4D-8D31-67E68AA52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1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DD373-6288-E94B-A0F6-C86EEF3E8BC6}" type="datetimeFigureOut">
              <a:rPr lang="en-US" smtClean="0"/>
              <a:t>9/25/14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FC448-2B0D-DA4D-8D31-67E68AA52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5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2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THE GLOBAL BURDEN OF DISEASE IN RESEARCH PRIORITIZATION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941" y="3587376"/>
            <a:ext cx="8307294" cy="1752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Chante Karimkhani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Columbia University, MSIV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PI: Robert </a:t>
            </a:r>
            <a:r>
              <a:rPr lang="en-US" sz="2800" dirty="0" err="1" smtClean="0">
                <a:solidFill>
                  <a:schemeClr val="tx1"/>
                </a:solidFill>
              </a:rPr>
              <a:t>Dellavalle</a:t>
            </a:r>
            <a:r>
              <a:rPr lang="en-US" sz="2800" dirty="0" smtClean="0">
                <a:solidFill>
                  <a:schemeClr val="tx1"/>
                </a:solidFill>
              </a:rPr>
              <a:t>, MD, PhD, MSPH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University of Colorado and Denver VA Medical Center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46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0" y="1562153"/>
            <a:ext cx="4156748" cy="4572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485" y="1562153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5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32" y="160416"/>
            <a:ext cx="8524344" cy="593422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68823" y="343648"/>
            <a:ext cx="62902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Skin condition Cochrane representation and DALY comparison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48941" y="6110943"/>
            <a:ext cx="3795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Karimkhani, et al. </a:t>
            </a:r>
            <a:r>
              <a:rPr lang="en-US" sz="1200" dirty="0"/>
              <a:t>Global Burden of Skin Disease in 2010 and Skin Disease Systematic Reviews and Protocols in </a:t>
            </a:r>
            <a:r>
              <a:rPr lang="en-US" sz="1200" i="1" dirty="0"/>
              <a:t>The Cochrane Database of Systematic Reviews</a:t>
            </a:r>
            <a:r>
              <a:rPr lang="en-US" sz="1200" dirty="0"/>
              <a:t>. </a:t>
            </a:r>
            <a:r>
              <a:rPr lang="en-US" sz="1200" i="1" dirty="0"/>
              <a:t>JAMA </a:t>
            </a:r>
            <a:r>
              <a:rPr lang="en-US" sz="1200" i="1" dirty="0" err="1"/>
              <a:t>Dermatol</a:t>
            </a:r>
            <a:r>
              <a:rPr lang="en-US" sz="1200" dirty="0"/>
              <a:t>.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/>
              <a:t>150(9):945-51</a:t>
            </a:r>
            <a:r>
              <a:rPr lang="en-US" sz="1200" dirty="0" smtClean="0">
                <a:effectLst/>
              </a:rPr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4747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htho 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4" y="218385"/>
            <a:ext cx="8216900" cy="5803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4231" y="334900"/>
            <a:ext cx="629023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Ophthalmology condition Cochrane representation and DALY comparison</a:t>
            </a:r>
          </a:p>
          <a:p>
            <a:pPr algn="ctr"/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84942" y="1119730"/>
            <a:ext cx="1016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=0.23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4467411" y="604807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 smtClean="0"/>
              <a:t>Boyers</a:t>
            </a:r>
            <a:r>
              <a:rPr lang="en-US" sz="1200" dirty="0" smtClean="0"/>
              <a:t>, et al. Global </a:t>
            </a:r>
            <a:r>
              <a:rPr lang="en-US" sz="1200" dirty="0"/>
              <a:t>burden of eye and vision diseases in 2010 and systematic reviews and protocols in</a:t>
            </a:r>
            <a:r>
              <a:rPr lang="en-US" sz="1200" i="1" dirty="0"/>
              <a:t> Cochrane Database of Systematic Reviews.</a:t>
            </a:r>
            <a:r>
              <a:rPr lang="en-US" sz="1200" dirty="0"/>
              <a:t> </a:t>
            </a:r>
            <a:r>
              <a:rPr lang="en-US" sz="1200" i="1" dirty="0"/>
              <a:t>JAMA </a:t>
            </a:r>
            <a:r>
              <a:rPr lang="en-US" sz="1200" i="1" dirty="0" err="1"/>
              <a:t>Ophthalmol</a:t>
            </a:r>
            <a:r>
              <a:rPr lang="en-US" sz="1200" dirty="0"/>
              <a:t>. 2014. </a:t>
            </a:r>
            <a:r>
              <a:rPr lang="en-US" sz="1200" dirty="0" err="1"/>
              <a:t>doi</a:t>
            </a:r>
            <a:r>
              <a:rPr lang="en-US" sz="1200" dirty="0"/>
              <a:t>: 10.1001/jamaopthalmol.2014.3527. [</a:t>
            </a:r>
            <a:r>
              <a:rPr lang="en-US" sz="1200" dirty="0" err="1"/>
              <a:t>Epub</a:t>
            </a:r>
            <a:r>
              <a:rPr lang="en-US" sz="1200" dirty="0"/>
              <a:t> ahead of print]</a:t>
            </a:r>
          </a:p>
        </p:txBody>
      </p:sp>
    </p:spTree>
    <p:extLst>
      <p:ext uri="{BB962C8B-B14F-4D97-AF65-F5344CB8AC3E}">
        <p14:creationId xmlns:p14="http://schemas.microsoft.com/office/powerpoint/2010/main" val="95407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 figure 1 DA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" y="324239"/>
            <a:ext cx="8053294" cy="5443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4231" y="424546"/>
            <a:ext cx="629023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Cardiovascular condition Cochrane representation and DALY comparison</a:t>
            </a:r>
          </a:p>
          <a:p>
            <a:pPr algn="ctr"/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467411" y="604807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 smtClean="0"/>
              <a:t>Aksut</a:t>
            </a:r>
            <a:r>
              <a:rPr lang="en-US" sz="1200" dirty="0" smtClean="0"/>
              <a:t>, et al. </a:t>
            </a:r>
            <a:r>
              <a:rPr lang="en-US" sz="1200" dirty="0"/>
              <a:t>Identifying systematic review research gaps in </a:t>
            </a:r>
            <a:r>
              <a:rPr lang="en-US" sz="1200" dirty="0" smtClean="0"/>
              <a:t>cardiology</a:t>
            </a:r>
            <a:r>
              <a:rPr lang="en-US" sz="1200" i="1" dirty="0" smtClean="0"/>
              <a:t>.</a:t>
            </a:r>
            <a:r>
              <a:rPr lang="en-US" sz="1200" dirty="0" smtClean="0"/>
              <a:t> </a:t>
            </a:r>
            <a:r>
              <a:rPr lang="en-US" sz="1200" i="1" dirty="0" smtClean="0"/>
              <a:t>JACC</a:t>
            </a:r>
            <a:r>
              <a:rPr lang="en-US" sz="1200" dirty="0" smtClean="0"/>
              <a:t>. [submitted]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7741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H NIA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" y="612588"/>
            <a:ext cx="5617883" cy="51696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22471" y="2375311"/>
            <a:ext cx="3257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Hagstrom</a:t>
            </a:r>
            <a:r>
              <a:rPr lang="en-US" sz="1200" dirty="0" smtClean="0"/>
              <a:t>, et al. An analysis of cutaneous research funded by the National Institutes of Health from 2012-2013 compared with respective disease burden.  </a:t>
            </a:r>
            <a:r>
              <a:rPr lang="en-US" sz="1200" i="1" dirty="0" smtClean="0"/>
              <a:t>JAMA </a:t>
            </a:r>
            <a:r>
              <a:rPr lang="en-US" sz="1200" i="1" dirty="0" err="1" smtClean="0"/>
              <a:t>Dermatol</a:t>
            </a:r>
            <a:r>
              <a:rPr lang="en-US" sz="1200" dirty="0" smtClean="0"/>
              <a:t>. [submitted]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5722471" y="3753560"/>
            <a:ext cx="3257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Karimkhani, et al. Comparing cutaneous research funded by the National Institute of Arthritis and Musculoskeletal and Skin Diseases with 2010 Global Burden of Disease results.  </a:t>
            </a:r>
            <a:r>
              <a:rPr lang="en-US" sz="1200" i="1" dirty="0" smtClean="0"/>
              <a:t>PLOS ONE</a:t>
            </a:r>
            <a:r>
              <a:rPr lang="en-US" sz="1200" dirty="0" smtClean="0"/>
              <a:t>. 2014;9(7):e102122.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107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besity-and-smoking_TS_152118609-617x4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0"/>
            <a:ext cx="783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82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9-24 at 10.42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001"/>
            <a:ext cx="9144000" cy="627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4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9-24 at 10.44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88"/>
            <a:ext cx="9144000" cy="605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63" y="488085"/>
            <a:ext cx="82129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dirty="0" smtClean="0">
                <a:solidFill>
                  <a:srgbClr val="000000"/>
                </a:solidFill>
              </a:rPr>
              <a:t>Disease burden</a:t>
            </a:r>
          </a:p>
          <a:p>
            <a:pPr marL="571500" indent="-571500">
              <a:buFont typeface="Arial"/>
              <a:buChar char="•"/>
            </a:pPr>
            <a:r>
              <a:rPr lang="en-US" sz="4000" b="1" dirty="0" smtClean="0">
                <a:solidFill>
                  <a:srgbClr val="000000"/>
                </a:solidFill>
              </a:rPr>
              <a:t>Equity</a:t>
            </a:r>
          </a:p>
          <a:p>
            <a:pPr marL="571500" indent="-571500">
              <a:buFont typeface="Arial"/>
              <a:buChar char="•"/>
            </a:pPr>
            <a:r>
              <a:rPr lang="en-US" sz="4000" b="1" dirty="0" smtClean="0">
                <a:solidFill>
                  <a:srgbClr val="000000"/>
                </a:solidFill>
              </a:rPr>
              <a:t>Cost</a:t>
            </a:r>
            <a:endParaRPr lang="en-US" sz="4000" b="1" dirty="0">
              <a:solidFill>
                <a:srgbClr val="000000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I</a:t>
            </a:r>
            <a:r>
              <a:rPr lang="en-US" sz="4000" b="1" dirty="0" smtClean="0">
                <a:solidFill>
                  <a:srgbClr val="000000"/>
                </a:solidFill>
              </a:rPr>
              <a:t>nterventions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dirty="0" smtClean="0">
                <a:solidFill>
                  <a:srgbClr val="000000"/>
                </a:solidFill>
              </a:rPr>
              <a:t>Interest-group advocacy</a:t>
            </a:r>
          </a:p>
          <a:p>
            <a:pPr marL="571500" indent="-571500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T</a:t>
            </a:r>
            <a:r>
              <a:rPr lang="en-US" sz="4000" b="1" dirty="0" smtClean="0">
                <a:solidFill>
                  <a:srgbClr val="000000"/>
                </a:solidFill>
              </a:rPr>
              <a:t>ransmissibility</a:t>
            </a:r>
          </a:p>
          <a:p>
            <a:pPr marL="571500" indent="-571500">
              <a:buFont typeface="Arial"/>
              <a:buChar char="•"/>
            </a:pPr>
            <a:r>
              <a:rPr lang="en-US" sz="4000" b="1" dirty="0" smtClean="0">
                <a:solidFill>
                  <a:srgbClr val="000000"/>
                </a:solidFill>
              </a:rPr>
              <a:t>Public interest</a:t>
            </a:r>
          </a:p>
          <a:p>
            <a:pPr marL="571500" indent="-571500">
              <a:buFont typeface="Arial"/>
              <a:buChar char="•"/>
            </a:pPr>
            <a:r>
              <a:rPr lang="en-US" sz="4000" b="1" dirty="0" smtClean="0">
                <a:solidFill>
                  <a:srgbClr val="000000"/>
                </a:solidFill>
              </a:rPr>
              <a:t>Scientific innovation</a:t>
            </a:r>
          </a:p>
          <a:p>
            <a:pPr marL="571500" indent="-571500">
              <a:buFont typeface="Arial"/>
              <a:buChar char="•"/>
            </a:pPr>
            <a:r>
              <a:rPr lang="en-US" sz="4000" b="1" dirty="0" smtClean="0">
                <a:solidFill>
                  <a:srgbClr val="000000"/>
                </a:solidFill>
              </a:rPr>
              <a:t>Infrastructure</a:t>
            </a:r>
            <a:endParaRPr lang="en-US" sz="4000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Prior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27" y="268941"/>
            <a:ext cx="26797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7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764" y="283513"/>
            <a:ext cx="75145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00"/>
                </a:solidFill>
              </a:rPr>
              <a:t>THANK YOU FOR YOUR TIME &amp; ATTENTION!</a:t>
            </a:r>
            <a:endParaRPr lang="en-US" sz="6000" b="1" dirty="0">
              <a:solidFill>
                <a:srgbClr val="000000"/>
              </a:solidFill>
            </a:endParaRPr>
          </a:p>
        </p:txBody>
      </p:sp>
      <p:pic>
        <p:nvPicPr>
          <p:cNvPr id="3" name="Picture 2" descr="Thank-yo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5" y="2222505"/>
            <a:ext cx="6887883" cy="434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1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hris-Murray-mu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60" y="896471"/>
            <a:ext cx="4715000" cy="492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58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ncet 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006" y="346327"/>
            <a:ext cx="6017831" cy="603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36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694" y="909108"/>
            <a:ext cx="6104417" cy="486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7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73" y="703120"/>
            <a:ext cx="2450738" cy="2345730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776" y="2236791"/>
            <a:ext cx="2420376" cy="2072640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297" y="3805635"/>
            <a:ext cx="2162094" cy="2181875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477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85" y="537245"/>
            <a:ext cx="8323384" cy="568176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1107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itute_for_Health_Metrics_and_Evaluation_logo_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16" y="209523"/>
            <a:ext cx="6635495" cy="2546664"/>
          </a:xfrm>
          <a:prstGeom prst="rect">
            <a:avLst/>
          </a:prstGeom>
          <a:noFill/>
        </p:spPr>
      </p:pic>
      <p:pic>
        <p:nvPicPr>
          <p:cNvPr id="5" name="Picture 4" descr="ide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243" y="3059224"/>
            <a:ext cx="4399351" cy="3642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6705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bd-screenshot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3" y="697341"/>
            <a:ext cx="8512742" cy="5993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373" y="251426"/>
            <a:ext cx="886176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GLOBAL DALYS: ALL CONDITIONS 2010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bd-screenshot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85" y="371467"/>
            <a:ext cx="8418618" cy="6367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373" y="-15308"/>
            <a:ext cx="886176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INDIA DALYS: ALL CONDITIONS 2010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68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264</Words>
  <Application>Microsoft Macintosh PowerPoint</Application>
  <PresentationFormat>On-screen Show (4:3)</PresentationFormat>
  <Paragraphs>28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THE GLOBAL BURDEN OF DISEASE IN RESEARCH PRIORITIZATION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Chante Karimkhani</dc:creator>
  <cp:lastModifiedBy>Chante Karimkhani</cp:lastModifiedBy>
  <cp:revision>37</cp:revision>
  <dcterms:created xsi:type="dcterms:W3CDTF">2014-09-23T15:03:21Z</dcterms:created>
  <dcterms:modified xsi:type="dcterms:W3CDTF">2014-09-25T02:23:27Z</dcterms:modified>
</cp:coreProperties>
</file>