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4" r:id="rId3"/>
    <p:sldId id="261" r:id="rId4"/>
    <p:sldId id="265" r:id="rId5"/>
    <p:sldId id="266" r:id="rId6"/>
    <p:sldId id="274" r:id="rId7"/>
    <p:sldId id="275" r:id="rId8"/>
    <p:sldId id="271" r:id="rId9"/>
    <p:sldId id="272" r:id="rId10"/>
    <p:sldId id="257" r:id="rId11"/>
    <p:sldId id="262" r:id="rId12"/>
    <p:sldId id="273"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46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F9840D-C57B-47D3-891C-EDB7F365FC56}" type="datetimeFigureOut">
              <a:rPr lang="en-IN" smtClean="0"/>
              <a:pPr/>
              <a:t>12-01-2015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2811D-7497-4479-BB8A-5DF5EAE7643D}" type="slidenum">
              <a:rPr lang="en-IN" smtClean="0"/>
              <a:pPr/>
              <a:t>‹#›</a:t>
            </a:fld>
            <a:endParaRPr lang="en-IN"/>
          </a:p>
        </p:txBody>
      </p:sp>
    </p:spTree>
    <p:extLst>
      <p:ext uri="{BB962C8B-B14F-4D97-AF65-F5344CB8AC3E}">
        <p14:creationId xmlns:p14="http://schemas.microsoft.com/office/powerpoint/2010/main" val="6018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09351-502C-4DC4-9CDF-8D9C8F8FFA4F}" type="datetimeFigureOut">
              <a:rPr lang="en-IN" smtClean="0"/>
              <a:pPr/>
              <a:t>12-01-2015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A5717A0-EBAA-45F0-AB9F-8A03F2191EB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09351-502C-4DC4-9CDF-8D9C8F8FFA4F}" type="datetimeFigureOut">
              <a:rPr lang="en-IN" smtClean="0"/>
              <a:pPr/>
              <a:t>12-01-2015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717A0-EBAA-45F0-AB9F-8A03F2191EB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88840"/>
            <a:ext cx="8604448" cy="1802631"/>
          </a:xfrm>
        </p:spPr>
        <p:txBody>
          <a:bodyPr>
            <a:normAutofit fontScale="90000"/>
          </a:bodyPr>
          <a:lstStyle/>
          <a:p>
            <a:r>
              <a:rPr lang="en-IN" i="1" dirty="0" smtClean="0"/>
              <a:t>Perspective of different stakeholders in a  </a:t>
            </a:r>
            <a:r>
              <a:rPr lang="en-IN" i="1" dirty="0"/>
              <a:t>research priority </a:t>
            </a:r>
            <a:r>
              <a:rPr lang="en-IN" i="1" dirty="0" smtClean="0"/>
              <a:t>setting of a public health problem in LMIC</a:t>
            </a:r>
            <a:endParaRPr lang="en-IN" dirty="0"/>
          </a:p>
        </p:txBody>
      </p:sp>
      <p:sp>
        <p:nvSpPr>
          <p:cNvPr id="4" name="Rectangle 4"/>
          <p:cNvSpPr>
            <a:spLocks noGrp="1"/>
          </p:cNvSpPr>
          <p:nvPr>
            <p:ph type="subTitle" idx="1"/>
          </p:nvPr>
        </p:nvSpPr>
        <p:spPr>
          <a:xfrm>
            <a:off x="4860032" y="4869160"/>
            <a:ext cx="3888432" cy="1129680"/>
          </a:xfrm>
        </p:spPr>
        <p:txBody>
          <a:bodyPr>
            <a:normAutofit fontScale="85000" lnSpcReduction="10000"/>
          </a:bodyPr>
          <a:lstStyle>
            <a:extLst/>
          </a:lstStyle>
          <a:p>
            <a:endParaRPr lang="en-US" sz="1800" b="1" dirty="0" smtClean="0"/>
          </a:p>
          <a:p>
            <a:pPr algn="r"/>
            <a:r>
              <a:rPr lang="en-US" sz="1800" b="1" dirty="0" smtClean="0"/>
              <a:t>Dr. Soumyadeep Bhaumik</a:t>
            </a:r>
            <a:endParaRPr lang="en-GB" sz="1800" dirty="0" smtClean="0"/>
          </a:p>
          <a:p>
            <a:pPr algn="r"/>
            <a:r>
              <a:rPr lang="en-US" sz="1800" dirty="0" smtClean="0"/>
              <a:t>BioMedical Genomics Centre, Kolkata, India</a:t>
            </a:r>
          </a:p>
          <a:p>
            <a:pPr algn="r"/>
            <a:r>
              <a:rPr lang="en-US" sz="1800" dirty="0" smtClean="0"/>
              <a:t>drsoumyadeepbhaumik@gmail.com </a:t>
            </a:r>
            <a:endParaRPr lang="en-US" sz="1800" dirty="0"/>
          </a:p>
        </p:txBody>
      </p:sp>
      <p:sp>
        <p:nvSpPr>
          <p:cNvPr id="5" name="TextBox 4"/>
          <p:cNvSpPr txBox="1"/>
          <p:nvPr/>
        </p:nvSpPr>
        <p:spPr>
          <a:xfrm>
            <a:off x="1763688" y="6488668"/>
            <a:ext cx="5688632" cy="369332"/>
          </a:xfrm>
          <a:prstGeom prst="rect">
            <a:avLst/>
          </a:prstGeom>
          <a:noFill/>
        </p:spPr>
        <p:txBody>
          <a:bodyPr wrap="square" rtlCol="0">
            <a:spAutoFit/>
          </a:bodyPr>
          <a:lstStyle/>
          <a:p>
            <a:pPr algn="ctr"/>
            <a:r>
              <a:rPr lang="en-US" dirty="0" smtClean="0"/>
              <a:t>No Competing Interests &amp; Not Funded </a:t>
            </a:r>
            <a:endParaRPr lang="en-IN" dirty="0"/>
          </a:p>
        </p:txBody>
      </p:sp>
      <p:pic>
        <p:nvPicPr>
          <p:cNvPr id="6" name="Picture 5" descr="Capture.JPG"/>
          <p:cNvPicPr>
            <a:picLocks noChangeAspect="1"/>
          </p:cNvPicPr>
          <p:nvPr/>
        </p:nvPicPr>
        <p:blipFill>
          <a:blip r:embed="rId2" cstate="print"/>
          <a:stretch>
            <a:fillRect/>
          </a:stretch>
        </p:blipFill>
        <p:spPr>
          <a:xfrm>
            <a:off x="0" y="0"/>
            <a:ext cx="9144000" cy="1268760"/>
          </a:xfrm>
          <a:prstGeom prst="rect">
            <a:avLst/>
          </a:prstGeom>
        </p:spPr>
      </p:pic>
      <p:pic>
        <p:nvPicPr>
          <p:cNvPr id="7" name="Picture 6" descr="PEACOCK.jpg"/>
          <p:cNvPicPr>
            <a:picLocks noChangeAspect="1"/>
          </p:cNvPicPr>
          <p:nvPr/>
        </p:nvPicPr>
        <p:blipFill>
          <a:blip r:embed="rId3" cstate="print"/>
          <a:stretch>
            <a:fillRect/>
          </a:stretch>
        </p:blipFill>
        <p:spPr>
          <a:xfrm>
            <a:off x="0" y="3068960"/>
            <a:ext cx="1403648" cy="1985483"/>
          </a:xfrm>
          <a:prstGeom prst="rect">
            <a:avLst/>
          </a:prstGeom>
        </p:spPr>
      </p:pic>
      <p:sp>
        <p:nvSpPr>
          <p:cNvPr id="8" name="TextBox 7"/>
          <p:cNvSpPr txBox="1"/>
          <p:nvPr/>
        </p:nvSpPr>
        <p:spPr>
          <a:xfrm>
            <a:off x="1403648" y="4005064"/>
            <a:ext cx="7740352" cy="523220"/>
          </a:xfrm>
          <a:prstGeom prst="rect">
            <a:avLst/>
          </a:prstGeom>
          <a:noFill/>
        </p:spPr>
        <p:txBody>
          <a:bodyPr wrap="square" rtlCol="0">
            <a:spAutoFit/>
          </a:bodyPr>
          <a:lstStyle/>
          <a:p>
            <a:pPr algn="ctr"/>
            <a:r>
              <a:rPr lang="en-US" sz="2800" dirty="0" smtClean="0"/>
              <a:t>Special Session at 22</a:t>
            </a:r>
            <a:r>
              <a:rPr lang="en-US" sz="2800" baseline="30000" dirty="0" smtClean="0"/>
              <a:t>nd</a:t>
            </a:r>
            <a:r>
              <a:rPr lang="en-US" sz="2800" dirty="0" smtClean="0"/>
              <a:t> Cochrane Colloquium 2014 </a:t>
            </a:r>
            <a:endParaRPr lang="en-IN"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SCN1158.JPG"/>
          <p:cNvPicPr>
            <a:picLocks noGrp="1" noChangeAspect="1"/>
          </p:cNvPicPr>
          <p:nvPr>
            <p:ph idx="1"/>
          </p:nvPr>
        </p:nvPicPr>
        <p:blipFill>
          <a:blip r:embed="rId2" cstate="print"/>
          <a:stretch>
            <a:fillRect/>
          </a:stretch>
        </p:blipFill>
        <p:spPr>
          <a:xfrm>
            <a:off x="1331640" y="1196752"/>
            <a:ext cx="6034617" cy="4525963"/>
          </a:xfrm>
          <a:prstGeom prst="rect">
            <a:avLst/>
          </a:prstGeom>
          <a:ln>
            <a:noFill/>
          </a:ln>
          <a:effectLst>
            <a:softEdge rad="112500"/>
          </a:effectLst>
        </p:spPr>
      </p:pic>
      <p:sp>
        <p:nvSpPr>
          <p:cNvPr id="4" name="Title 3"/>
          <p:cNvSpPr>
            <a:spLocks noGrp="1"/>
          </p:cNvSpPr>
          <p:nvPr>
            <p:ph type="title"/>
          </p:nvPr>
        </p:nvSpPr>
        <p:spPr/>
        <p:txBody>
          <a:bodyPr/>
          <a:lstStyle/>
          <a:p>
            <a:endParaRPr lang="en-IN"/>
          </a:p>
        </p:txBody>
      </p:sp>
      <p:pic>
        <p:nvPicPr>
          <p:cNvPr id="6" name="Picture 5" descr="download.jpg"/>
          <p:cNvPicPr>
            <a:picLocks noChangeAspect="1"/>
          </p:cNvPicPr>
          <p:nvPr/>
        </p:nvPicPr>
        <p:blipFill>
          <a:blip r:embed="rId3" cstate="print"/>
          <a:stretch>
            <a:fillRect/>
          </a:stretch>
        </p:blipFill>
        <p:spPr>
          <a:xfrm>
            <a:off x="0" y="908720"/>
            <a:ext cx="2390775" cy="1914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0" presetClass="path" presetSubtype="0" accel="50000" decel="50000" fill="hold" nodeType="withEffect">
                                  <p:stCondLst>
                                    <p:cond delay="0"/>
                                  </p:stCondLst>
                                  <p:childTnLst>
                                    <p:animMotion origin="layout" path="M 0.16233 0.0338 C 0.52135 0.27986 0.88038 0.52616 0.83993 0.61759 C 0.79948 0.70903 0.04115 0.59005 -0.08073 0.5831 C -0.20261 0.57616 -0.04688 0.57616 0.10885 0.57639 " pathEditMode="relative" ptsTypes="aaaA">
                                      <p:cBhvr>
                                        <p:cTn id="9"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patients want…</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Does a walking stick scare snakes at night ?</a:t>
            </a:r>
          </a:p>
          <a:p>
            <a:r>
              <a:rPr lang="en-US" dirty="0" smtClean="0"/>
              <a:t>Does using torches help prevent snakebites?</a:t>
            </a:r>
          </a:p>
          <a:p>
            <a:r>
              <a:rPr lang="en-US" dirty="0" smtClean="0"/>
              <a:t> What about interventions the “</a:t>
            </a:r>
            <a:r>
              <a:rPr lang="en-US" dirty="0" err="1" smtClean="0"/>
              <a:t>ojhas</a:t>
            </a:r>
            <a:r>
              <a:rPr lang="en-US" dirty="0" smtClean="0"/>
              <a:t>” or traditional faith healers provide?</a:t>
            </a:r>
          </a:p>
          <a:p>
            <a:r>
              <a:rPr lang="en-US" dirty="0" smtClean="0"/>
              <a:t>“ I could not get my daughter married”</a:t>
            </a:r>
          </a:p>
          <a:p>
            <a:r>
              <a:rPr lang="en-US" dirty="0" smtClean="0"/>
              <a:t>SAVs are in short and erratic supply in hospitals ? Doctors tell me to buy ?</a:t>
            </a:r>
          </a:p>
          <a:p>
            <a:r>
              <a:rPr lang="en-US" dirty="0" smtClean="0"/>
              <a:t>There are no ventilators at primary health care centers.</a:t>
            </a:r>
          </a:p>
          <a:p>
            <a:r>
              <a:rPr lang="en-US" dirty="0" smtClean="0"/>
              <a:t>Why is snakebite a medico-legal case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in patient involvement</a:t>
            </a:r>
            <a:endParaRPr lang="en-IN" dirty="0"/>
          </a:p>
        </p:txBody>
      </p:sp>
      <p:sp>
        <p:nvSpPr>
          <p:cNvPr id="3" name="Content Placeholder 2"/>
          <p:cNvSpPr>
            <a:spLocks noGrp="1"/>
          </p:cNvSpPr>
          <p:nvPr>
            <p:ph idx="1"/>
          </p:nvPr>
        </p:nvSpPr>
        <p:spPr/>
        <p:txBody>
          <a:bodyPr/>
          <a:lstStyle/>
          <a:p>
            <a:r>
              <a:rPr lang="en-US" dirty="0" smtClean="0"/>
              <a:t>Fear of health knowledge stigmatization</a:t>
            </a:r>
          </a:p>
          <a:p>
            <a:r>
              <a:rPr lang="en-US" dirty="0" smtClean="0"/>
              <a:t>Tokenism</a:t>
            </a:r>
          </a:p>
          <a:p>
            <a:r>
              <a:rPr lang="en-US" dirty="0" smtClean="0"/>
              <a:t>Can we reach the </a:t>
            </a:r>
            <a:r>
              <a:rPr lang="en-US" dirty="0" smtClean="0">
                <a:solidFill>
                  <a:srgbClr val="FF0000"/>
                </a:solidFill>
              </a:rPr>
              <a:t>real</a:t>
            </a:r>
            <a:r>
              <a:rPr lang="en-US" dirty="0" smtClean="0"/>
              <a:t> stakeholders? </a:t>
            </a:r>
          </a:p>
          <a:p>
            <a:r>
              <a:rPr lang="en-US" dirty="0" smtClean="0"/>
              <a:t>Improving health education status in general.</a:t>
            </a:r>
          </a:p>
          <a:p>
            <a:r>
              <a:rPr lang="en-US" dirty="0" smtClean="0"/>
              <a:t>Lack of confidence </a:t>
            </a:r>
          </a:p>
          <a:p>
            <a:r>
              <a:rPr lang="en-US" dirty="0" smtClean="0"/>
              <a:t>Knowledge about what science and research means</a:t>
            </a:r>
          </a:p>
          <a:p>
            <a:endParaRPr lang="en-IN" dirty="0"/>
          </a:p>
        </p:txBody>
      </p:sp>
      <p:pic>
        <p:nvPicPr>
          <p:cNvPr id="4" name="Picture 3" descr="cochrane cup.jpg"/>
          <p:cNvPicPr>
            <a:picLocks noChangeAspect="1"/>
          </p:cNvPicPr>
          <p:nvPr/>
        </p:nvPicPr>
        <p:blipFill>
          <a:blip r:embed="rId2" cstate="print"/>
          <a:stretch>
            <a:fillRect/>
          </a:stretch>
        </p:blipFill>
        <p:spPr>
          <a:xfrm>
            <a:off x="539552" y="1484784"/>
            <a:ext cx="9288016" cy="6254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124744"/>
            <a:ext cx="8244408" cy="1862048"/>
          </a:xfrm>
          <a:prstGeom prst="rect">
            <a:avLst/>
          </a:prstGeom>
          <a:noFill/>
        </p:spPr>
        <p:txBody>
          <a:bodyPr wrap="square" rtlCol="0">
            <a:spAutoFit/>
          </a:bodyPr>
          <a:lstStyle/>
          <a:p>
            <a:pPr algn="ctr"/>
            <a:r>
              <a:rPr lang="en-US" sz="11500" dirty="0" smtClean="0">
                <a:latin typeface="Algerian" pitchFamily="82" charset="0"/>
              </a:rPr>
              <a:t>Thank You</a:t>
            </a:r>
            <a:endParaRPr lang="en-IN" sz="11500" dirty="0">
              <a:latin typeface="Algerian" pitchFamily="82" charset="0"/>
            </a:endParaRPr>
          </a:p>
        </p:txBody>
      </p:sp>
      <p:sp>
        <p:nvSpPr>
          <p:cNvPr id="6" name="TextBox 5"/>
          <p:cNvSpPr txBox="1"/>
          <p:nvPr/>
        </p:nvSpPr>
        <p:spPr>
          <a:xfrm>
            <a:off x="3779912" y="4869160"/>
            <a:ext cx="4176464" cy="369332"/>
          </a:xfrm>
          <a:prstGeom prst="rect">
            <a:avLst/>
          </a:prstGeom>
          <a:noFill/>
        </p:spPr>
        <p:txBody>
          <a:bodyPr wrap="square" rtlCol="0">
            <a:spAutoFit/>
          </a:bodyPr>
          <a:lstStyle/>
          <a:p>
            <a:r>
              <a:rPr lang="en-US" b="1" dirty="0" smtClean="0"/>
              <a:t>drsoumyadeepbhaumik@gmail.com</a:t>
            </a:r>
          </a:p>
        </p:txBody>
      </p:sp>
      <p:pic>
        <p:nvPicPr>
          <p:cNvPr id="7" name="Picture 6" descr="1363308655_twitter-follow-me.png"/>
          <p:cNvPicPr>
            <a:picLocks noChangeAspect="1"/>
          </p:cNvPicPr>
          <p:nvPr/>
        </p:nvPicPr>
        <p:blipFill>
          <a:blip r:embed="rId2" cstate="print"/>
          <a:stretch>
            <a:fillRect/>
          </a:stretch>
        </p:blipFill>
        <p:spPr>
          <a:xfrm>
            <a:off x="755576" y="5805264"/>
            <a:ext cx="576064" cy="576064"/>
          </a:xfrm>
          <a:prstGeom prst="rect">
            <a:avLst/>
          </a:prstGeom>
        </p:spPr>
      </p:pic>
      <p:sp>
        <p:nvSpPr>
          <p:cNvPr id="8" name="TextBox 7"/>
          <p:cNvSpPr txBox="1"/>
          <p:nvPr/>
        </p:nvSpPr>
        <p:spPr>
          <a:xfrm>
            <a:off x="1331640" y="5877272"/>
            <a:ext cx="2232248" cy="369332"/>
          </a:xfrm>
          <a:prstGeom prst="rect">
            <a:avLst/>
          </a:prstGeom>
          <a:noFill/>
        </p:spPr>
        <p:txBody>
          <a:bodyPr wrap="square" rtlCol="0">
            <a:spAutoFit/>
          </a:bodyPr>
          <a:lstStyle/>
          <a:p>
            <a:r>
              <a:rPr lang="en-US" sz="1800" dirty="0" smtClean="0">
                <a:effectLst/>
              </a:rPr>
              <a:t>DrSoumyadeepB</a:t>
            </a:r>
            <a:endParaRPr lang="en-IN" sz="1800" dirty="0">
              <a:effectLst/>
            </a:endParaRPr>
          </a:p>
        </p:txBody>
      </p:sp>
      <p:sp>
        <p:nvSpPr>
          <p:cNvPr id="9" name="TextBox 8"/>
          <p:cNvSpPr txBox="1"/>
          <p:nvPr/>
        </p:nvSpPr>
        <p:spPr>
          <a:xfrm>
            <a:off x="4391472" y="6211669"/>
            <a:ext cx="4752528" cy="646331"/>
          </a:xfrm>
          <a:prstGeom prst="rect">
            <a:avLst/>
          </a:prstGeom>
          <a:noFill/>
        </p:spPr>
        <p:txBody>
          <a:bodyPr wrap="square" rtlCol="0">
            <a:spAutoFit/>
          </a:bodyPr>
          <a:lstStyle/>
          <a:p>
            <a:pPr algn="ctr"/>
            <a:r>
              <a:rPr lang="en-US" dirty="0" smtClean="0"/>
              <a:t>Slides to be available at: www.soumyadeepb.wordpress.com</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229600" cy="1066800"/>
          </a:xfrm>
        </p:spPr>
        <p:txBody>
          <a:bodyPr>
            <a:normAutofit/>
          </a:bodyPr>
          <a:lstStyle/>
          <a:p>
            <a:pPr algn="ctr"/>
            <a:r>
              <a:rPr lang="en-US" sz="4800" dirty="0" smtClean="0"/>
              <a:t>Agenda of Medicine… </a:t>
            </a:r>
            <a:endParaRPr lang="en-IN" sz="4800" dirty="0"/>
          </a:p>
        </p:txBody>
      </p:sp>
      <p:sp>
        <p:nvSpPr>
          <p:cNvPr id="6" name="Rectangle 4"/>
          <p:cNvSpPr>
            <a:spLocks noChangeArrowheads="1"/>
          </p:cNvSpPr>
          <p:nvPr/>
        </p:nvSpPr>
        <p:spPr bwMode="gray">
          <a:xfrm>
            <a:off x="827584" y="1628800"/>
            <a:ext cx="7128792" cy="3628559"/>
          </a:xfrm>
          <a:prstGeom prst="rect">
            <a:avLst/>
          </a:prstGeom>
          <a:noFill/>
          <a:ln w="9525">
            <a:noFill/>
            <a:miter lim="800000"/>
            <a:headEnd/>
            <a:tailEnd/>
          </a:ln>
        </p:spPr>
        <p:txBody>
          <a:bodyPr lIns="0" tIns="0" rIns="0" bIns="0" anchor="ctr"/>
          <a:lstStyle/>
          <a:p>
            <a:pPr defTabSz="801688"/>
            <a:r>
              <a:rPr lang="en-IN" sz="1600" dirty="0" smtClean="0">
                <a:solidFill>
                  <a:schemeClr val="accent1"/>
                </a:solidFill>
              </a:rPr>
              <a:t>‘</a:t>
            </a:r>
            <a:r>
              <a:rPr lang="en-IN" sz="2400" dirty="0" smtClean="0">
                <a:solidFill>
                  <a:schemeClr val="accent1"/>
                </a:solidFill>
              </a:rPr>
              <a:t>We live in a world with infinite possibilities. Hearts are transplanted, DNA is decoded, and new medical discoveries are made every day. Yet we continue to be stymied by how best to reach those in resource-poor settings with the most basic care and medicines that we take for granted. </a:t>
            </a:r>
            <a:r>
              <a:rPr lang="en-IN" sz="2400" b="1" dirty="0" smtClean="0">
                <a:solidFill>
                  <a:schemeClr val="accent1"/>
                </a:solidFill>
              </a:rPr>
              <a:t>What could break through this conundrum?’</a:t>
            </a:r>
          </a:p>
          <a:p>
            <a:pPr algn="r" defTabSz="801688"/>
            <a:r>
              <a:rPr lang="en-IN" sz="2000" i="1" dirty="0" smtClean="0">
                <a:solidFill>
                  <a:schemeClr val="accent1"/>
                </a:solidFill>
              </a:rPr>
              <a:t>Bill Frist &amp; Richard Sezibera. The Lancet, 2009;374:1485-1486</a:t>
            </a:r>
          </a:p>
          <a:p>
            <a:pPr defTabSz="801688"/>
            <a:endParaRPr lang="en-US" sz="16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 Low- and middle-income countries (LMICs) are now encouraging increased public participation in research  priority setting.</a:t>
            </a:r>
          </a:p>
          <a:p>
            <a:r>
              <a:rPr lang="en-IN" dirty="0" smtClean="0"/>
              <a:t>Patient engagement in priority setting in LMICs has recently been   included in the recent World Bank evaluation</a:t>
            </a:r>
          </a:p>
          <a:p>
            <a:pPr>
              <a:buNone/>
            </a:pPr>
            <a:endParaRPr lang="en-IN" dirty="0"/>
          </a:p>
        </p:txBody>
      </p:sp>
      <p:sp>
        <p:nvSpPr>
          <p:cNvPr id="4" name="Title 1"/>
          <p:cNvSpPr>
            <a:spLocks noGrp="1"/>
          </p:cNvSpPr>
          <p:nvPr>
            <p:ph type="title"/>
          </p:nvPr>
        </p:nvSpPr>
        <p:spPr/>
        <p:txBody>
          <a:bodyPr>
            <a:normAutofit fontScale="90000"/>
          </a:bodyPr>
          <a:lstStyle/>
          <a:p>
            <a:r>
              <a:rPr lang="en-IN" i="1" dirty="0" smtClean="0"/>
              <a:t>Barriers </a:t>
            </a:r>
            <a:r>
              <a:rPr lang="en-IN" i="1" dirty="0"/>
              <a:t>to patient involvement for research priority setting </a:t>
            </a:r>
            <a:r>
              <a:rPr lang="en-IN" i="1" dirty="0" smtClean="0"/>
              <a:t>in </a:t>
            </a:r>
            <a:r>
              <a:rPr lang="en-IN" i="1" dirty="0"/>
              <a:t>LMICs</a:t>
            </a:r>
            <a:endParaRPr lang="en-IN" dirty="0"/>
          </a:p>
        </p:txBody>
      </p:sp>
      <p:pic>
        <p:nvPicPr>
          <p:cNvPr id="5" name="Picture 4" descr="Capture.JPG"/>
          <p:cNvPicPr>
            <a:picLocks noChangeAspect="1"/>
          </p:cNvPicPr>
          <p:nvPr/>
        </p:nvPicPr>
        <p:blipFill>
          <a:blip r:embed="rId2" cstate="print"/>
          <a:stretch>
            <a:fillRect/>
          </a:stretch>
        </p:blipFill>
        <p:spPr>
          <a:xfrm>
            <a:off x="6012160" y="4287569"/>
            <a:ext cx="2088232" cy="2570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p:cNvSpPr>
          <p:nvPr/>
        </p:nvSpPr>
        <p:spPr>
          <a:xfrm>
            <a:off x="1259632" y="260648"/>
            <a:ext cx="7200800" cy="1209355"/>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150" normalizeH="0" baseline="0" noProof="0" dirty="0" smtClean="0">
                <a:ln/>
                <a:solidFill>
                  <a:schemeClr val="tx1"/>
                </a:solidFill>
                <a:effectLst>
                  <a:reflection blurRad="12700" stA="50000" endPos="50000" dir="5400000" sy="-100000" rotWithShape="0"/>
                </a:effectLst>
                <a:uLnTx/>
                <a:uFillTx/>
                <a:latin typeface="+mj-lt"/>
                <a:ea typeface="+mj-ea"/>
                <a:cs typeface="+mj-cs"/>
              </a:rPr>
              <a:t>Anatomy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150" normalizeH="0" baseline="0" noProof="0" dirty="0" smtClean="0">
                <a:ln/>
                <a:solidFill>
                  <a:schemeClr val="tx1"/>
                </a:solidFill>
                <a:effectLst>
                  <a:reflection blurRad="12700" stA="50000" endPos="50000" dir="5400000" sy="-100000" rotWithShape="0"/>
                </a:effectLst>
                <a:uLnTx/>
                <a:uFillTx/>
                <a:latin typeface="+mj-lt"/>
                <a:ea typeface="+mj-ea"/>
                <a:cs typeface="+mj-cs"/>
              </a:rPr>
              <a:t>Snake  </a:t>
            </a:r>
            <a:r>
              <a:rPr kumimoji="0" lang="en-US" sz="32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 envenomation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 as  a  public  health  problem</a:t>
            </a:r>
            <a:endParaRPr kumimoji="0" lang="en-US" sz="32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39552" y="1628800"/>
            <a:ext cx="6283256" cy="4725144"/>
          </a:xfrm>
          <a:prstGeom prst="rect">
            <a:avLst/>
          </a:prstGeom>
          <a:noFill/>
          <a:ln w="9525">
            <a:noFill/>
            <a:miter lim="800000"/>
            <a:headEnd/>
            <a:tailEnd/>
          </a:ln>
        </p:spPr>
      </p:pic>
      <p:sp>
        <p:nvSpPr>
          <p:cNvPr id="7" name="TextBox 6"/>
          <p:cNvSpPr txBox="1"/>
          <p:nvPr/>
        </p:nvSpPr>
        <p:spPr>
          <a:xfrm>
            <a:off x="539552" y="2204864"/>
            <a:ext cx="7560840" cy="2985433"/>
          </a:xfrm>
          <a:prstGeom prst="rect">
            <a:avLst/>
          </a:prstGeom>
          <a:noFill/>
        </p:spPr>
        <p:txBody>
          <a:bodyPr wrap="square" rtlCol="0">
            <a:spAutoFit/>
          </a:bodyPr>
          <a:lstStyle/>
          <a:p>
            <a:pPr algn="just"/>
            <a:r>
              <a:rPr lang="en-IN" sz="2400" b="1" i="1" dirty="0" smtClean="0">
                <a:solidFill>
                  <a:srgbClr val="FF0000"/>
                </a:solidFill>
              </a:rPr>
              <a:t>“The global toxinology community remains concerned about the impact of toxin or venom based diseases on vulnerable populations, such as those in rural India, where we know from hard evidence that snakebite exerts a huge human toll”</a:t>
            </a:r>
          </a:p>
          <a:p>
            <a:pPr algn="just"/>
            <a:endParaRPr lang="en-US" sz="2400" b="1" i="1" dirty="0" smtClean="0"/>
          </a:p>
          <a:p>
            <a:pPr algn="just"/>
            <a:r>
              <a:rPr lang="en-IN" b="1" i="1" dirty="0" smtClean="0"/>
              <a:t>BMJ 2013;346:f628 </a:t>
            </a:r>
            <a:r>
              <a:rPr lang="en-IN" b="1" i="1" dirty="0" err="1" smtClean="0"/>
              <a:t>doi</a:t>
            </a:r>
            <a:r>
              <a:rPr lang="en-IN" b="1" i="1" dirty="0" smtClean="0"/>
              <a:t>: 10.1136/bmj.f628 (Published 31 January 2013)</a:t>
            </a:r>
          </a:p>
          <a:p>
            <a:pPr algn="just"/>
            <a:endParaRPr lang="en-IN" sz="2400" b="1" i="1" dirty="0"/>
          </a:p>
        </p:txBody>
      </p:sp>
      <p:sp>
        <p:nvSpPr>
          <p:cNvPr id="9" name="TextBox 8"/>
          <p:cNvSpPr txBox="1"/>
          <p:nvPr/>
        </p:nvSpPr>
        <p:spPr>
          <a:xfrm>
            <a:off x="6948264" y="1700808"/>
            <a:ext cx="2016224" cy="3693319"/>
          </a:xfrm>
          <a:prstGeom prst="rect">
            <a:avLst/>
          </a:prstGeom>
          <a:noFill/>
        </p:spPr>
        <p:txBody>
          <a:bodyPr wrap="square" rtlCol="0">
            <a:spAutoFit/>
          </a:bodyPr>
          <a:lstStyle/>
          <a:p>
            <a:pPr>
              <a:buFont typeface="Arial" pitchFamily="34" charset="0"/>
              <a:buChar char="•"/>
            </a:pPr>
            <a:r>
              <a:rPr lang="en-US" dirty="0" smtClean="0"/>
              <a:t>About 50,000 deaths annually</a:t>
            </a:r>
          </a:p>
          <a:p>
            <a:r>
              <a:rPr lang="en-US" dirty="0" smtClean="0"/>
              <a:t> </a:t>
            </a:r>
          </a:p>
          <a:p>
            <a:pPr>
              <a:buFont typeface="Arial" pitchFamily="34" charset="0"/>
              <a:buChar char="•"/>
            </a:pPr>
            <a:r>
              <a:rPr lang="en-IN" dirty="0" smtClean="0">
                <a:latin typeface="Calibri" pitchFamily="34" charset="0"/>
              </a:rPr>
              <a:t>The key reason why snakebite is not a priority is that most victims lack political voice because they tend to be </a:t>
            </a:r>
            <a:r>
              <a:rPr lang="en-IN" b="1" dirty="0" smtClean="0">
                <a:latin typeface="Calibri" pitchFamily="34" charset="0"/>
              </a:rPr>
              <a:t>poor</a:t>
            </a:r>
            <a:r>
              <a:rPr lang="en-IN" dirty="0" smtClean="0">
                <a:latin typeface="Calibri" pitchFamily="34" charset="0"/>
              </a:rPr>
              <a:t>, </a:t>
            </a:r>
            <a:r>
              <a:rPr lang="en-IN" b="1" dirty="0" smtClean="0">
                <a:latin typeface="Calibri" pitchFamily="34" charset="0"/>
              </a:rPr>
              <a:t>children</a:t>
            </a:r>
            <a:r>
              <a:rPr lang="en-IN" dirty="0" smtClean="0">
                <a:latin typeface="Calibri" pitchFamily="34" charset="0"/>
              </a:rPr>
              <a:t>, and from </a:t>
            </a:r>
            <a:r>
              <a:rPr lang="en-IN" b="1" dirty="0" smtClean="0">
                <a:latin typeface="Calibri" pitchFamily="34" charset="0"/>
              </a:rPr>
              <a:t>rural</a:t>
            </a:r>
            <a:r>
              <a:rPr lang="en-IN" dirty="0" smtClean="0">
                <a:latin typeface="Calibri" pitchFamily="34" charset="0"/>
              </a:rPr>
              <a:t> areas.</a:t>
            </a:r>
          </a:p>
          <a:p>
            <a:pPr>
              <a:buFont typeface="Arial" pitchFamily="34" charset="0"/>
              <a:buChar char="•"/>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1"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ox(i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mclogo_blue&amp;Black.jpg"/>
          <p:cNvPicPr>
            <a:picLocks noChangeAspect="1"/>
          </p:cNvPicPr>
          <p:nvPr/>
        </p:nvPicPr>
        <p:blipFill>
          <a:blip r:embed="rId2" cstate="print"/>
          <a:srcRect/>
          <a:stretch>
            <a:fillRect/>
          </a:stretch>
        </p:blipFill>
        <p:spPr bwMode="auto">
          <a:xfrm>
            <a:off x="8316416" y="0"/>
            <a:ext cx="827584" cy="695895"/>
          </a:xfrm>
          <a:prstGeom prst="rect">
            <a:avLst/>
          </a:prstGeom>
          <a:noFill/>
          <a:ln w="9525">
            <a:noFill/>
            <a:miter lim="800000"/>
            <a:headEnd/>
            <a:tailEnd/>
          </a:ln>
        </p:spPr>
      </p:pic>
      <p:pic>
        <p:nvPicPr>
          <p:cNvPr id="11267" name="Picture 6" descr="COC_Map.jpg"/>
          <p:cNvPicPr>
            <a:picLocks noChangeAspect="1"/>
          </p:cNvPicPr>
          <p:nvPr/>
        </p:nvPicPr>
        <p:blipFill>
          <a:blip r:embed="rId3" cstate="print"/>
          <a:srcRect/>
          <a:stretch>
            <a:fillRect/>
          </a:stretch>
        </p:blipFill>
        <p:spPr bwMode="auto">
          <a:xfrm>
            <a:off x="0" y="0"/>
            <a:ext cx="854602" cy="764704"/>
          </a:xfrm>
          <a:prstGeom prst="rect">
            <a:avLst/>
          </a:prstGeom>
          <a:noFill/>
          <a:ln w="9525">
            <a:noFill/>
            <a:miter lim="800000"/>
            <a:headEnd/>
            <a:tailEnd/>
          </a:ln>
        </p:spPr>
      </p:pic>
      <p:pic>
        <p:nvPicPr>
          <p:cNvPr id="11268" name="Picture 7" descr="EHC_Large.jpg"/>
          <p:cNvPicPr>
            <a:picLocks noChangeAspect="1"/>
          </p:cNvPicPr>
          <p:nvPr/>
        </p:nvPicPr>
        <p:blipFill>
          <a:blip r:embed="rId4" cstate="print"/>
          <a:srcRect/>
          <a:stretch>
            <a:fillRect/>
          </a:stretch>
        </p:blipFill>
        <p:spPr bwMode="auto">
          <a:xfrm>
            <a:off x="7659563" y="6412321"/>
            <a:ext cx="1484437" cy="445679"/>
          </a:xfrm>
          <a:prstGeom prst="rect">
            <a:avLst/>
          </a:prstGeom>
          <a:noFill/>
          <a:ln w="9525">
            <a:noFill/>
            <a:miter lim="800000"/>
            <a:headEnd/>
            <a:tailEnd/>
          </a:ln>
        </p:spPr>
      </p:pic>
      <p:sp>
        <p:nvSpPr>
          <p:cNvPr id="11269" name="Content Placeholder 6"/>
          <p:cNvSpPr>
            <a:spLocks noGrp="1"/>
          </p:cNvSpPr>
          <p:nvPr>
            <p:ph idx="4294967295"/>
          </p:nvPr>
        </p:nvSpPr>
        <p:spPr>
          <a:xfrm>
            <a:off x="755576" y="4293096"/>
            <a:ext cx="7209656" cy="2304256"/>
          </a:xfrm>
        </p:spPr>
        <p:txBody>
          <a:bodyPr>
            <a:normAutofit fontScale="85000" lnSpcReduction="10000"/>
          </a:bodyPr>
          <a:lstStyle/>
          <a:p>
            <a:pPr>
              <a:buNone/>
            </a:pPr>
            <a:r>
              <a:rPr lang="en-US" sz="2100" b="1" dirty="0" smtClean="0"/>
              <a:t>40 participants attended the Protocol Development  Workshop  : National Snakebite Study with a range of expertise:</a:t>
            </a:r>
            <a:endParaRPr lang="en-IN" sz="2100" b="1" dirty="0" smtClean="0"/>
          </a:p>
          <a:p>
            <a:pPr>
              <a:buFont typeface="Wingdings" pitchFamily="2" charset="2"/>
              <a:buChar char="ü"/>
            </a:pPr>
            <a:r>
              <a:rPr lang="en-US" sz="1600" dirty="0" smtClean="0"/>
              <a:t>Clinicians , health workers and public health professionals  from study hospitals and centers</a:t>
            </a:r>
            <a:endParaRPr lang="en-IN" sz="1600" dirty="0" smtClean="0"/>
          </a:p>
          <a:p>
            <a:pPr>
              <a:buFont typeface="Wingdings" pitchFamily="2" charset="2"/>
              <a:buChar char="ü"/>
            </a:pPr>
            <a:r>
              <a:rPr lang="en-US" sz="1600" dirty="0" smtClean="0"/>
              <a:t>Herpetologists</a:t>
            </a:r>
          </a:p>
          <a:p>
            <a:pPr>
              <a:buFont typeface="Wingdings" pitchFamily="2" charset="2"/>
              <a:buChar char="ü"/>
            </a:pPr>
            <a:r>
              <a:rPr lang="en-US" sz="1600" dirty="0" smtClean="0"/>
              <a:t>Members of the public and patient groups</a:t>
            </a:r>
            <a:endParaRPr lang="en-IN" sz="1600" dirty="0" smtClean="0"/>
          </a:p>
          <a:p>
            <a:pPr>
              <a:buFont typeface="Wingdings" pitchFamily="2" charset="2"/>
              <a:buChar char="ü"/>
            </a:pPr>
            <a:r>
              <a:rPr lang="en-US" sz="1600" dirty="0" smtClean="0"/>
              <a:t>Scientists involved in the snake venom detection technologies</a:t>
            </a:r>
            <a:endParaRPr lang="en-IN" sz="1600" dirty="0" smtClean="0"/>
          </a:p>
          <a:p>
            <a:pPr>
              <a:buFont typeface="Wingdings" pitchFamily="2" charset="2"/>
              <a:buChar char="ü"/>
            </a:pPr>
            <a:r>
              <a:rPr lang="en-US" sz="1600" dirty="0" smtClean="0"/>
              <a:t>Members from Anti-snake venom manufacturing companies</a:t>
            </a:r>
            <a:endParaRPr lang="en-IN" sz="1600" dirty="0" smtClean="0"/>
          </a:p>
          <a:p>
            <a:pPr>
              <a:buFont typeface="Wingdings" pitchFamily="2" charset="2"/>
              <a:buChar char="ü"/>
            </a:pPr>
            <a:r>
              <a:rPr lang="en-US" sz="1600" dirty="0" smtClean="0"/>
              <a:t>Software experts</a:t>
            </a:r>
            <a:endParaRPr lang="en-IN" sz="1600" dirty="0" smtClean="0"/>
          </a:p>
          <a:p>
            <a:pPr>
              <a:buFont typeface="Wingdings" pitchFamily="2" charset="2"/>
              <a:buChar char="ü"/>
            </a:pPr>
            <a:r>
              <a:rPr lang="en-US" sz="1600" dirty="0" smtClean="0"/>
              <a:t>External consultants from neighboring countries involved in snakebite research</a:t>
            </a:r>
            <a:endParaRPr lang="en-IN" sz="1600" dirty="0" smtClean="0"/>
          </a:p>
          <a:p>
            <a:endParaRPr lang="en-IN" sz="1600" dirty="0" smtClean="0"/>
          </a:p>
        </p:txBody>
      </p:sp>
      <p:pic>
        <p:nvPicPr>
          <p:cNvPr id="11271" name="Picture 9" descr="toxig.jpg"/>
          <p:cNvPicPr>
            <a:picLocks noChangeAspect="1"/>
          </p:cNvPicPr>
          <p:nvPr/>
        </p:nvPicPr>
        <p:blipFill>
          <a:blip r:embed="rId5" cstate="print"/>
          <a:srcRect/>
          <a:stretch>
            <a:fillRect/>
          </a:stretch>
        </p:blipFill>
        <p:spPr bwMode="auto">
          <a:xfrm>
            <a:off x="0" y="980728"/>
            <a:ext cx="9144000" cy="3175000"/>
          </a:xfrm>
          <a:prstGeom prst="rect">
            <a:avLst/>
          </a:prstGeom>
          <a:noFill/>
          <a:ln w="9525">
            <a:noFill/>
            <a:miter lim="800000"/>
            <a:headEnd/>
            <a:tailEnd/>
          </a:ln>
        </p:spPr>
      </p:pic>
      <p:sp>
        <p:nvSpPr>
          <p:cNvPr id="9" name="TextBox 8"/>
          <p:cNvSpPr txBox="1"/>
          <p:nvPr/>
        </p:nvSpPr>
        <p:spPr>
          <a:xfrm>
            <a:off x="1331640" y="332656"/>
            <a:ext cx="6552728" cy="461665"/>
          </a:xfrm>
          <a:prstGeom prst="rect">
            <a:avLst/>
          </a:prstGeom>
          <a:noFill/>
        </p:spPr>
        <p:txBody>
          <a:bodyPr wrap="square" rtlCol="0">
            <a:spAutoFit/>
          </a:bodyPr>
          <a:lstStyle/>
          <a:p>
            <a:pPr algn="ctr"/>
            <a:r>
              <a:rPr lang="en-US" sz="2400" b="1" dirty="0" smtClean="0"/>
              <a:t>March 2013</a:t>
            </a:r>
            <a:endParaRPr lang="en-IN" sz="2400" b="1" dirty="0"/>
          </a:p>
        </p:txBody>
      </p:sp>
      <p:sp>
        <p:nvSpPr>
          <p:cNvPr id="8" name="TextBox 7"/>
          <p:cNvSpPr txBox="1"/>
          <p:nvPr/>
        </p:nvSpPr>
        <p:spPr>
          <a:xfrm>
            <a:off x="3275856" y="6525344"/>
            <a:ext cx="3240360" cy="369332"/>
          </a:xfrm>
          <a:prstGeom prst="rect">
            <a:avLst/>
          </a:prstGeom>
          <a:noFill/>
        </p:spPr>
        <p:txBody>
          <a:bodyPr wrap="square" rtlCol="0">
            <a:spAutoFit/>
          </a:bodyPr>
          <a:lstStyle/>
          <a:p>
            <a:r>
              <a:rPr lang="en-IN" dirty="0" smtClean="0"/>
              <a:t>http://cochrane-sacn.org/</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Data from 17 </a:t>
            </a:r>
            <a:r>
              <a:rPr lang="en-US" sz="3600" b="1" dirty="0" err="1" smtClean="0"/>
              <a:t>Centres</a:t>
            </a:r>
            <a:r>
              <a:rPr lang="en-US" sz="3600" b="1" dirty="0" smtClean="0"/>
              <a:t>: </a:t>
            </a:r>
            <a:r>
              <a:rPr lang="en-IN" sz="3600" b="1" dirty="0" smtClean="0"/>
              <a:t>Snake Anti-venom </a:t>
            </a:r>
            <a:endParaRPr lang="en-IN" sz="3600" b="1" dirty="0"/>
          </a:p>
        </p:txBody>
      </p:sp>
      <p:sp>
        <p:nvSpPr>
          <p:cNvPr id="3" name="Content Placeholder 2"/>
          <p:cNvSpPr>
            <a:spLocks noGrp="1"/>
          </p:cNvSpPr>
          <p:nvPr>
            <p:ph idx="1"/>
          </p:nvPr>
        </p:nvSpPr>
        <p:spPr/>
        <p:txBody>
          <a:bodyPr>
            <a:normAutofit fontScale="77500" lnSpcReduction="20000"/>
          </a:bodyPr>
          <a:lstStyle/>
          <a:p>
            <a:r>
              <a:rPr lang="en-IN" b="1" dirty="0" smtClean="0"/>
              <a:t>Indications for Snake Anti-venom Administration </a:t>
            </a:r>
          </a:p>
          <a:p>
            <a:pPr>
              <a:buNone/>
            </a:pPr>
            <a:r>
              <a:rPr lang="en-IN" dirty="0" smtClean="0"/>
              <a:t>     Varying indications and criteria used for local signs , </a:t>
            </a:r>
            <a:r>
              <a:rPr lang="en-IN" dirty="0" err="1" smtClean="0"/>
              <a:t>neurotoxic</a:t>
            </a:r>
            <a:r>
              <a:rPr lang="en-IN" dirty="0" smtClean="0"/>
              <a:t>/</a:t>
            </a:r>
            <a:r>
              <a:rPr lang="en-IN" dirty="0" err="1" smtClean="0"/>
              <a:t>vasulotoxic</a:t>
            </a:r>
            <a:r>
              <a:rPr lang="en-IN" dirty="0" smtClean="0"/>
              <a:t> signs and symptoms. </a:t>
            </a:r>
          </a:p>
          <a:p>
            <a:endParaRPr lang="en-IN" dirty="0" smtClean="0"/>
          </a:p>
          <a:p>
            <a:r>
              <a:rPr lang="en-IN" b="1" dirty="0" smtClean="0"/>
              <a:t>Snake Anti-venom Dosing: </a:t>
            </a:r>
          </a:p>
          <a:p>
            <a:pPr>
              <a:buFont typeface="Wingdings" pitchFamily="2" charset="2"/>
              <a:buChar char="ü"/>
            </a:pPr>
            <a:r>
              <a:rPr lang="en-IN" dirty="0" smtClean="0"/>
              <a:t>Varying initial doses with some centres having a loading dose of 02 vials dissolved in 100ml NS over 30 minutes and some using 10 vials dissolved in NS in 1 hour. </a:t>
            </a:r>
          </a:p>
          <a:p>
            <a:pPr>
              <a:buFont typeface="Wingdings" pitchFamily="2" charset="2"/>
              <a:buChar char="ü"/>
            </a:pPr>
            <a:r>
              <a:rPr lang="en-IN" dirty="0" smtClean="0"/>
              <a:t>Some centres used continuous infusion while others did not. </a:t>
            </a:r>
          </a:p>
          <a:p>
            <a:pPr>
              <a:buFont typeface="Wingdings" pitchFamily="2" charset="2"/>
              <a:buChar char="ü"/>
            </a:pPr>
            <a:r>
              <a:rPr lang="en-IN" dirty="0" smtClean="0"/>
              <a:t>The limit of ceiling dose varied from as low as 08 vials to high as 50 vials.</a:t>
            </a:r>
          </a:p>
          <a:p>
            <a:endParaRPr lang="en-IN" dirty="0"/>
          </a:p>
        </p:txBody>
      </p:sp>
      <p:sp>
        <p:nvSpPr>
          <p:cNvPr id="4" name="TextBox 3"/>
          <p:cNvSpPr txBox="1"/>
          <p:nvPr/>
        </p:nvSpPr>
        <p:spPr>
          <a:xfrm>
            <a:off x="5580112" y="6381328"/>
            <a:ext cx="2736304" cy="369332"/>
          </a:xfrm>
          <a:prstGeom prst="rect">
            <a:avLst/>
          </a:prstGeom>
          <a:noFill/>
        </p:spPr>
        <p:txBody>
          <a:bodyPr wrap="square" rtlCol="0">
            <a:spAutoFit/>
          </a:bodyPr>
          <a:lstStyle/>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640960" cy="1417638"/>
          </a:xfrm>
        </p:spPr>
        <p:txBody>
          <a:bodyPr>
            <a:noAutofit/>
          </a:bodyPr>
          <a:lstStyle/>
          <a:p>
            <a:r>
              <a:rPr lang="en-US" sz="2800" b="1" dirty="0" smtClean="0"/>
              <a:t>Data from 17 Centers: Other treatment modalities</a:t>
            </a:r>
            <a:endParaRPr lang="en-IN" sz="2800" b="1" dirty="0"/>
          </a:p>
        </p:txBody>
      </p:sp>
      <p:sp>
        <p:nvSpPr>
          <p:cNvPr id="3" name="Content Placeholder 2"/>
          <p:cNvSpPr>
            <a:spLocks noGrp="1"/>
          </p:cNvSpPr>
          <p:nvPr>
            <p:ph idx="1"/>
          </p:nvPr>
        </p:nvSpPr>
        <p:spPr/>
        <p:txBody>
          <a:bodyPr>
            <a:normAutofit fontScale="92500" lnSpcReduction="20000"/>
          </a:bodyPr>
          <a:lstStyle/>
          <a:p>
            <a:r>
              <a:rPr lang="en-IN" dirty="0" smtClean="0"/>
              <a:t>Different Indications and dosing for use of prophylactic medications ,</a:t>
            </a:r>
            <a:r>
              <a:rPr lang="en-IN" dirty="0" err="1" smtClean="0"/>
              <a:t>neostigmine</a:t>
            </a:r>
            <a:r>
              <a:rPr lang="en-IN" dirty="0" smtClean="0"/>
              <a:t> , and antibiotic usage. </a:t>
            </a:r>
          </a:p>
          <a:p>
            <a:endParaRPr lang="en-IN" dirty="0" smtClean="0"/>
          </a:p>
          <a:p>
            <a:r>
              <a:rPr lang="en-IN" dirty="0" smtClean="0"/>
              <a:t>Some centres do not use any prophylactic medications and some used inj. hydrocortisone while others inj. </a:t>
            </a:r>
            <a:r>
              <a:rPr lang="en-IN" smtClean="0"/>
              <a:t>adrenaline. </a:t>
            </a:r>
            <a:endParaRPr lang="en-IN" dirty="0" smtClean="0"/>
          </a:p>
          <a:p>
            <a:endParaRPr lang="en-IN" dirty="0" smtClean="0"/>
          </a:p>
          <a:p>
            <a:r>
              <a:rPr lang="en-IN" dirty="0" smtClean="0"/>
              <a:t>Intensive care and referral to higher centre indications different across centres.</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were priorities of  clinicians?</a:t>
            </a:r>
            <a:endParaRPr lang="en-IN" dirty="0"/>
          </a:p>
        </p:txBody>
      </p:sp>
      <p:sp>
        <p:nvSpPr>
          <p:cNvPr id="3" name="Content Placeholder 2"/>
          <p:cNvSpPr>
            <a:spLocks noGrp="1"/>
          </p:cNvSpPr>
          <p:nvPr>
            <p:ph idx="1"/>
          </p:nvPr>
        </p:nvSpPr>
        <p:spPr/>
        <p:txBody>
          <a:bodyPr/>
          <a:lstStyle/>
          <a:p>
            <a:endParaRPr lang="en-US" dirty="0" smtClean="0"/>
          </a:p>
          <a:p>
            <a:r>
              <a:rPr lang="en-US" dirty="0" smtClean="0"/>
              <a:t>Whether to use Snake anti-venom (SAV)at all ?</a:t>
            </a:r>
          </a:p>
          <a:p>
            <a:r>
              <a:rPr lang="en-US" dirty="0" smtClean="0"/>
              <a:t>What doses to use for SAV ?</a:t>
            </a:r>
          </a:p>
          <a:p>
            <a:r>
              <a:rPr lang="en-US" dirty="0" smtClean="0"/>
              <a:t>What is protocol to use SAV ?</a:t>
            </a:r>
          </a:p>
          <a:p>
            <a:r>
              <a:rPr lang="en-US" dirty="0" smtClean="0"/>
              <a:t>Can adverse effects of SAV be prevented ?</a:t>
            </a:r>
          </a:p>
          <a:p>
            <a:r>
              <a:rPr lang="en-US" dirty="0" smtClean="0"/>
              <a:t>How to manage SAV adverse reaction ?</a:t>
            </a:r>
          </a:p>
        </p:txBody>
      </p:sp>
      <p:pic>
        <p:nvPicPr>
          <p:cNvPr id="4" name="Picture 3" descr="images.jpg"/>
          <p:cNvPicPr>
            <a:picLocks noChangeAspect="1"/>
          </p:cNvPicPr>
          <p:nvPr/>
        </p:nvPicPr>
        <p:blipFill>
          <a:blip r:embed="rId2" cstate="print"/>
          <a:stretch>
            <a:fillRect/>
          </a:stretch>
        </p:blipFill>
        <p:spPr>
          <a:xfrm>
            <a:off x="323528" y="836712"/>
            <a:ext cx="2486025" cy="1838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path" presetSubtype="0" accel="50000" decel="50000" fill="hold" nodeType="withEffect">
                                  <p:stCondLst>
                                    <p:cond delay="0"/>
                                  </p:stCondLst>
                                  <p:childTnLst>
                                    <p:animMotion origin="layout" path="M 0.01146 0.14167 C 0.40122 0.37407 0.79098 0.60648 0.78039 0.67731 C 0.7698 0.74815 0.07518 0.57384 -0.05243 0.5669 C -0.18003 0.55995 -0.08263 0.59792 0.01493 0.63588 " pathEditMode="relative" ptsTypes="aaaA">
                                      <p:cBhvr>
                                        <p:cTn id="9" dur="3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were the priorities for public health professionals ?</a:t>
            </a:r>
            <a:endParaRPr lang="en-IN" dirty="0"/>
          </a:p>
        </p:txBody>
      </p:sp>
      <p:sp>
        <p:nvSpPr>
          <p:cNvPr id="3" name="Content Placeholder 2"/>
          <p:cNvSpPr>
            <a:spLocks noGrp="1"/>
          </p:cNvSpPr>
          <p:nvPr>
            <p:ph idx="1"/>
          </p:nvPr>
        </p:nvSpPr>
        <p:spPr>
          <a:xfrm>
            <a:off x="457200" y="1556792"/>
            <a:ext cx="8363272" cy="4569371"/>
          </a:xfrm>
        </p:spPr>
        <p:txBody>
          <a:bodyPr/>
          <a:lstStyle/>
          <a:p>
            <a:r>
              <a:rPr lang="en-US" dirty="0" smtClean="0"/>
              <a:t>Does these differences in protocol translate to different health outcomes in different regions ?</a:t>
            </a:r>
          </a:p>
          <a:p>
            <a:r>
              <a:rPr lang="en-US" dirty="0" smtClean="0"/>
              <a:t> Are these differences in protocol reflective of different geographical snake species variation?</a:t>
            </a:r>
          </a:p>
          <a:p>
            <a:r>
              <a:rPr lang="en-US" dirty="0" smtClean="0"/>
              <a:t>Why does no one adhere to “our” protocol?</a:t>
            </a:r>
          </a:p>
          <a:p>
            <a:r>
              <a:rPr lang="en-US" dirty="0" smtClean="0"/>
              <a:t>Do we need to develop rapid diagnostic kits ?</a:t>
            </a:r>
          </a:p>
          <a:p>
            <a:r>
              <a:rPr lang="en-US" dirty="0" smtClean="0"/>
              <a:t>Do we need to develop species-specific SAV?</a:t>
            </a:r>
            <a:endParaRPr lang="en-IN" dirty="0"/>
          </a:p>
        </p:txBody>
      </p:sp>
      <p:pic>
        <p:nvPicPr>
          <p:cNvPr id="6" name="Picture 5" descr="images.jpg"/>
          <p:cNvPicPr>
            <a:picLocks noChangeAspect="1"/>
          </p:cNvPicPr>
          <p:nvPr/>
        </p:nvPicPr>
        <p:blipFill>
          <a:blip r:embed="rId2" cstate="print"/>
          <a:stretch>
            <a:fillRect/>
          </a:stretch>
        </p:blipFill>
        <p:spPr>
          <a:xfrm>
            <a:off x="323528" y="836712"/>
            <a:ext cx="2486025" cy="1838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0" presetClass="path" presetSubtype="0" accel="50000" decel="50000" fill="hold" nodeType="withEffect">
                                  <p:stCondLst>
                                    <p:cond delay="0"/>
                                  </p:stCondLst>
                                  <p:childTnLst>
                                    <p:animMotion origin="layout" path="M 0.01146 0.14167 C 0.40122 0.37407 0.79098 0.60648 0.78039 0.67731 C 0.7698 0.74815 0.07518 0.57384 -0.05243 0.5669 C -0.18003 0.55995 -0.08263 0.59792 0.01493 0.63588 " pathEditMode="relative" ptsTypes="aaaA">
                                      <p:cBhvr>
                                        <p:cTn id="9" dur="3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707</Words>
  <Application>Microsoft Office PowerPoint</Application>
  <PresentationFormat>On-screen Show (4:3)</PresentationFormat>
  <Paragraphs>79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Perspective of different stakeholders in a  research priority setting of a public health problem in LMIC</vt:lpstr>
      <vt:lpstr>Agenda of Medicine… </vt:lpstr>
      <vt:lpstr>Barriers to patient involvement for research priority setting in LMICs</vt:lpstr>
      <vt:lpstr>PowerPoint Presentation</vt:lpstr>
      <vt:lpstr>PowerPoint Presentation</vt:lpstr>
      <vt:lpstr>Data from 17 Centres: Snake Anti-venom </vt:lpstr>
      <vt:lpstr>Data from 17 Centers: Other treatment modalities</vt:lpstr>
      <vt:lpstr>What were priorities of  clinicians?</vt:lpstr>
      <vt:lpstr>What were the priorities for public health professionals ?</vt:lpstr>
      <vt:lpstr>PowerPoint Presentation</vt:lpstr>
      <vt:lpstr>What patients want…</vt:lpstr>
      <vt:lpstr>Barriers in patient involvement</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patient involvement for research priority setting on public health problems in LMICs</dc:title>
  <dc:creator>Soumyadeep Bhaumik</dc:creator>
  <cp:lastModifiedBy>Mona Nasser</cp:lastModifiedBy>
  <cp:revision>46</cp:revision>
  <dcterms:created xsi:type="dcterms:W3CDTF">2014-09-18T18:39:51Z</dcterms:created>
  <dcterms:modified xsi:type="dcterms:W3CDTF">2015-01-12T15:59:19Z</dcterms:modified>
</cp:coreProperties>
</file>