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93" r:id="rId3"/>
    <p:sldId id="328" r:id="rId4"/>
    <p:sldId id="381" r:id="rId5"/>
    <p:sldId id="389" r:id="rId6"/>
    <p:sldId id="382" r:id="rId7"/>
    <p:sldId id="325" r:id="rId8"/>
    <p:sldId id="394" r:id="rId9"/>
    <p:sldId id="386" r:id="rId10"/>
    <p:sldId id="387" r:id="rId11"/>
    <p:sldId id="388" r:id="rId12"/>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A0023"/>
    <a:srgbClr val="BEBEBE"/>
    <a:srgbClr val="A50021"/>
    <a:srgbClr val="B1B19D"/>
    <a:srgbClr val="BABAA8"/>
    <a:srgbClr val="C6C6B6"/>
    <a:srgbClr val="5F5F5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26" autoAdjust="0"/>
    <p:restoredTop sz="98224" autoAdjust="0"/>
  </p:normalViewPr>
  <p:slideViewPr>
    <p:cSldViewPr>
      <p:cViewPr>
        <p:scale>
          <a:sx n="76" d="100"/>
          <a:sy n="76" d="100"/>
        </p:scale>
        <p:origin x="-972" y="42"/>
      </p:cViewPr>
      <p:guideLst>
        <p:guide orient="horz" pos="2160"/>
        <p:guide pos="2880"/>
      </p:guideLst>
    </p:cSldViewPr>
  </p:slideViewPr>
  <p:notesTextViewPr>
    <p:cViewPr>
      <p:scale>
        <a:sx n="1" d="1"/>
        <a:sy n="1" d="1"/>
      </p:scale>
      <p:origin x="0" y="0"/>
    </p:cViewPr>
  </p:notesTextViewPr>
  <p:sorterViewPr>
    <p:cViewPr>
      <p:scale>
        <a:sx n="44" d="100"/>
        <a:sy n="44"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pPr>
              <a:defRPr/>
            </a:pPr>
            <a:fld id="{54915C01-1CC3-410B-BD26-0020EA6F76B0}" type="datetimeFigureOut">
              <a:rPr lang="en-US"/>
              <a:pPr>
                <a:defRPr/>
              </a:pPr>
              <a:t>9/23/2014</a:t>
            </a:fld>
            <a:endParaRPr lang="en-CA"/>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pPr>
              <a:defRPr/>
            </a:pPr>
            <a:endParaRPr lang="en-CA"/>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pPr>
              <a:defRPr/>
            </a:pPr>
            <a:fld id="{E743ED9C-69CB-422E-A42A-81C73D951A65}" type="slidenum">
              <a:rPr lang="en-CA"/>
              <a:pPr>
                <a:defRPr/>
              </a:pPr>
              <a:t>‹#›</a:t>
            </a:fld>
            <a:endParaRPr lang="en-CA"/>
          </a:p>
        </p:txBody>
      </p:sp>
    </p:spTree>
    <p:extLst>
      <p:ext uri="{BB962C8B-B14F-4D97-AF65-F5344CB8AC3E}">
        <p14:creationId xmlns:p14="http://schemas.microsoft.com/office/powerpoint/2010/main" val="938442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39305561-C13C-2A4F-9192-7D05D1A234F2}" type="datetimeFigureOut">
              <a:rPr lang="en-US" smtClean="0"/>
              <a:t>9/23/2014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E8E83FAA-1D93-A44B-9F02-E732EADB5387}" type="slidenum">
              <a:rPr lang="en-US" smtClean="0"/>
              <a:t>‹#›</a:t>
            </a:fld>
            <a:endParaRPr lang="en-US"/>
          </a:p>
        </p:txBody>
      </p:sp>
    </p:spTree>
    <p:extLst>
      <p:ext uri="{BB962C8B-B14F-4D97-AF65-F5344CB8AC3E}">
        <p14:creationId xmlns:p14="http://schemas.microsoft.com/office/powerpoint/2010/main" val="2652080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p:spPr>
        <p:txBody>
          <a:bodyPr/>
          <a:lstStyle>
            <a:lvl1pPr algn="r" defTabSz="930469" eaLnBrk="0" hangingPunct="0">
              <a:spcBef>
                <a:spcPct val="30000"/>
              </a:spcBef>
              <a:defRPr sz="1300">
                <a:solidFill>
                  <a:schemeClr val="tx1"/>
                </a:solidFill>
                <a:latin typeface="Arial" pitchFamily="34" charset="0"/>
                <a:cs typeface="Arial" pitchFamily="34" charset="0"/>
              </a:defRPr>
            </a:lvl1pPr>
            <a:lvl2pPr marL="719948" indent="-276409" algn="r" defTabSz="930469" eaLnBrk="0" hangingPunct="0">
              <a:spcBef>
                <a:spcPct val="30000"/>
              </a:spcBef>
              <a:defRPr sz="1300">
                <a:solidFill>
                  <a:schemeClr val="tx1"/>
                </a:solidFill>
                <a:latin typeface="Arial" pitchFamily="34" charset="0"/>
                <a:cs typeface="Arial" pitchFamily="34" charset="0"/>
              </a:defRPr>
            </a:lvl2pPr>
            <a:lvl3pPr marL="1107242" indent="-220163" algn="r" defTabSz="930469" eaLnBrk="0" hangingPunct="0">
              <a:spcBef>
                <a:spcPct val="30000"/>
              </a:spcBef>
              <a:defRPr sz="1300">
                <a:solidFill>
                  <a:schemeClr val="tx1"/>
                </a:solidFill>
                <a:latin typeface="Arial" pitchFamily="34" charset="0"/>
                <a:cs typeface="Arial" pitchFamily="34" charset="0"/>
              </a:defRPr>
            </a:lvl3pPr>
            <a:lvl4pPr marL="1550781" indent="-220163" algn="r" defTabSz="930469" eaLnBrk="0" hangingPunct="0">
              <a:spcBef>
                <a:spcPct val="30000"/>
              </a:spcBef>
              <a:defRPr sz="1300">
                <a:solidFill>
                  <a:schemeClr val="tx1"/>
                </a:solidFill>
                <a:latin typeface="Arial" pitchFamily="34" charset="0"/>
                <a:cs typeface="Arial" pitchFamily="34" charset="0"/>
              </a:defRPr>
            </a:lvl4pPr>
            <a:lvl5pPr marL="1992713" indent="-220163" algn="r" defTabSz="930469" eaLnBrk="0" hangingPunct="0">
              <a:spcBef>
                <a:spcPct val="30000"/>
              </a:spcBef>
              <a:defRPr sz="1300">
                <a:solidFill>
                  <a:schemeClr val="tx1"/>
                </a:solidFill>
                <a:latin typeface="Arial" pitchFamily="34" charset="0"/>
                <a:cs typeface="Arial" pitchFamily="34" charset="0"/>
              </a:defRPr>
            </a:lvl5pPr>
            <a:lvl6pPr marL="2455536"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6pPr>
            <a:lvl7pPr marL="2918360"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7pPr>
            <a:lvl8pPr marL="3381183"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8pPr>
            <a:lvl9pPr marL="3844007"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9pPr>
          </a:lstStyle>
          <a:p>
            <a:pPr algn="l" eaLnBrk="1" hangingPunct="1">
              <a:spcBef>
                <a:spcPct val="0"/>
              </a:spcBef>
            </a:pPr>
            <a:r>
              <a:rPr lang="en-US" altLang="en-US" sz="1200">
                <a:solidFill>
                  <a:prstClr val="black"/>
                </a:solidFill>
              </a:rPr>
              <a:t>World Health Organization</a:t>
            </a:r>
          </a:p>
        </p:txBody>
      </p:sp>
      <p:sp>
        <p:nvSpPr>
          <p:cNvPr id="81923" name="Rectangle 3"/>
          <p:cNvSpPr>
            <a:spLocks noGrp="1" noChangeArrowheads="1"/>
          </p:cNvSpPr>
          <p:nvPr>
            <p:ph type="dt" sz="quarter" idx="1"/>
          </p:nvPr>
        </p:nvSpPr>
        <p:spPr>
          <a:noFill/>
        </p:spPr>
        <p:txBody>
          <a:bodyPr/>
          <a:lstStyle>
            <a:lvl1pPr algn="r" defTabSz="930469" eaLnBrk="0" hangingPunct="0">
              <a:spcBef>
                <a:spcPct val="30000"/>
              </a:spcBef>
              <a:defRPr sz="1300">
                <a:solidFill>
                  <a:schemeClr val="tx1"/>
                </a:solidFill>
                <a:latin typeface="Arial" pitchFamily="34" charset="0"/>
                <a:cs typeface="Arial" pitchFamily="34" charset="0"/>
              </a:defRPr>
            </a:lvl1pPr>
            <a:lvl2pPr marL="719948" indent="-276409" algn="r" defTabSz="930469" eaLnBrk="0" hangingPunct="0">
              <a:spcBef>
                <a:spcPct val="30000"/>
              </a:spcBef>
              <a:defRPr sz="1300">
                <a:solidFill>
                  <a:schemeClr val="tx1"/>
                </a:solidFill>
                <a:latin typeface="Arial" pitchFamily="34" charset="0"/>
                <a:cs typeface="Arial" pitchFamily="34" charset="0"/>
              </a:defRPr>
            </a:lvl2pPr>
            <a:lvl3pPr marL="1107242" indent="-220163" algn="r" defTabSz="930469" eaLnBrk="0" hangingPunct="0">
              <a:spcBef>
                <a:spcPct val="30000"/>
              </a:spcBef>
              <a:defRPr sz="1300">
                <a:solidFill>
                  <a:schemeClr val="tx1"/>
                </a:solidFill>
                <a:latin typeface="Arial" pitchFamily="34" charset="0"/>
                <a:cs typeface="Arial" pitchFamily="34" charset="0"/>
              </a:defRPr>
            </a:lvl3pPr>
            <a:lvl4pPr marL="1550781" indent="-220163" algn="r" defTabSz="930469" eaLnBrk="0" hangingPunct="0">
              <a:spcBef>
                <a:spcPct val="30000"/>
              </a:spcBef>
              <a:defRPr sz="1300">
                <a:solidFill>
                  <a:schemeClr val="tx1"/>
                </a:solidFill>
                <a:latin typeface="Arial" pitchFamily="34" charset="0"/>
                <a:cs typeface="Arial" pitchFamily="34" charset="0"/>
              </a:defRPr>
            </a:lvl4pPr>
            <a:lvl5pPr marL="1992713" indent="-220163" algn="r" defTabSz="930469" eaLnBrk="0" hangingPunct="0">
              <a:spcBef>
                <a:spcPct val="30000"/>
              </a:spcBef>
              <a:defRPr sz="1300">
                <a:solidFill>
                  <a:schemeClr val="tx1"/>
                </a:solidFill>
                <a:latin typeface="Arial" pitchFamily="34" charset="0"/>
                <a:cs typeface="Arial" pitchFamily="34" charset="0"/>
              </a:defRPr>
            </a:lvl5pPr>
            <a:lvl6pPr marL="2455536"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6pPr>
            <a:lvl7pPr marL="2918360"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7pPr>
            <a:lvl8pPr marL="3381183"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8pPr>
            <a:lvl9pPr marL="3844007"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9pPr>
          </a:lstStyle>
          <a:p>
            <a:pPr eaLnBrk="1" hangingPunct="1">
              <a:spcBef>
                <a:spcPct val="0"/>
              </a:spcBef>
            </a:pPr>
            <a:fld id="{8619D92C-07BF-41A6-AD6A-668C246DB021}" type="datetime3">
              <a:rPr lang="en-US" altLang="en-US" sz="1200">
                <a:solidFill>
                  <a:prstClr val="black"/>
                </a:solidFill>
              </a:rPr>
              <a:pPr eaLnBrk="1" hangingPunct="1">
                <a:spcBef>
                  <a:spcPct val="0"/>
                </a:spcBef>
              </a:pPr>
              <a:t>23 September 2014</a:t>
            </a:fld>
            <a:endParaRPr lang="en-US" altLang="en-US" sz="1200">
              <a:solidFill>
                <a:prstClr val="black"/>
              </a:solidFill>
            </a:endParaRPr>
          </a:p>
        </p:txBody>
      </p:sp>
      <p:sp>
        <p:nvSpPr>
          <p:cNvPr id="81924" name="Rectangle 7"/>
          <p:cNvSpPr>
            <a:spLocks noGrp="1" noChangeArrowheads="1"/>
          </p:cNvSpPr>
          <p:nvPr>
            <p:ph type="sldNum" sz="quarter" idx="5"/>
          </p:nvPr>
        </p:nvSpPr>
        <p:spPr>
          <a:noFill/>
        </p:spPr>
        <p:txBody>
          <a:bodyPr/>
          <a:lstStyle>
            <a:lvl1pPr algn="r" defTabSz="930469" eaLnBrk="0" hangingPunct="0">
              <a:spcBef>
                <a:spcPct val="30000"/>
              </a:spcBef>
              <a:defRPr sz="1300">
                <a:solidFill>
                  <a:schemeClr val="tx1"/>
                </a:solidFill>
                <a:latin typeface="Arial" pitchFamily="34" charset="0"/>
                <a:cs typeface="Arial" pitchFamily="34" charset="0"/>
              </a:defRPr>
            </a:lvl1pPr>
            <a:lvl2pPr marL="719948" indent="-276409" algn="r" defTabSz="930469" eaLnBrk="0" hangingPunct="0">
              <a:spcBef>
                <a:spcPct val="30000"/>
              </a:spcBef>
              <a:defRPr sz="1300">
                <a:solidFill>
                  <a:schemeClr val="tx1"/>
                </a:solidFill>
                <a:latin typeface="Arial" pitchFamily="34" charset="0"/>
                <a:cs typeface="Arial" pitchFamily="34" charset="0"/>
              </a:defRPr>
            </a:lvl2pPr>
            <a:lvl3pPr marL="1107242" indent="-220163" algn="r" defTabSz="930469" eaLnBrk="0" hangingPunct="0">
              <a:spcBef>
                <a:spcPct val="30000"/>
              </a:spcBef>
              <a:defRPr sz="1300">
                <a:solidFill>
                  <a:schemeClr val="tx1"/>
                </a:solidFill>
                <a:latin typeface="Arial" pitchFamily="34" charset="0"/>
                <a:cs typeface="Arial" pitchFamily="34" charset="0"/>
              </a:defRPr>
            </a:lvl3pPr>
            <a:lvl4pPr marL="1550781" indent="-220163" algn="r" defTabSz="930469" eaLnBrk="0" hangingPunct="0">
              <a:spcBef>
                <a:spcPct val="30000"/>
              </a:spcBef>
              <a:defRPr sz="1300">
                <a:solidFill>
                  <a:schemeClr val="tx1"/>
                </a:solidFill>
                <a:latin typeface="Arial" pitchFamily="34" charset="0"/>
                <a:cs typeface="Arial" pitchFamily="34" charset="0"/>
              </a:defRPr>
            </a:lvl4pPr>
            <a:lvl5pPr marL="1992713" indent="-220163" algn="r" defTabSz="930469" eaLnBrk="0" hangingPunct="0">
              <a:spcBef>
                <a:spcPct val="30000"/>
              </a:spcBef>
              <a:defRPr sz="1300">
                <a:solidFill>
                  <a:schemeClr val="tx1"/>
                </a:solidFill>
                <a:latin typeface="Arial" pitchFamily="34" charset="0"/>
                <a:cs typeface="Arial" pitchFamily="34" charset="0"/>
              </a:defRPr>
            </a:lvl5pPr>
            <a:lvl6pPr marL="2455536"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6pPr>
            <a:lvl7pPr marL="2918360"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7pPr>
            <a:lvl8pPr marL="3381183"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8pPr>
            <a:lvl9pPr marL="3844007" indent="-220163" algn="r" defTabSz="930469" rtl="1" eaLnBrk="0" fontAlgn="base" hangingPunct="0">
              <a:spcBef>
                <a:spcPct val="30000"/>
              </a:spcBef>
              <a:spcAft>
                <a:spcPct val="0"/>
              </a:spcAft>
              <a:defRPr sz="1300">
                <a:solidFill>
                  <a:schemeClr val="tx1"/>
                </a:solidFill>
                <a:latin typeface="Arial" pitchFamily="34" charset="0"/>
                <a:cs typeface="Arial" pitchFamily="34" charset="0"/>
              </a:defRPr>
            </a:lvl9pPr>
          </a:lstStyle>
          <a:p>
            <a:pPr eaLnBrk="1" hangingPunct="1">
              <a:spcBef>
                <a:spcPct val="0"/>
              </a:spcBef>
            </a:pPr>
            <a:fld id="{CCD94E08-642D-4485-9AD3-DAA1081E5A84}" type="slidenum">
              <a:rPr lang="en-US" altLang="en-US" sz="1200">
                <a:solidFill>
                  <a:prstClr val="black"/>
                </a:solidFill>
              </a:rPr>
              <a:pPr eaLnBrk="1" hangingPunct="1">
                <a:spcBef>
                  <a:spcPct val="0"/>
                </a:spcBef>
              </a:pPr>
              <a:t>3</a:t>
            </a:fld>
            <a:endParaRPr lang="en-US" altLang="en-US" sz="1200">
              <a:solidFill>
                <a:prstClr val="black"/>
              </a:solidFill>
            </a:endParaRPr>
          </a:p>
        </p:txBody>
      </p:sp>
      <p:sp>
        <p:nvSpPr>
          <p:cNvPr id="81925" name="Rectangle 7"/>
          <p:cNvSpPr txBox="1">
            <a:spLocks noGrp="1" noChangeArrowheads="1"/>
          </p:cNvSpPr>
          <p:nvPr/>
        </p:nvSpPr>
        <p:spPr bwMode="auto">
          <a:xfrm>
            <a:off x="4153000" y="9148315"/>
            <a:ext cx="3176131" cy="477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2366" tIns="46184" rIns="92366" bIns="46184" anchor="b"/>
          <a:lstStyle>
            <a:lvl1pPr algn="r" defTabSz="912813" eaLnBrk="0" hangingPunct="0">
              <a:spcBef>
                <a:spcPct val="30000"/>
              </a:spcBef>
              <a:defRPr sz="1300">
                <a:solidFill>
                  <a:schemeClr val="tx1"/>
                </a:solidFill>
                <a:latin typeface="Arial" pitchFamily="34" charset="0"/>
                <a:cs typeface="Arial" pitchFamily="34" charset="0"/>
              </a:defRPr>
            </a:lvl1pPr>
            <a:lvl2pPr marL="742950" indent="-285750" algn="r" defTabSz="912813" eaLnBrk="0" hangingPunct="0">
              <a:spcBef>
                <a:spcPct val="30000"/>
              </a:spcBef>
              <a:defRPr sz="1300">
                <a:solidFill>
                  <a:schemeClr val="tx1"/>
                </a:solidFill>
                <a:latin typeface="Arial" pitchFamily="34" charset="0"/>
                <a:cs typeface="Arial" pitchFamily="34" charset="0"/>
              </a:defRPr>
            </a:lvl2pPr>
            <a:lvl3pPr marL="1143000" indent="-228600" algn="r" defTabSz="912813" eaLnBrk="0" hangingPunct="0">
              <a:spcBef>
                <a:spcPct val="30000"/>
              </a:spcBef>
              <a:defRPr sz="1300">
                <a:solidFill>
                  <a:schemeClr val="tx1"/>
                </a:solidFill>
                <a:latin typeface="Arial" pitchFamily="34" charset="0"/>
                <a:cs typeface="Arial" pitchFamily="34" charset="0"/>
              </a:defRPr>
            </a:lvl3pPr>
            <a:lvl4pPr marL="1600200" indent="-228600" algn="r" defTabSz="912813" eaLnBrk="0" hangingPunct="0">
              <a:spcBef>
                <a:spcPct val="30000"/>
              </a:spcBef>
              <a:defRPr sz="1300">
                <a:solidFill>
                  <a:schemeClr val="tx1"/>
                </a:solidFill>
                <a:latin typeface="Arial" pitchFamily="34" charset="0"/>
                <a:cs typeface="Arial" pitchFamily="34" charset="0"/>
              </a:defRPr>
            </a:lvl4pPr>
            <a:lvl5pPr marL="2057400" indent="-228600" algn="r" defTabSz="912813" eaLnBrk="0" hangingPunct="0">
              <a:spcBef>
                <a:spcPct val="30000"/>
              </a:spcBef>
              <a:defRPr sz="1300">
                <a:solidFill>
                  <a:schemeClr val="tx1"/>
                </a:solidFill>
                <a:latin typeface="Arial" pitchFamily="34" charset="0"/>
                <a:cs typeface="Arial" pitchFamily="34" charset="0"/>
              </a:defRPr>
            </a:lvl5pPr>
            <a:lvl6pPr marL="2514600" indent="-228600" algn="r" defTabSz="912813" rtl="1" eaLnBrk="0" fontAlgn="base" hangingPunct="0">
              <a:spcBef>
                <a:spcPct val="30000"/>
              </a:spcBef>
              <a:spcAft>
                <a:spcPct val="0"/>
              </a:spcAft>
              <a:defRPr sz="1300">
                <a:solidFill>
                  <a:schemeClr val="tx1"/>
                </a:solidFill>
                <a:latin typeface="Arial" pitchFamily="34" charset="0"/>
                <a:cs typeface="Arial" pitchFamily="34" charset="0"/>
              </a:defRPr>
            </a:lvl6pPr>
            <a:lvl7pPr marL="2971800" indent="-228600" algn="r" defTabSz="912813" rtl="1" eaLnBrk="0" fontAlgn="base" hangingPunct="0">
              <a:spcBef>
                <a:spcPct val="30000"/>
              </a:spcBef>
              <a:spcAft>
                <a:spcPct val="0"/>
              </a:spcAft>
              <a:defRPr sz="1300">
                <a:solidFill>
                  <a:schemeClr val="tx1"/>
                </a:solidFill>
                <a:latin typeface="Arial" pitchFamily="34" charset="0"/>
                <a:cs typeface="Arial" pitchFamily="34" charset="0"/>
              </a:defRPr>
            </a:lvl7pPr>
            <a:lvl8pPr marL="3429000" indent="-228600" algn="r" defTabSz="912813" rtl="1" eaLnBrk="0" fontAlgn="base" hangingPunct="0">
              <a:spcBef>
                <a:spcPct val="30000"/>
              </a:spcBef>
              <a:spcAft>
                <a:spcPct val="0"/>
              </a:spcAft>
              <a:defRPr sz="1300">
                <a:solidFill>
                  <a:schemeClr val="tx1"/>
                </a:solidFill>
                <a:latin typeface="Arial" pitchFamily="34" charset="0"/>
                <a:cs typeface="Arial" pitchFamily="34" charset="0"/>
              </a:defRPr>
            </a:lvl8pPr>
            <a:lvl9pPr marL="3886200" indent="-228600" algn="r" defTabSz="912813" rtl="1" eaLnBrk="0" fontAlgn="base" hangingPunct="0">
              <a:spcBef>
                <a:spcPct val="30000"/>
              </a:spcBef>
              <a:spcAft>
                <a:spcPct val="0"/>
              </a:spcAft>
              <a:defRPr sz="1300">
                <a:solidFill>
                  <a:schemeClr val="tx1"/>
                </a:solidFill>
                <a:latin typeface="Arial" pitchFamily="34" charset="0"/>
                <a:cs typeface="Arial" pitchFamily="34" charset="0"/>
              </a:defRPr>
            </a:lvl9pPr>
          </a:lstStyle>
          <a:p>
            <a:pPr>
              <a:spcBef>
                <a:spcPct val="0"/>
              </a:spcBef>
            </a:pPr>
            <a:fld id="{B62515F7-ADBE-40BA-A9F2-813EAA156BE7}" type="slidenum">
              <a:rPr lang="en-US" altLang="en-US" sz="1200">
                <a:solidFill>
                  <a:prstClr val="black"/>
                </a:solidFill>
                <a:latin typeface="Times New Roman" pitchFamily="18" charset="0"/>
              </a:rPr>
              <a:pPr>
                <a:spcBef>
                  <a:spcPct val="0"/>
                </a:spcBef>
              </a:pPr>
              <a:t>3</a:t>
            </a:fld>
            <a:endParaRPr lang="en-US" altLang="en-US" sz="1200">
              <a:solidFill>
                <a:prstClr val="black"/>
              </a:solidFill>
              <a:latin typeface="Times New Roman" pitchFamily="18" charset="0"/>
            </a:endParaRPr>
          </a:p>
        </p:txBody>
      </p:sp>
      <p:sp>
        <p:nvSpPr>
          <p:cNvPr id="81926" name="Rectangle 2"/>
          <p:cNvSpPr>
            <a:spLocks noGrp="1" noRot="1" noChangeAspect="1" noChangeArrowheads="1" noTextEdit="1"/>
          </p:cNvSpPr>
          <p:nvPr>
            <p:ph type="sldImg"/>
          </p:nvPr>
        </p:nvSpPr>
        <p:spPr>
          <a:xfrm>
            <a:off x="1282700" y="715963"/>
            <a:ext cx="4772025" cy="3578225"/>
          </a:xfrm>
          <a:ln/>
        </p:spPr>
      </p:sp>
      <p:sp>
        <p:nvSpPr>
          <p:cNvPr id="81927" name="Rectangle 3"/>
          <p:cNvSpPr>
            <a:spLocks noGrp="1" noChangeArrowheads="1"/>
          </p:cNvSpPr>
          <p:nvPr>
            <p:ph type="body" idx="1"/>
          </p:nvPr>
        </p:nvSpPr>
        <p:spPr>
          <a:xfrm>
            <a:off x="978610" y="4536545"/>
            <a:ext cx="5371910" cy="4373811"/>
          </a:xfrm>
          <a:solidFill>
            <a:schemeClr val="bg1"/>
          </a:solidFill>
          <a:ln>
            <a:solidFill>
              <a:schemeClr val="tx1"/>
            </a:solidFill>
            <a:miter lim="800000"/>
            <a:headEnd/>
            <a:tailEnd/>
          </a:ln>
          <a:effectLst>
            <a:outerShdw dist="35921" dir="2700000" algn="ctr" rotWithShape="0">
              <a:schemeClr val="bg2"/>
            </a:outerShdw>
          </a:effectLst>
        </p:spPr>
        <p:txBody>
          <a:bodyPr lIns="92366" tIns="46184" rIns="92366" bIns="46184"/>
          <a:lstStyle/>
          <a:p>
            <a:pPr algn="ctr" eaLnBrk="1" hangingPunct="1">
              <a:spcBef>
                <a:spcPct val="0"/>
              </a:spcBef>
            </a:pPr>
            <a:endParaRPr lang="en-US" altLang="ja-JP" sz="1500" dirty="0">
              <a:solidFill>
                <a:srgbClr val="0000CC"/>
              </a:solidFill>
            </a:endParaRPr>
          </a:p>
          <a:p>
            <a:pPr algn="ctr" eaLnBrk="1" hangingPunct="1">
              <a:spcBef>
                <a:spcPct val="0"/>
              </a:spcBef>
            </a:pPr>
            <a:endParaRPr lang="en-US" altLang="ja-JP" sz="2700" dirty="0">
              <a:solidFill>
                <a:srgbClr val="0039A6"/>
              </a:solidFill>
              <a:ea typeface="Arial Unicode MS" pitchFamily="34" charset="-128"/>
              <a:cs typeface="Arial Unicode MS"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41653" indent="-241653" defTabSz="966612"/>
            <a:r>
              <a:rPr lang="en-US" altLang="en-US" sz="1100">
                <a:ea typeface="ＭＳ Ｐゴシック" pitchFamily="1" charset="-128"/>
              </a:rPr>
              <a:t>The primary objectives - </a:t>
            </a:r>
            <a:r>
              <a:rPr lang="en-CA" altLang="en-US" sz="1100">
                <a:ea typeface="ＭＳ Ｐゴシック" pitchFamily="1" charset="-128"/>
              </a:rPr>
              <a:t>To identify and select priority preventable and treatable health conditions that confront immigrants and refugees during the first 5 years of the resettlement process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dirty="0">
                <a:ea typeface="ＭＳ Ｐゴシック" pitchFamily="34" charset="-128"/>
              </a:rPr>
              <a:t>The ones with asterisk are the ones that had 80% consensus after one round</a:t>
            </a:r>
          </a:p>
          <a:p>
            <a:r>
              <a:rPr lang="en-US" sz="1100" dirty="0">
                <a:ea typeface="ＭＳ Ｐゴシック" pitchFamily="34" charset="-128"/>
              </a:rPr>
              <a:t>Note the prominence of mental health concerns, but also dental made it into top 11</a:t>
            </a:r>
          </a:p>
          <a:p>
            <a:endParaRPr lang="en-US" sz="1100" dirty="0">
              <a:ea typeface="ＭＳ Ｐゴシック" pitchFamily="34" charset="-128"/>
            </a:endParaRPr>
          </a:p>
          <a:p>
            <a:r>
              <a:rPr lang="en-CA" sz="1100" dirty="0">
                <a:ea typeface="ＭＳ Ｐゴシック" pitchFamily="34" charset="-128"/>
              </a:rPr>
              <a:t>The list of top 20 conditions was reviewed and approved by the </a:t>
            </a:r>
            <a:r>
              <a:rPr lang="en-US" sz="1100" dirty="0">
                <a:ea typeface="ＭＳ Ｐゴシック" pitchFamily="34" charset="-128"/>
              </a:rPr>
              <a:t>expert panel at the consensus conference: </a:t>
            </a:r>
            <a:r>
              <a:rPr lang="en-CA" sz="1100" dirty="0">
                <a:ea typeface="ＭＳ Ｐゴシック" pitchFamily="34" charset="-128"/>
              </a:rPr>
              <a:t>with one modification by the panel of key experts who would be developing the guidelines: Routine vaccine preventable diseases were considered a single priority, combining tetanus diphtheria and polio with MMR for guideline development.  </a:t>
            </a:r>
          </a:p>
          <a:p>
            <a:endParaRPr lang="en-US" sz="1100" dirty="0">
              <a:ea typeface="ＭＳ Ｐゴシック" pitchFamily="34" charset="-128"/>
            </a:endParaRPr>
          </a:p>
          <a:p>
            <a:r>
              <a:rPr lang="en-US" sz="1100" dirty="0">
                <a:ea typeface="ＭＳ Ｐゴシック" pitchFamily="34" charset="-128"/>
              </a:rPr>
              <a:t>Third round - </a:t>
            </a:r>
            <a:r>
              <a:rPr lang="en-CA" sz="1100" dirty="0">
                <a:ea typeface="ＭＳ Ｐゴシック" pitchFamily="34" charset="-128"/>
              </a:rPr>
              <a:t>As a final step, Delphi participants were sent the identified 20 conditions for approval and discussion; of the 41 participants, 88% approved (35/35 who participated in this round).</a:t>
            </a:r>
          </a:p>
          <a:p>
            <a:endParaRPr lang="en-US" sz="1100" dirty="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209550"/>
            <a:ext cx="8763000" cy="643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6" name="Rectangle 2"/>
          <p:cNvSpPr>
            <a:spLocks noGrp="1" noChangeArrowheads="1"/>
          </p:cNvSpPr>
          <p:nvPr>
            <p:ph type="ctrTitle"/>
          </p:nvPr>
        </p:nvSpPr>
        <p:spPr>
          <a:xfrm>
            <a:off x="685800" y="762000"/>
            <a:ext cx="7772400" cy="1676400"/>
          </a:xfrm>
        </p:spPr>
        <p:txBody>
          <a:bodyPr/>
          <a:lstStyle>
            <a:lvl1pPr>
              <a:defRPr sz="6300">
                <a:solidFill>
                  <a:srgbClr val="FF6600"/>
                </a:solidFill>
              </a:defRPr>
            </a:lvl1pPr>
          </a:lstStyle>
          <a:p>
            <a:r>
              <a:rPr lang="en-US" smtClean="0"/>
              <a:t>Click to edit Master title style</a:t>
            </a:r>
            <a:endParaRPr lang="en-US"/>
          </a:p>
        </p:txBody>
      </p:sp>
      <p:sp>
        <p:nvSpPr>
          <p:cNvPr id="41987" name="Rectangle 3"/>
          <p:cNvSpPr>
            <a:spLocks noGrp="1" noChangeArrowheads="1"/>
          </p:cNvSpPr>
          <p:nvPr>
            <p:ph type="subTitle" idx="1"/>
          </p:nvPr>
        </p:nvSpPr>
        <p:spPr>
          <a:xfrm>
            <a:off x="1295400" y="2743200"/>
            <a:ext cx="6400800" cy="1447800"/>
          </a:xfrm>
        </p:spPr>
        <p:txBody>
          <a:bodyPr/>
          <a:lstStyle>
            <a:lvl1pPr marL="0" indent="0" algn="ctr">
              <a:buFontTx/>
              <a:buNone/>
              <a:defRPr sz="3200">
                <a:solidFill>
                  <a:schemeClr val="bg1"/>
                </a:solidFill>
                <a:latin typeface="HelveticaNeueLT Std Med" pitchFamily="34" charset="0"/>
              </a:defRPr>
            </a:lvl1pPr>
          </a:lstStyle>
          <a:p>
            <a:r>
              <a:rPr lang="en-US" smtClean="0"/>
              <a:t>Click to edit Master subtitle style</a:t>
            </a:r>
            <a:endParaRPr lang="en-US"/>
          </a:p>
        </p:txBody>
      </p:sp>
    </p:spTree>
    <p:extLst>
      <p:ext uri="{BB962C8B-B14F-4D97-AF65-F5344CB8AC3E}">
        <p14:creationId xmlns:p14="http://schemas.microsoft.com/office/powerpoint/2010/main" val="281901723"/>
      </p:ext>
    </p:extLst>
  </p:cSld>
  <p:clrMapOvr>
    <a:masterClrMapping/>
  </p:clrMapOvr>
  <p:transition spd="slow" advTm="20000">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84137F-3777-4FC7-92AE-7EB7411DC4BF}" type="slidenum">
              <a:rPr lang="en-US"/>
              <a:pPr>
                <a:defRPr/>
              </a:pPr>
              <a:t>‹#›</a:t>
            </a:fld>
            <a:endParaRPr lang="en-US"/>
          </a:p>
        </p:txBody>
      </p:sp>
    </p:spTree>
    <p:extLst>
      <p:ext uri="{BB962C8B-B14F-4D97-AF65-F5344CB8AC3E}">
        <p14:creationId xmlns:p14="http://schemas.microsoft.com/office/powerpoint/2010/main" val="1586939222"/>
      </p:ext>
    </p:extLst>
  </p:cSld>
  <p:clrMapOvr>
    <a:masterClrMapping/>
  </p:clrMapOvr>
  <p:transition spd="slow" advTm="20000">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1DCC0D5-E1C2-465E-8233-D283B4EF24B6}" type="slidenum">
              <a:rPr lang="en-US"/>
              <a:pPr>
                <a:defRPr/>
              </a:pPr>
              <a:t>‹#›</a:t>
            </a:fld>
            <a:endParaRPr lang="en-US"/>
          </a:p>
        </p:txBody>
      </p:sp>
    </p:spTree>
    <p:extLst>
      <p:ext uri="{BB962C8B-B14F-4D97-AF65-F5344CB8AC3E}">
        <p14:creationId xmlns:p14="http://schemas.microsoft.com/office/powerpoint/2010/main" val="164362641"/>
      </p:ext>
    </p:extLst>
  </p:cSld>
  <p:clrMapOvr>
    <a:masterClrMapping/>
  </p:clrMapOvr>
  <p:transition spd="slow" advTm="20000">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lipArt Placeholder 3"/>
          <p:cNvSpPr>
            <a:spLocks noGrp="1"/>
          </p:cNvSpPr>
          <p:nvPr>
            <p:ph type="clipArt" sz="half" idx="2"/>
          </p:nvPr>
        </p:nvSpPr>
        <p:spPr>
          <a:xfrm>
            <a:off x="4648200" y="1600200"/>
            <a:ext cx="4038600" cy="4525963"/>
          </a:xfrm>
        </p:spPr>
        <p:txBody>
          <a:bodyPr/>
          <a:lstStyle/>
          <a:p>
            <a:endParaRPr lang="en-CA"/>
          </a:p>
        </p:txBody>
      </p:sp>
      <p:sp>
        <p:nvSpPr>
          <p:cNvPr id="5" name="Date Placeholder 4"/>
          <p:cNvSpPr>
            <a:spLocks noGrp="1"/>
          </p:cNvSpPr>
          <p:nvPr>
            <p:ph type="dt" sz="half" idx="10"/>
          </p:nvPr>
        </p:nvSpPr>
        <p:spPr>
          <a:xfrm>
            <a:off x="457200" y="6356350"/>
            <a:ext cx="2133600" cy="365125"/>
          </a:xfrm>
        </p:spPr>
        <p:txBody>
          <a:bodyPr/>
          <a:lstStyle>
            <a:lvl1pPr>
              <a:defRPr/>
            </a:lvl1pPr>
          </a:lstStyle>
          <a:p>
            <a:fld id="{D44DAF95-85FD-49FB-9144-71F3BD9962BC}" type="datetime1">
              <a:rPr lang="en-US" altLang="en-US"/>
              <a:pPr/>
              <a:t>9/23/2014</a:t>
            </a:fld>
            <a:endParaRPr lang="en-US" altLang="en-US"/>
          </a:p>
        </p:txBody>
      </p:sp>
      <p:sp>
        <p:nvSpPr>
          <p:cNvPr id="6" name="Footer Placeholder 5"/>
          <p:cNvSpPr>
            <a:spLocks noGrp="1"/>
          </p:cNvSpPr>
          <p:nvPr>
            <p:ph type="ftr" sz="quarter" idx="11"/>
          </p:nvPr>
        </p:nvSpPr>
        <p:spPr>
          <a:xfrm>
            <a:off x="3124200" y="6356350"/>
            <a:ext cx="2895600" cy="365125"/>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fld id="{13849A73-FC33-4474-9287-C4E94371A0DE}" type="slidenum">
              <a:rPr lang="en-US" altLang="en-US"/>
              <a:pPr/>
              <a:t>‹#›</a:t>
            </a:fld>
            <a:endParaRPr lang="en-US" altLang="en-US"/>
          </a:p>
        </p:txBody>
      </p:sp>
    </p:spTree>
    <p:extLst>
      <p:ext uri="{BB962C8B-B14F-4D97-AF65-F5344CB8AC3E}">
        <p14:creationId xmlns:p14="http://schemas.microsoft.com/office/powerpoint/2010/main" val="3233239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44A538-E7FC-445F-B652-38F61A6BD288}" type="slidenum">
              <a:rPr lang="en-US"/>
              <a:pPr>
                <a:defRPr/>
              </a:pPr>
              <a:t>‹#›</a:t>
            </a:fld>
            <a:endParaRPr lang="en-US"/>
          </a:p>
        </p:txBody>
      </p:sp>
    </p:spTree>
    <p:extLst>
      <p:ext uri="{BB962C8B-B14F-4D97-AF65-F5344CB8AC3E}">
        <p14:creationId xmlns:p14="http://schemas.microsoft.com/office/powerpoint/2010/main" val="3888515222"/>
      </p:ext>
    </p:extLst>
  </p:cSld>
  <p:clrMapOvr>
    <a:masterClrMapping/>
  </p:clrMapOvr>
  <p:transition spd="slow" advTm="20000">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D9EC0E-44EC-4C86-95B2-5B701BAC9F06}" type="slidenum">
              <a:rPr lang="en-US"/>
              <a:pPr>
                <a:defRPr/>
              </a:pPr>
              <a:t>‹#›</a:t>
            </a:fld>
            <a:endParaRPr lang="en-US"/>
          </a:p>
        </p:txBody>
      </p:sp>
    </p:spTree>
    <p:extLst>
      <p:ext uri="{BB962C8B-B14F-4D97-AF65-F5344CB8AC3E}">
        <p14:creationId xmlns:p14="http://schemas.microsoft.com/office/powerpoint/2010/main" val="603238818"/>
      </p:ext>
    </p:extLst>
  </p:cSld>
  <p:clrMapOvr>
    <a:masterClrMapping/>
  </p:clrMapOvr>
  <p:transition spd="slow" advTm="20000">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128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128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4CF099-3C36-413F-BC7D-16E0E6F1CB65}" type="slidenum">
              <a:rPr lang="en-US"/>
              <a:pPr>
                <a:defRPr/>
              </a:pPr>
              <a:t>‹#›</a:t>
            </a:fld>
            <a:endParaRPr lang="en-US"/>
          </a:p>
        </p:txBody>
      </p:sp>
    </p:spTree>
    <p:extLst>
      <p:ext uri="{BB962C8B-B14F-4D97-AF65-F5344CB8AC3E}">
        <p14:creationId xmlns:p14="http://schemas.microsoft.com/office/powerpoint/2010/main" val="1698499530"/>
      </p:ext>
    </p:extLst>
  </p:cSld>
  <p:clrMapOvr>
    <a:masterClrMapping/>
  </p:clrMapOvr>
  <p:transition spd="slow" advTm="20000">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883BEB3-AE5A-4EEA-9574-46550BF977B1}" type="slidenum">
              <a:rPr lang="en-US"/>
              <a:pPr>
                <a:defRPr/>
              </a:pPr>
              <a:t>‹#›</a:t>
            </a:fld>
            <a:endParaRPr lang="en-US"/>
          </a:p>
        </p:txBody>
      </p:sp>
    </p:spTree>
    <p:extLst>
      <p:ext uri="{BB962C8B-B14F-4D97-AF65-F5344CB8AC3E}">
        <p14:creationId xmlns:p14="http://schemas.microsoft.com/office/powerpoint/2010/main" val="3597808644"/>
      </p:ext>
    </p:extLst>
  </p:cSld>
  <p:clrMapOvr>
    <a:masterClrMapping/>
  </p:clrMapOvr>
  <p:transition spd="slow" advTm="20000">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A72C88-686D-46A2-B5B3-93274E1616CA}" type="slidenum">
              <a:rPr lang="en-US"/>
              <a:pPr>
                <a:defRPr/>
              </a:pPr>
              <a:t>‹#›</a:t>
            </a:fld>
            <a:endParaRPr lang="en-US"/>
          </a:p>
        </p:txBody>
      </p:sp>
    </p:spTree>
    <p:extLst>
      <p:ext uri="{BB962C8B-B14F-4D97-AF65-F5344CB8AC3E}">
        <p14:creationId xmlns:p14="http://schemas.microsoft.com/office/powerpoint/2010/main" val="639039184"/>
      </p:ext>
    </p:extLst>
  </p:cSld>
  <p:clrMapOvr>
    <a:masterClrMapping/>
  </p:clrMapOvr>
  <p:transition spd="slow" advTm="20000">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FDEE4B-D9E5-4F9C-8899-EBFD6BD014EC}" type="slidenum">
              <a:rPr lang="en-US"/>
              <a:pPr>
                <a:defRPr/>
              </a:pPr>
              <a:t>‹#›</a:t>
            </a:fld>
            <a:endParaRPr lang="en-US"/>
          </a:p>
        </p:txBody>
      </p:sp>
    </p:spTree>
    <p:extLst>
      <p:ext uri="{BB962C8B-B14F-4D97-AF65-F5344CB8AC3E}">
        <p14:creationId xmlns:p14="http://schemas.microsoft.com/office/powerpoint/2010/main" val="3590345436"/>
      </p:ext>
    </p:extLst>
  </p:cSld>
  <p:clrMapOvr>
    <a:masterClrMapping/>
  </p:clrMapOvr>
  <p:transition spd="slow" advTm="20000">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521605-D18B-4117-988C-2C7D958F0E74}" type="slidenum">
              <a:rPr lang="en-US"/>
              <a:pPr>
                <a:defRPr/>
              </a:pPr>
              <a:t>‹#›</a:t>
            </a:fld>
            <a:endParaRPr lang="en-US"/>
          </a:p>
        </p:txBody>
      </p:sp>
    </p:spTree>
    <p:extLst>
      <p:ext uri="{BB962C8B-B14F-4D97-AF65-F5344CB8AC3E}">
        <p14:creationId xmlns:p14="http://schemas.microsoft.com/office/powerpoint/2010/main" val="2212982440"/>
      </p:ext>
    </p:extLst>
  </p:cSld>
  <p:clrMapOvr>
    <a:masterClrMapping/>
  </p:clrMapOvr>
  <p:transition spd="slow" advTm="20000">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A23DB0-60E6-421A-9F6B-CAAE484111A0}" type="slidenum">
              <a:rPr lang="en-US"/>
              <a:pPr>
                <a:defRPr/>
              </a:pPr>
              <a:t>‹#›</a:t>
            </a:fld>
            <a:endParaRPr lang="en-US"/>
          </a:p>
        </p:txBody>
      </p:sp>
    </p:spTree>
    <p:extLst>
      <p:ext uri="{BB962C8B-B14F-4D97-AF65-F5344CB8AC3E}">
        <p14:creationId xmlns:p14="http://schemas.microsoft.com/office/powerpoint/2010/main" val="1860339517"/>
      </p:ext>
    </p:extLst>
  </p:cSld>
  <p:clrMapOvr>
    <a:masterClrMapping/>
  </p:clrMapOvr>
  <p:transition spd="slow" advTm="20000">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5738" y="204788"/>
            <a:ext cx="8772525" cy="644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1128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381000" y="6400800"/>
            <a:ext cx="2133600" cy="228600"/>
          </a:xfrm>
          <a:prstGeom prst="rect">
            <a:avLst/>
          </a:prstGeom>
          <a:noFill/>
          <a:ln w="9525">
            <a:noFill/>
            <a:miter lim="800000"/>
            <a:headEnd/>
            <a:tailEnd/>
          </a:ln>
          <a:effectLst/>
        </p:spPr>
        <p:txBody>
          <a:bodyPr vert="horz" wrap="square" lIns="91440" tIns="0" rIns="91440" bIns="0" numCol="1" anchor="t" anchorCtr="0" compatLnSpc="1">
            <a:prstTxWarp prst="textNoShape">
              <a:avLst/>
            </a:prstTxWarp>
          </a:bodyPr>
          <a:lstStyle>
            <a:lvl1pPr>
              <a:defRPr sz="1400">
                <a:solidFill>
                  <a:schemeClr val="bg1"/>
                </a:solidFill>
              </a:defRPr>
            </a:lvl1pPr>
          </a:lstStyle>
          <a:p>
            <a:pPr>
              <a:defRPr/>
            </a:pPr>
            <a:endParaRPr lang="en-US"/>
          </a:p>
        </p:txBody>
      </p:sp>
      <p:sp>
        <p:nvSpPr>
          <p:cNvPr id="1029" name="Rectangle 5"/>
          <p:cNvSpPr>
            <a:spLocks noGrp="1" noChangeArrowheads="1"/>
          </p:cNvSpPr>
          <p:nvPr>
            <p:ph type="ftr" sz="quarter" idx="3"/>
          </p:nvPr>
        </p:nvSpPr>
        <p:spPr bwMode="auto">
          <a:xfrm>
            <a:off x="381000" y="5943600"/>
            <a:ext cx="4572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000">
                <a:solidFill>
                  <a:srgbClr val="FF6600"/>
                </a:solidFill>
                <a:latin typeface="+mj-lt"/>
              </a:defRPr>
            </a:lvl1pPr>
          </a:lstStyle>
          <a:p>
            <a:pPr>
              <a:defRPr/>
            </a:pPr>
            <a:endParaRPr lang="en-US"/>
          </a:p>
        </p:txBody>
      </p:sp>
      <p:sp>
        <p:nvSpPr>
          <p:cNvPr id="1030" name="Rectangle 6"/>
          <p:cNvSpPr>
            <a:spLocks noGrp="1" noChangeArrowheads="1"/>
          </p:cNvSpPr>
          <p:nvPr>
            <p:ph type="sldNum" sz="quarter" idx="4"/>
          </p:nvPr>
        </p:nvSpPr>
        <p:spPr bwMode="auto">
          <a:xfrm>
            <a:off x="8458200" y="152400"/>
            <a:ext cx="533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42B77081-095C-4902-A953-90BA08191C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4" r:id="rId12"/>
  </p:sldLayoutIdLst>
  <p:transition spd="slow" advTm="20000">
    <p:fade thruBlk="1"/>
  </p:transition>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HelveticaNeueLT Std Med" pitchFamily="34" charset="0"/>
        </a:defRPr>
      </a:lvl2pPr>
      <a:lvl3pPr algn="ctr" rtl="0" eaLnBrk="1" fontAlgn="base" hangingPunct="1">
        <a:spcBef>
          <a:spcPct val="0"/>
        </a:spcBef>
        <a:spcAft>
          <a:spcPct val="0"/>
        </a:spcAft>
        <a:defRPr sz="3600">
          <a:solidFill>
            <a:schemeClr val="bg1"/>
          </a:solidFill>
          <a:latin typeface="HelveticaNeueLT Std Med" pitchFamily="34" charset="0"/>
        </a:defRPr>
      </a:lvl3pPr>
      <a:lvl4pPr algn="ctr" rtl="0" eaLnBrk="1" fontAlgn="base" hangingPunct="1">
        <a:spcBef>
          <a:spcPct val="0"/>
        </a:spcBef>
        <a:spcAft>
          <a:spcPct val="0"/>
        </a:spcAft>
        <a:defRPr sz="3600">
          <a:solidFill>
            <a:schemeClr val="bg1"/>
          </a:solidFill>
          <a:latin typeface="HelveticaNeueLT Std Med" pitchFamily="34" charset="0"/>
        </a:defRPr>
      </a:lvl4pPr>
      <a:lvl5pPr algn="ctr" rtl="0" eaLnBrk="1" fontAlgn="base" hangingPunct="1">
        <a:spcBef>
          <a:spcPct val="0"/>
        </a:spcBef>
        <a:spcAft>
          <a:spcPct val="0"/>
        </a:spcAft>
        <a:defRPr sz="3600">
          <a:solidFill>
            <a:schemeClr val="bg1"/>
          </a:solidFill>
          <a:latin typeface="HelveticaNeueLT Std Med" pitchFamily="34" charset="0"/>
        </a:defRPr>
      </a:lvl5pPr>
      <a:lvl6pPr marL="457200" algn="ctr" rtl="0" eaLnBrk="1" fontAlgn="base" hangingPunct="1">
        <a:spcBef>
          <a:spcPct val="0"/>
        </a:spcBef>
        <a:spcAft>
          <a:spcPct val="0"/>
        </a:spcAft>
        <a:defRPr sz="3600">
          <a:solidFill>
            <a:schemeClr val="bg1"/>
          </a:solidFill>
          <a:latin typeface="HelveticaNeueLT Std Med" pitchFamily="34" charset="0"/>
        </a:defRPr>
      </a:lvl6pPr>
      <a:lvl7pPr marL="914400" algn="ctr" rtl="0" eaLnBrk="1" fontAlgn="base" hangingPunct="1">
        <a:spcBef>
          <a:spcPct val="0"/>
        </a:spcBef>
        <a:spcAft>
          <a:spcPct val="0"/>
        </a:spcAft>
        <a:defRPr sz="3600">
          <a:solidFill>
            <a:schemeClr val="bg1"/>
          </a:solidFill>
          <a:latin typeface="HelveticaNeueLT Std Med" pitchFamily="34" charset="0"/>
        </a:defRPr>
      </a:lvl7pPr>
      <a:lvl8pPr marL="1371600" algn="ctr" rtl="0" eaLnBrk="1" fontAlgn="base" hangingPunct="1">
        <a:spcBef>
          <a:spcPct val="0"/>
        </a:spcBef>
        <a:spcAft>
          <a:spcPct val="0"/>
        </a:spcAft>
        <a:defRPr sz="3600">
          <a:solidFill>
            <a:schemeClr val="bg1"/>
          </a:solidFill>
          <a:latin typeface="HelveticaNeueLT Std Med" pitchFamily="34" charset="0"/>
        </a:defRPr>
      </a:lvl8pPr>
      <a:lvl9pPr marL="1828800" algn="ctr" rtl="0" eaLnBrk="1" fontAlgn="base" hangingPunct="1">
        <a:spcBef>
          <a:spcPct val="0"/>
        </a:spcBef>
        <a:spcAft>
          <a:spcPct val="0"/>
        </a:spcAft>
        <a:defRPr sz="3600">
          <a:solidFill>
            <a:schemeClr val="bg1"/>
          </a:solidFill>
          <a:latin typeface="HelveticaNeueLT Std Med" pitchFamily="34" charset="0"/>
        </a:defRPr>
      </a:lvl9pPr>
    </p:titleStyle>
    <p:bodyStyle>
      <a:lvl1pPr marL="342900" indent="-342900" algn="l" rtl="0" eaLnBrk="1" fontAlgn="base" hangingPunct="1">
        <a:spcBef>
          <a:spcPct val="20000"/>
        </a:spcBef>
        <a:spcAft>
          <a:spcPct val="0"/>
        </a:spcAft>
        <a:buChar char="•"/>
        <a:defRPr sz="2800">
          <a:solidFill>
            <a:srgbClr val="FF66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533400"/>
            <a:ext cx="7772400" cy="1676400"/>
          </a:xfrm>
        </p:spPr>
        <p:txBody>
          <a:bodyPr/>
          <a:lstStyle/>
          <a:p>
            <a:pPr lvl="0"/>
            <a: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smtClean="0">
                <a:solidFill>
                  <a:prstClr val="black"/>
                </a:solidFill>
                <a:effectLst>
                  <a:outerShdw blurRad="254000" algn="tl" rotWithShape="0">
                    <a:srgbClr val="000000">
                      <a:alpha val="43137"/>
                    </a:srgbClr>
                  </a:outerShdw>
                </a:effectLst>
                <a:latin typeface="Cambria"/>
                <a:ea typeface="+mn-ea"/>
                <a:cs typeface="+mn-cs"/>
              </a:rPr>
            </a:br>
            <a:r>
              <a:rPr lang="en-US" sz="2200" b="1" kern="1200" cap="all" dirty="0">
                <a:solidFill>
                  <a:prstClr val="black"/>
                </a:solidFill>
                <a:effectLst>
                  <a:outerShdw blurRad="254000" algn="tl" rotWithShape="0">
                    <a:srgbClr val="000000">
                      <a:alpha val="43137"/>
                    </a:srgbClr>
                  </a:outerShdw>
                </a:effectLst>
                <a:latin typeface="Cambria"/>
                <a:ea typeface="+mn-ea"/>
                <a:cs typeface="+mn-cs"/>
              </a:rPr>
              <a:t/>
            </a:r>
            <a:br>
              <a:rPr lang="en-US" sz="2200" b="1" kern="1200" cap="all" dirty="0">
                <a:solidFill>
                  <a:prstClr val="black"/>
                </a:solidFill>
                <a:effectLst>
                  <a:outerShdw blurRad="254000" algn="tl" rotWithShape="0">
                    <a:srgbClr val="000000">
                      <a:alpha val="43137"/>
                    </a:srgbClr>
                  </a:outerShdw>
                </a:effectLst>
                <a:latin typeface="Cambria"/>
                <a:ea typeface="+mn-ea"/>
                <a:cs typeface="+mn-cs"/>
              </a:rPr>
            </a:br>
            <a:r>
              <a:rPr lang="en-US" sz="1600" kern="1200" dirty="0">
                <a:solidFill>
                  <a:prstClr val="black"/>
                </a:solidFill>
                <a:latin typeface="Arial" pitchFamily="34" charset="0"/>
                <a:ea typeface="+mn-ea"/>
                <a:cs typeface="Arial" pitchFamily="34" charset="0"/>
              </a:rPr>
              <a:t/>
            </a:r>
            <a:br>
              <a:rPr lang="en-US" sz="1600" kern="1200" dirty="0">
                <a:solidFill>
                  <a:prstClr val="black"/>
                </a:solidFill>
                <a:latin typeface="Arial" pitchFamily="34" charset="0"/>
                <a:ea typeface="+mn-ea"/>
                <a:cs typeface="Arial" pitchFamily="34" charset="0"/>
              </a:rPr>
            </a:br>
            <a:r>
              <a:rPr lang="en-US" sz="1600" kern="1200" dirty="0" smtClean="0">
                <a:solidFill>
                  <a:prstClr val="black"/>
                </a:solidFill>
                <a:latin typeface="Arial" pitchFamily="34" charset="0"/>
                <a:ea typeface="+mn-ea"/>
                <a:cs typeface="Arial" pitchFamily="34" charset="0"/>
              </a:rPr>
              <a:t/>
            </a:r>
            <a:br>
              <a:rPr lang="en-US" sz="1600" kern="1200" dirty="0" smtClean="0">
                <a:solidFill>
                  <a:prstClr val="black"/>
                </a:solidFill>
                <a:latin typeface="Arial" pitchFamily="34" charset="0"/>
                <a:ea typeface="+mn-ea"/>
                <a:cs typeface="Arial" pitchFamily="34" charset="0"/>
              </a:rPr>
            </a:br>
            <a:r>
              <a:rPr lang="en-US" sz="1600" kern="1200" dirty="0">
                <a:solidFill>
                  <a:prstClr val="black"/>
                </a:solidFill>
                <a:latin typeface="Arial" pitchFamily="34" charset="0"/>
                <a:ea typeface="+mn-ea"/>
                <a:cs typeface="Arial" pitchFamily="34" charset="0"/>
              </a:rPr>
              <a:t/>
            </a:r>
            <a:br>
              <a:rPr lang="en-US" sz="1600" kern="1200" dirty="0">
                <a:solidFill>
                  <a:prstClr val="black"/>
                </a:solidFill>
                <a:latin typeface="Arial" pitchFamily="34" charset="0"/>
                <a:ea typeface="+mn-ea"/>
                <a:cs typeface="Arial" pitchFamily="34" charset="0"/>
              </a:rPr>
            </a:br>
            <a:r>
              <a:rPr lang="en-US" sz="1600" kern="1200" dirty="0" smtClean="0">
                <a:solidFill>
                  <a:prstClr val="black"/>
                </a:solidFill>
                <a:latin typeface="Arial" pitchFamily="34" charset="0"/>
                <a:ea typeface="+mn-ea"/>
                <a:cs typeface="Arial" pitchFamily="34" charset="0"/>
              </a:rPr>
              <a:t/>
            </a:r>
            <a:br>
              <a:rPr lang="en-US" sz="1600" kern="1200" dirty="0" smtClean="0">
                <a:solidFill>
                  <a:prstClr val="black"/>
                </a:solidFill>
                <a:latin typeface="Arial" pitchFamily="34" charset="0"/>
                <a:ea typeface="+mn-ea"/>
                <a:cs typeface="Arial" pitchFamily="34" charset="0"/>
              </a:rPr>
            </a:br>
            <a:r>
              <a:rPr lang="en-US" sz="2800" b="1" kern="1200" dirty="0" smtClean="0">
                <a:solidFill>
                  <a:prstClr val="black"/>
                </a:solidFill>
                <a:latin typeface="Arial" pitchFamily="34" charset="0"/>
                <a:ea typeface="+mn-ea"/>
                <a:cs typeface="Arial" pitchFamily="34" charset="0"/>
              </a:rPr>
              <a:t>Kevin Pottie MD </a:t>
            </a:r>
            <a:r>
              <a:rPr lang="en-US" sz="2800" b="1" kern="1200" dirty="0" err="1" smtClean="0">
                <a:solidFill>
                  <a:prstClr val="black"/>
                </a:solidFill>
                <a:latin typeface="Arial" pitchFamily="34" charset="0"/>
                <a:ea typeface="+mn-ea"/>
                <a:cs typeface="Arial" pitchFamily="34" charset="0"/>
              </a:rPr>
              <a:t>MClSc</a:t>
            </a:r>
            <a:r>
              <a:rPr lang="en-US" sz="2800" b="1" kern="1200" dirty="0" smtClean="0">
                <a:solidFill>
                  <a:prstClr val="black"/>
                </a:solidFill>
                <a:latin typeface="Arial" pitchFamily="34" charset="0"/>
                <a:ea typeface="+mn-ea"/>
                <a:cs typeface="Arial" pitchFamily="34" charset="0"/>
              </a:rPr>
              <a:t> CCFP FCFP</a:t>
            </a:r>
            <a:r>
              <a:rPr lang="en-US" sz="1600" b="1" kern="1200" dirty="0" smtClean="0">
                <a:solidFill>
                  <a:prstClr val="black"/>
                </a:solidFill>
                <a:latin typeface="Arial" pitchFamily="34" charset="0"/>
                <a:ea typeface="+mn-ea"/>
                <a:cs typeface="Arial" pitchFamily="34" charset="0"/>
              </a:rPr>
              <a:t/>
            </a:r>
            <a:br>
              <a:rPr lang="en-US" sz="1600" b="1" kern="1200" dirty="0" smtClean="0">
                <a:solidFill>
                  <a:prstClr val="black"/>
                </a:solidFill>
                <a:latin typeface="Arial" pitchFamily="34" charset="0"/>
                <a:ea typeface="+mn-ea"/>
                <a:cs typeface="Arial" pitchFamily="34" charset="0"/>
              </a:rPr>
            </a:br>
            <a:r>
              <a:rPr lang="en-US" sz="1600" b="1" kern="1200" dirty="0" smtClean="0">
                <a:solidFill>
                  <a:prstClr val="black"/>
                </a:solidFill>
                <a:latin typeface="Arial" pitchFamily="34" charset="0"/>
                <a:ea typeface="+mn-ea"/>
                <a:cs typeface="Arial" pitchFamily="34" charset="0"/>
              </a:rPr>
              <a:t/>
            </a:r>
            <a:br>
              <a:rPr lang="en-US" sz="1600" b="1" kern="1200" dirty="0" smtClean="0">
                <a:solidFill>
                  <a:prstClr val="black"/>
                </a:solidFill>
                <a:latin typeface="Arial" pitchFamily="34" charset="0"/>
                <a:ea typeface="+mn-ea"/>
                <a:cs typeface="Arial" pitchFamily="34" charset="0"/>
              </a:rPr>
            </a:br>
            <a:r>
              <a:rPr lang="en-US" sz="1400" b="1" kern="1200" dirty="0" smtClean="0">
                <a:solidFill>
                  <a:prstClr val="black"/>
                </a:solidFill>
                <a:latin typeface="Arial" pitchFamily="34" charset="0"/>
                <a:ea typeface="+mn-ea"/>
                <a:cs typeface="Arial" pitchFamily="34" charset="0"/>
              </a:rPr>
              <a:t>Associate Professor, Departments of Family Medicine and Epidemiology and Community Medicine, University of Ottawa</a:t>
            </a:r>
            <a:br>
              <a:rPr lang="en-US" sz="1400" b="1" kern="1200" dirty="0" smtClean="0">
                <a:solidFill>
                  <a:prstClr val="black"/>
                </a:solidFill>
                <a:latin typeface="Arial" pitchFamily="34" charset="0"/>
                <a:ea typeface="+mn-ea"/>
                <a:cs typeface="Arial" pitchFamily="34" charset="0"/>
              </a:rPr>
            </a:br>
            <a:r>
              <a:rPr lang="en-US" sz="1400" b="1" kern="1200" dirty="0" smtClean="0">
                <a:solidFill>
                  <a:prstClr val="black"/>
                </a:solidFill>
                <a:latin typeface="Arial" pitchFamily="34" charset="0"/>
                <a:ea typeface="+mn-ea"/>
                <a:cs typeface="Arial" pitchFamily="34" charset="0"/>
              </a:rPr>
              <a:t/>
            </a:r>
            <a:br>
              <a:rPr lang="en-US" sz="1400" b="1" kern="1200" dirty="0" smtClean="0">
                <a:solidFill>
                  <a:prstClr val="black"/>
                </a:solidFill>
                <a:latin typeface="Arial" pitchFamily="34" charset="0"/>
                <a:ea typeface="+mn-ea"/>
                <a:cs typeface="Arial" pitchFamily="34" charset="0"/>
              </a:rPr>
            </a:br>
            <a:r>
              <a:rPr lang="en-US" sz="1400" b="1" kern="1200" dirty="0" smtClean="0">
                <a:solidFill>
                  <a:prstClr val="black"/>
                </a:solidFill>
                <a:latin typeface="Arial" pitchFamily="34" charset="0"/>
                <a:ea typeface="+mn-ea"/>
                <a:cs typeface="Arial" pitchFamily="34" charset="0"/>
              </a:rPr>
              <a:t>Cochrane Equity Methods  Group and GRADE Working Group, </a:t>
            </a:r>
            <a:br>
              <a:rPr lang="en-US" sz="1400" b="1" kern="1200" dirty="0" smtClean="0">
                <a:solidFill>
                  <a:prstClr val="black"/>
                </a:solidFill>
                <a:latin typeface="Arial" pitchFamily="34" charset="0"/>
                <a:ea typeface="+mn-ea"/>
                <a:cs typeface="Arial" pitchFamily="34" charset="0"/>
              </a:rPr>
            </a:br>
            <a:r>
              <a:rPr lang="en-US" sz="1400" b="1" kern="1200" dirty="0" smtClean="0">
                <a:solidFill>
                  <a:prstClr val="black"/>
                </a:solidFill>
                <a:latin typeface="Arial" pitchFamily="34" charset="0"/>
                <a:ea typeface="+mn-ea"/>
                <a:cs typeface="Arial" pitchFamily="34" charset="0"/>
              </a:rPr>
              <a:t>WHO Guideline Review Committee</a:t>
            </a:r>
            <a:r>
              <a:rPr lang="en-US" sz="1600" kern="1200" dirty="0" smtClean="0">
                <a:solidFill>
                  <a:prstClr val="black"/>
                </a:solidFill>
                <a:latin typeface="Arial" pitchFamily="34" charset="0"/>
                <a:ea typeface="+mn-ea"/>
                <a:cs typeface="Arial" pitchFamily="34" charset="0"/>
              </a:rPr>
              <a:t/>
            </a:r>
            <a:br>
              <a:rPr lang="en-US" sz="1600" kern="1200" dirty="0" smtClean="0">
                <a:solidFill>
                  <a:prstClr val="black"/>
                </a:solidFill>
                <a:latin typeface="Arial" pitchFamily="34" charset="0"/>
                <a:ea typeface="+mn-ea"/>
                <a:cs typeface="Arial" pitchFamily="34" charset="0"/>
              </a:rPr>
            </a:br>
            <a:r>
              <a:rPr lang="en-US" sz="1600" kern="1200" dirty="0">
                <a:solidFill>
                  <a:prstClr val="black"/>
                </a:solidFill>
                <a:latin typeface="Arial" pitchFamily="34" charset="0"/>
                <a:ea typeface="+mn-ea"/>
                <a:cs typeface="Arial" pitchFamily="34" charset="0"/>
              </a:rPr>
              <a:t/>
            </a:r>
            <a:br>
              <a:rPr lang="en-US" sz="1600" kern="1200" dirty="0">
                <a:solidFill>
                  <a:prstClr val="black"/>
                </a:solidFill>
                <a:latin typeface="Arial" pitchFamily="34" charset="0"/>
                <a:ea typeface="+mn-ea"/>
                <a:cs typeface="Arial" pitchFamily="34" charset="0"/>
              </a:rPr>
            </a:br>
            <a:r>
              <a:rPr lang="en-US" sz="1600" b="1" kern="1200" dirty="0">
                <a:solidFill>
                  <a:prstClr val="black"/>
                </a:solidFill>
                <a:latin typeface="Arial" pitchFamily="34" charset="0"/>
                <a:ea typeface="+mn-ea"/>
                <a:cs typeface="Arial" pitchFamily="34" charset="0"/>
              </a:rPr>
              <a:t/>
            </a:r>
            <a:br>
              <a:rPr lang="en-US" sz="1600" b="1" kern="1200" dirty="0">
                <a:solidFill>
                  <a:prstClr val="black"/>
                </a:solidFill>
                <a:latin typeface="Arial" pitchFamily="34" charset="0"/>
                <a:ea typeface="+mn-ea"/>
                <a:cs typeface="Arial" pitchFamily="34" charset="0"/>
              </a:rPr>
            </a:br>
            <a:endParaRPr lang="en-US" dirty="0" smtClean="0">
              <a:solidFill>
                <a:schemeClr val="tx1"/>
              </a:solidFill>
            </a:endParaRPr>
          </a:p>
        </p:txBody>
      </p:sp>
      <p:sp>
        <p:nvSpPr>
          <p:cNvPr id="3075" name="Rectangle 3"/>
          <p:cNvSpPr>
            <a:spLocks noGrp="1" noChangeArrowheads="1"/>
          </p:cNvSpPr>
          <p:nvPr>
            <p:ph type="subTitle" idx="1"/>
          </p:nvPr>
        </p:nvSpPr>
        <p:spPr>
          <a:xfrm>
            <a:off x="30271" y="1066800"/>
            <a:ext cx="8686800" cy="1447800"/>
          </a:xfrm>
        </p:spPr>
        <p:txBody>
          <a:bodyPr/>
          <a:lstStyle/>
          <a:p>
            <a:r>
              <a:rPr lang="en-US" b="1" dirty="0" smtClean="0"/>
              <a:t>	Priority Setting for Guidelines and </a:t>
            </a:r>
            <a:r>
              <a:rPr lang="en-US" b="1" dirty="0" smtClean="0"/>
              <a:t>Interventions</a:t>
            </a:r>
          </a:p>
          <a:p>
            <a:endParaRPr lang="en-US" sz="2800" b="1" dirty="0" smtClean="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2982"/>
            <a:ext cx="1206500" cy="1334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12972"/>
            <a:ext cx="2033503" cy="905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2000" b="1" dirty="0"/>
              <a:t>Rejecting and accepting international migrant patients into primary care practices</a:t>
            </a:r>
          </a:p>
        </p:txBody>
      </p:sp>
      <p:sp>
        <p:nvSpPr>
          <p:cNvPr id="3" name="Content Placeholder 2"/>
          <p:cNvSpPr>
            <a:spLocks noGrp="1"/>
          </p:cNvSpPr>
          <p:nvPr>
            <p:ph idx="1"/>
          </p:nvPr>
        </p:nvSpPr>
        <p:spPr>
          <a:xfrm>
            <a:off x="381000" y="990600"/>
            <a:ext cx="8229600" cy="4525962"/>
          </a:xfrm>
        </p:spPr>
        <p:txBody>
          <a:bodyPr/>
          <a:lstStyle/>
          <a:p>
            <a:r>
              <a:rPr lang="en-CA" dirty="0" smtClean="0"/>
              <a:t>Mixed methods, Delphi + 10 interviews</a:t>
            </a:r>
          </a:p>
          <a:p>
            <a:pPr marL="0" indent="0">
              <a:buNone/>
            </a:pPr>
            <a:r>
              <a:rPr lang="en-CA" b="1" dirty="0" smtClean="0"/>
              <a:t>Reasons to reject:</a:t>
            </a:r>
          </a:p>
          <a:p>
            <a:r>
              <a:rPr lang="en-CA" dirty="0" smtClean="0"/>
              <a:t>communication challenges, high hassle factor</a:t>
            </a:r>
          </a:p>
          <a:p>
            <a:pPr marL="0" indent="0">
              <a:buNone/>
            </a:pPr>
            <a:r>
              <a:rPr lang="en-CA" dirty="0"/>
              <a:t>f</a:t>
            </a:r>
            <a:r>
              <a:rPr lang="en-CA" dirty="0" smtClean="0"/>
              <a:t>ear of financial loss, limited knowledge of migrant medicine</a:t>
            </a:r>
          </a:p>
          <a:p>
            <a:pPr marL="0" indent="0">
              <a:buNone/>
            </a:pPr>
            <a:r>
              <a:rPr lang="en-CA" b="1" dirty="0" smtClean="0"/>
              <a:t>Reasons to accept</a:t>
            </a:r>
            <a:r>
              <a:rPr lang="en-CA" dirty="0" smtClean="0"/>
              <a:t>:</a:t>
            </a:r>
            <a:endParaRPr lang="en-CA" dirty="0"/>
          </a:p>
          <a:p>
            <a:r>
              <a:rPr lang="en-CA" dirty="0" smtClean="0"/>
              <a:t>feeling </a:t>
            </a:r>
            <a:r>
              <a:rPr lang="en-CA" dirty="0"/>
              <a:t>useful, migrant health education, third party support</a:t>
            </a:r>
            <a:r>
              <a:rPr lang="en-CA" dirty="0" smtClean="0"/>
              <a:t>, learning from other cultures, experience working overseas </a:t>
            </a:r>
          </a:p>
          <a:p>
            <a:pPr lvl="6"/>
            <a:r>
              <a:rPr lang="en-CA" dirty="0" smtClean="0"/>
              <a:t>Moto et al. International J of Migration Health and Social Care -under review</a:t>
            </a:r>
          </a:p>
          <a:p>
            <a:endParaRPr lang="en-CA" dirty="0" smtClean="0"/>
          </a:p>
          <a:p>
            <a:endParaRPr lang="en-CA" dirty="0"/>
          </a:p>
        </p:txBody>
      </p:sp>
    </p:spTree>
    <p:extLst>
      <p:ext uri="{BB962C8B-B14F-4D97-AF65-F5344CB8AC3E}">
        <p14:creationId xmlns:p14="http://schemas.microsoft.com/office/powerpoint/2010/main" val="1787042290"/>
      </p:ext>
    </p:extLst>
  </p:cSld>
  <p:clrMapOvr>
    <a:masterClrMapping/>
  </p:clrMapOvr>
  <p:transition spd="slow" advTm="20000">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en-CA" dirty="0" smtClean="0"/>
              <a:t>Thank You!</a:t>
            </a:r>
          </a:p>
          <a:p>
            <a:endParaRPr lang="en-CA" dirty="0"/>
          </a:p>
          <a:p>
            <a:endParaRPr lang="en-CA" dirty="0" smtClean="0"/>
          </a:p>
          <a:p>
            <a:pPr marL="0" indent="0">
              <a:buNone/>
            </a:pPr>
            <a:r>
              <a:rPr lang="en-CA" dirty="0" smtClean="0"/>
              <a:t>			Questions? </a:t>
            </a:r>
            <a:endParaRPr lang="en-CA" dirty="0"/>
          </a:p>
        </p:txBody>
      </p:sp>
    </p:spTree>
    <p:extLst>
      <p:ext uri="{BB962C8B-B14F-4D97-AF65-F5344CB8AC3E}">
        <p14:creationId xmlns:p14="http://schemas.microsoft.com/office/powerpoint/2010/main" val="1907121519"/>
      </p:ext>
    </p:extLst>
  </p:cSld>
  <p:clrMapOvr>
    <a:masterClrMapping/>
  </p:clrMapOvr>
  <p:transition spd="slow" advTm="20000">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3" name="Content Placeholder 2"/>
          <p:cNvSpPr>
            <a:spLocks noGrp="1"/>
          </p:cNvSpPr>
          <p:nvPr>
            <p:ph idx="1"/>
          </p:nvPr>
        </p:nvSpPr>
        <p:spPr/>
        <p:txBody>
          <a:bodyPr/>
          <a:lstStyle/>
          <a:p>
            <a:pPr marL="0" indent="0">
              <a:buNone/>
            </a:pPr>
            <a:r>
              <a:rPr lang="en-CA" dirty="0" smtClean="0"/>
              <a:t>Setting </a:t>
            </a:r>
            <a:r>
              <a:rPr lang="en-CA" dirty="0"/>
              <a:t>priorities is critical to ensure guidelines</a:t>
            </a:r>
          </a:p>
          <a:p>
            <a:pPr marL="0" indent="0">
              <a:buNone/>
            </a:pPr>
            <a:r>
              <a:rPr lang="en-CA" dirty="0"/>
              <a:t>are relevant and acceptable to users, and that </a:t>
            </a:r>
            <a:r>
              <a:rPr lang="en-CA" dirty="0" smtClean="0"/>
              <a:t>time, resources </a:t>
            </a:r>
            <a:r>
              <a:rPr lang="en-CA" dirty="0"/>
              <a:t>and expertise are used cost-effectively in </a:t>
            </a:r>
            <a:r>
              <a:rPr lang="en-CA" dirty="0" smtClean="0"/>
              <a:t>their development</a:t>
            </a:r>
            <a:r>
              <a:rPr lang="en-CA" dirty="0"/>
              <a:t>. </a:t>
            </a:r>
            <a:endParaRPr lang="en-CA" dirty="0" smtClean="0"/>
          </a:p>
          <a:p>
            <a:pPr marL="0" indent="0">
              <a:buNone/>
            </a:pPr>
            <a:endParaRPr lang="en-CA" dirty="0" smtClean="0"/>
          </a:p>
          <a:p>
            <a:pPr marL="0" indent="0">
              <a:buNone/>
            </a:pPr>
            <a:r>
              <a:rPr lang="en-CA" dirty="0" smtClean="0"/>
              <a:t>Stakeholder </a:t>
            </a:r>
            <a:r>
              <a:rPr lang="en-CA" dirty="0"/>
              <a:t>engagement and the use of </a:t>
            </a:r>
            <a:r>
              <a:rPr lang="en-CA" dirty="0" smtClean="0"/>
              <a:t>an explicit </a:t>
            </a:r>
            <a:r>
              <a:rPr lang="en-CA" dirty="0"/>
              <a:t>procedure for developing recommendations are</a:t>
            </a:r>
          </a:p>
          <a:p>
            <a:pPr marL="0" indent="0">
              <a:buNone/>
            </a:pPr>
            <a:r>
              <a:rPr lang="en-CA" dirty="0"/>
              <a:t>critical components in this process.</a:t>
            </a:r>
          </a:p>
        </p:txBody>
      </p:sp>
    </p:spTree>
    <p:extLst>
      <p:ext uri="{BB962C8B-B14F-4D97-AF65-F5344CB8AC3E}">
        <p14:creationId xmlns:p14="http://schemas.microsoft.com/office/powerpoint/2010/main" val="3167436073"/>
      </p:ext>
    </p:extLst>
  </p:cSld>
  <p:clrMapOvr>
    <a:masterClrMapping/>
  </p:clrMapOvr>
  <p:transition spd="slow" advTm="20000">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p:cNvSpPr>
            <a:spLocks noChangeArrowheads="1"/>
          </p:cNvSpPr>
          <p:nvPr/>
        </p:nvSpPr>
        <p:spPr bwMode="auto">
          <a:xfrm>
            <a:off x="6902797" y="6482200"/>
            <a:ext cx="2132604" cy="4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24" tIns="45561" rIns="91124" bIns="45561"/>
          <a:lstStyle>
            <a:lvl1pPr defTabSz="1042988" rtl="0" eaLnBrk="0" hangingPunct="0">
              <a:spcBef>
                <a:spcPct val="20000"/>
              </a:spcBef>
              <a:buFont typeface="Arial" pitchFamily="34" charset="0"/>
              <a:buChar char="•"/>
              <a:defRPr sz="3700">
                <a:solidFill>
                  <a:schemeClr val="tx1"/>
                </a:solidFill>
                <a:latin typeface="Calibri" pitchFamily="34" charset="0"/>
              </a:defRPr>
            </a:lvl1pPr>
            <a:lvl2pPr marL="742950" indent="-285750" defTabSz="1042988" rtl="0" eaLnBrk="0" hangingPunct="0">
              <a:spcBef>
                <a:spcPct val="20000"/>
              </a:spcBef>
              <a:buFont typeface="Arial" pitchFamily="34" charset="0"/>
              <a:buChar char="–"/>
              <a:defRPr sz="3200">
                <a:solidFill>
                  <a:schemeClr val="tx1"/>
                </a:solidFill>
                <a:latin typeface="Calibri" pitchFamily="34" charset="0"/>
              </a:defRPr>
            </a:lvl2pPr>
            <a:lvl3pPr marL="1143000" indent="-228600" defTabSz="1042988" rtl="0" eaLnBrk="0" hangingPunct="0">
              <a:spcBef>
                <a:spcPct val="20000"/>
              </a:spcBef>
              <a:buFont typeface="Arial" pitchFamily="34" charset="0"/>
              <a:buChar char="•"/>
              <a:defRPr sz="2700">
                <a:solidFill>
                  <a:schemeClr val="tx1"/>
                </a:solidFill>
                <a:latin typeface="Calibri" pitchFamily="34" charset="0"/>
              </a:defRPr>
            </a:lvl3pPr>
            <a:lvl4pPr marL="1600200" indent="-228600" defTabSz="1042988" rtl="0" eaLnBrk="0" hangingPunct="0">
              <a:spcBef>
                <a:spcPct val="20000"/>
              </a:spcBef>
              <a:buFont typeface="Arial" pitchFamily="34" charset="0"/>
              <a:buChar char="–"/>
              <a:defRPr sz="2300">
                <a:solidFill>
                  <a:schemeClr val="tx1"/>
                </a:solidFill>
                <a:latin typeface="Calibri" pitchFamily="34" charset="0"/>
              </a:defRPr>
            </a:lvl4pPr>
            <a:lvl5pPr marL="2057400" indent="-228600" defTabSz="1042988" rtl="0" eaLnBrk="0" hangingPunct="0">
              <a:spcBef>
                <a:spcPct val="20000"/>
              </a:spcBef>
              <a:buFont typeface="Arial" pitchFamily="34" charset="0"/>
              <a:buChar char="»"/>
              <a:defRPr sz="2300">
                <a:solidFill>
                  <a:schemeClr val="tx1"/>
                </a:solidFill>
                <a:latin typeface="Calibri" pitchFamily="34" charset="0"/>
              </a:defRPr>
            </a:lvl5pPr>
            <a:lvl6pPr marL="25146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6pPr>
            <a:lvl7pPr marL="29718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7pPr>
            <a:lvl8pPr marL="34290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8pPr>
            <a:lvl9pPr marL="38862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9pPr>
          </a:lstStyle>
          <a:p>
            <a:pPr algn="r" eaLnBrk="1" hangingPunct="1">
              <a:spcBef>
                <a:spcPct val="0"/>
              </a:spcBef>
              <a:buFontTx/>
              <a:buNone/>
            </a:pPr>
            <a:fld id="{41B69B95-8D36-4A79-9E65-7C43FFDF9934}" type="slidenum">
              <a:rPr lang="en-US" altLang="en-US" sz="1600">
                <a:solidFill>
                  <a:prstClr val="white"/>
                </a:solidFill>
                <a:latin typeface="Arial Black" pitchFamily="34" charset="0"/>
                <a:cs typeface="Arial" pitchFamily="34" charset="0"/>
              </a:rPr>
              <a:pPr algn="r" eaLnBrk="1" hangingPunct="1">
                <a:spcBef>
                  <a:spcPct val="0"/>
                </a:spcBef>
                <a:buFontTx/>
                <a:buNone/>
              </a:pPr>
              <a:t>3</a:t>
            </a:fld>
            <a:endParaRPr lang="en-US" altLang="en-US" sz="1600">
              <a:solidFill>
                <a:prstClr val="white"/>
              </a:solidFill>
              <a:latin typeface="Arial Black" pitchFamily="34" charset="0"/>
              <a:cs typeface="Arial" pitchFamily="34" charset="0"/>
            </a:endParaRPr>
          </a:p>
        </p:txBody>
      </p:sp>
      <p:sp>
        <p:nvSpPr>
          <p:cNvPr id="51203" name="Line 5"/>
          <p:cNvSpPr>
            <a:spLocks noChangeShapeType="1"/>
          </p:cNvSpPr>
          <p:nvPr/>
        </p:nvSpPr>
        <p:spPr bwMode="auto">
          <a:xfrm>
            <a:off x="1" y="6381410"/>
            <a:ext cx="9180652"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lIns="79882" tIns="39941" rIns="79882" bIns="39941"/>
          <a:lstStyle/>
          <a:p>
            <a:pPr rtl="1"/>
            <a:endParaRPr lang="en-US" sz="3400">
              <a:solidFill>
                <a:srgbClr val="000066"/>
              </a:solidFill>
              <a:latin typeface="Arial" pitchFamily="34" charset="0"/>
              <a:cs typeface="Arial" pitchFamily="34" charset="0"/>
            </a:endParaRPr>
          </a:p>
        </p:txBody>
      </p:sp>
      <p:sp>
        <p:nvSpPr>
          <p:cNvPr id="51204" name="Rectangle 8"/>
          <p:cNvSpPr>
            <a:spLocks noChangeArrowheads="1"/>
          </p:cNvSpPr>
          <p:nvPr/>
        </p:nvSpPr>
        <p:spPr bwMode="auto">
          <a:xfrm>
            <a:off x="0" y="3543474"/>
            <a:ext cx="9144000" cy="1230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124" tIns="45561" rIns="91124" bIns="45561">
            <a:spAutoFit/>
          </a:bodyPr>
          <a:lstStyle>
            <a:lvl1pPr defTabSz="1042988" rtl="0" eaLnBrk="0" hangingPunct="0">
              <a:spcBef>
                <a:spcPct val="20000"/>
              </a:spcBef>
              <a:buFont typeface="Arial" pitchFamily="34" charset="0"/>
              <a:buChar char="•"/>
              <a:defRPr sz="3700">
                <a:solidFill>
                  <a:schemeClr val="tx1"/>
                </a:solidFill>
                <a:latin typeface="Calibri" pitchFamily="34" charset="0"/>
              </a:defRPr>
            </a:lvl1pPr>
            <a:lvl2pPr marL="742950" indent="-285750" defTabSz="1042988" rtl="0" eaLnBrk="0" hangingPunct="0">
              <a:spcBef>
                <a:spcPct val="20000"/>
              </a:spcBef>
              <a:buFont typeface="Arial" pitchFamily="34" charset="0"/>
              <a:buChar char="–"/>
              <a:defRPr sz="3200">
                <a:solidFill>
                  <a:schemeClr val="tx1"/>
                </a:solidFill>
                <a:latin typeface="Calibri" pitchFamily="34" charset="0"/>
              </a:defRPr>
            </a:lvl2pPr>
            <a:lvl3pPr marL="1143000" indent="-228600" defTabSz="1042988" rtl="0" eaLnBrk="0" hangingPunct="0">
              <a:spcBef>
                <a:spcPct val="20000"/>
              </a:spcBef>
              <a:buFont typeface="Arial" pitchFamily="34" charset="0"/>
              <a:buChar char="•"/>
              <a:defRPr sz="2700">
                <a:solidFill>
                  <a:schemeClr val="tx1"/>
                </a:solidFill>
                <a:latin typeface="Calibri" pitchFamily="34" charset="0"/>
              </a:defRPr>
            </a:lvl3pPr>
            <a:lvl4pPr marL="1600200" indent="-228600" defTabSz="1042988" rtl="0" eaLnBrk="0" hangingPunct="0">
              <a:spcBef>
                <a:spcPct val="20000"/>
              </a:spcBef>
              <a:buFont typeface="Arial" pitchFamily="34" charset="0"/>
              <a:buChar char="–"/>
              <a:defRPr sz="2300">
                <a:solidFill>
                  <a:schemeClr val="tx1"/>
                </a:solidFill>
                <a:latin typeface="Calibri" pitchFamily="34" charset="0"/>
              </a:defRPr>
            </a:lvl4pPr>
            <a:lvl5pPr marL="2057400" indent="-228600" defTabSz="1042988" rtl="0" eaLnBrk="0" hangingPunct="0">
              <a:spcBef>
                <a:spcPct val="20000"/>
              </a:spcBef>
              <a:buFont typeface="Arial" pitchFamily="34" charset="0"/>
              <a:buChar char="»"/>
              <a:defRPr sz="2300">
                <a:solidFill>
                  <a:schemeClr val="tx1"/>
                </a:solidFill>
                <a:latin typeface="Calibri" pitchFamily="34" charset="0"/>
              </a:defRPr>
            </a:lvl5pPr>
            <a:lvl6pPr marL="25146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6pPr>
            <a:lvl7pPr marL="29718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7pPr>
            <a:lvl8pPr marL="34290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8pPr>
            <a:lvl9pPr marL="3886200" indent="-228600" defTabSz="1042988" eaLnBrk="0" fontAlgn="base" hangingPunct="0">
              <a:spcBef>
                <a:spcPct val="20000"/>
              </a:spcBef>
              <a:spcAft>
                <a:spcPct val="0"/>
              </a:spcAft>
              <a:buFont typeface="Arial" pitchFamily="34" charset="0"/>
              <a:buChar char="»"/>
              <a:defRPr sz="2300">
                <a:solidFill>
                  <a:schemeClr val="tx1"/>
                </a:solidFill>
                <a:latin typeface="Calibri" pitchFamily="34" charset="0"/>
              </a:defRPr>
            </a:lvl9pPr>
          </a:lstStyle>
          <a:p>
            <a:pPr algn="ctr" eaLnBrk="1" hangingPunct="1">
              <a:spcBef>
                <a:spcPct val="0"/>
              </a:spcBef>
              <a:buFontTx/>
              <a:buNone/>
            </a:pPr>
            <a:endParaRPr lang="en-US" altLang="ja-JP" b="1" smtClean="0">
              <a:solidFill>
                <a:prstClr val="black"/>
              </a:solidFill>
              <a:latin typeface="Arial" pitchFamily="34" charset="0"/>
              <a:ea typeface="Arial Unicode MS" pitchFamily="34" charset="-128"/>
              <a:cs typeface="Arial Unicode MS" pitchFamily="34" charset="-128"/>
            </a:endParaRPr>
          </a:p>
          <a:p>
            <a:pPr algn="ctr" eaLnBrk="1" hangingPunct="1">
              <a:spcBef>
                <a:spcPct val="0"/>
              </a:spcBef>
              <a:buFontTx/>
              <a:buNone/>
            </a:pPr>
            <a:endParaRPr lang="en-US" altLang="ja-JP" smtClean="0">
              <a:solidFill>
                <a:srgbClr val="0039A6"/>
              </a:solidFill>
              <a:latin typeface="Arial" pitchFamily="34" charset="0"/>
              <a:ea typeface="Arial Unicode MS" pitchFamily="34" charset="-128"/>
              <a:cs typeface="Arial Unicode MS" pitchFamily="34" charset="-128"/>
            </a:endParaRPr>
          </a:p>
        </p:txBody>
      </p:sp>
      <p:pic>
        <p:nvPicPr>
          <p:cNvPr id="51205" name="Picture 4" descr="setting_scene_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 y="-57860"/>
            <a:ext cx="9161648" cy="6957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2"/>
          <p:cNvSpPr txBox="1">
            <a:spLocks noChangeArrowheads="1"/>
          </p:cNvSpPr>
          <p:nvPr/>
        </p:nvSpPr>
        <p:spPr bwMode="auto">
          <a:xfrm>
            <a:off x="224119" y="3499038"/>
            <a:ext cx="8953952" cy="388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882" tIns="39941" rIns="79882" bIns="39941">
            <a:spAutoFit/>
          </a:bodyPr>
          <a:lstStyle>
            <a:lvl1pPr rtl="0" eaLnBrk="0" hangingPunct="0">
              <a:spcBef>
                <a:spcPct val="20000"/>
              </a:spcBef>
              <a:buFont typeface="Arial" pitchFamily="34" charset="0"/>
              <a:buChar char="•"/>
              <a:defRPr sz="3700">
                <a:solidFill>
                  <a:schemeClr val="tx1"/>
                </a:solidFill>
                <a:latin typeface="Calibri" pitchFamily="34" charset="0"/>
              </a:defRPr>
            </a:lvl1pPr>
            <a:lvl2pPr marL="742950" indent="-285750" rtl="0" eaLnBrk="0" hangingPunct="0">
              <a:spcBef>
                <a:spcPct val="20000"/>
              </a:spcBef>
              <a:buFont typeface="Arial" pitchFamily="34" charset="0"/>
              <a:buChar char="–"/>
              <a:defRPr sz="3200">
                <a:solidFill>
                  <a:schemeClr val="tx1"/>
                </a:solidFill>
                <a:latin typeface="Calibri" pitchFamily="34" charset="0"/>
              </a:defRPr>
            </a:lvl2pPr>
            <a:lvl3pPr marL="1143000" indent="-228600" rtl="0" eaLnBrk="0" hangingPunct="0">
              <a:spcBef>
                <a:spcPct val="20000"/>
              </a:spcBef>
              <a:buFont typeface="Arial" pitchFamily="34" charset="0"/>
              <a:buChar char="•"/>
              <a:defRPr sz="2700">
                <a:solidFill>
                  <a:schemeClr val="tx1"/>
                </a:solidFill>
                <a:latin typeface="Calibri" pitchFamily="34" charset="0"/>
              </a:defRPr>
            </a:lvl3pPr>
            <a:lvl4pPr marL="1600200" indent="-228600" rtl="0" eaLnBrk="0" hangingPunct="0">
              <a:spcBef>
                <a:spcPct val="20000"/>
              </a:spcBef>
              <a:buFont typeface="Arial" pitchFamily="34" charset="0"/>
              <a:buChar char="–"/>
              <a:defRPr sz="2300">
                <a:solidFill>
                  <a:schemeClr val="tx1"/>
                </a:solidFill>
                <a:latin typeface="Calibri" pitchFamily="34" charset="0"/>
              </a:defRPr>
            </a:lvl4pPr>
            <a:lvl5pPr marL="2057400" indent="-228600" rtl="0" eaLnBrk="0" hangingPunct="0">
              <a:spcBef>
                <a:spcPct val="20000"/>
              </a:spcBef>
              <a:buFont typeface="Arial" pitchFamily="34" charset="0"/>
              <a:buChar char="»"/>
              <a:defRPr sz="23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3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3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3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300">
                <a:solidFill>
                  <a:schemeClr val="tx1"/>
                </a:solidFill>
                <a:latin typeface="Calibri" pitchFamily="34" charset="0"/>
              </a:defRPr>
            </a:lvl9pPr>
          </a:lstStyle>
          <a:p>
            <a:pPr algn="ctr" rtl="1" eaLnBrk="1" hangingPunct="1">
              <a:spcBef>
                <a:spcPct val="0"/>
              </a:spcBef>
              <a:buFontTx/>
              <a:buNone/>
            </a:pPr>
            <a:r>
              <a:rPr lang="fr-CH" altLang="en-US" sz="2000" b="1" dirty="0" smtClean="0">
                <a:solidFill>
                  <a:prstClr val="white"/>
                </a:solidFill>
                <a:latin typeface="Arial" pitchFamily="34" charset="0"/>
                <a:cs typeface="Arial" pitchFamily="34" charset="0"/>
              </a:rPr>
              <a:t>\ </a:t>
            </a:r>
            <a:endParaRPr lang="fr-CH" altLang="en-US" sz="2000" b="1" dirty="0">
              <a:solidFill>
                <a:prstClr val="white"/>
              </a:solidFill>
              <a:latin typeface="Arial" pitchFamily="34" charset="0"/>
              <a:cs typeface="Arial" pitchFamily="34" charset="0"/>
            </a:endParaRPr>
          </a:p>
        </p:txBody>
      </p:sp>
      <p:sp>
        <p:nvSpPr>
          <p:cNvPr id="2" name="TextBox 1"/>
          <p:cNvSpPr txBox="1"/>
          <p:nvPr/>
        </p:nvSpPr>
        <p:spPr>
          <a:xfrm>
            <a:off x="304800" y="6381410"/>
            <a:ext cx="6660798" cy="369332"/>
          </a:xfrm>
          <a:prstGeom prst="rect">
            <a:avLst/>
          </a:prstGeom>
          <a:noFill/>
        </p:spPr>
        <p:txBody>
          <a:bodyPr wrap="none" rtlCol="0">
            <a:spAutoFit/>
          </a:bodyPr>
          <a:lstStyle/>
          <a:p>
            <a:r>
              <a:rPr lang="en-CA" dirty="0" smtClean="0">
                <a:solidFill>
                  <a:schemeClr val="bg1"/>
                </a:solidFill>
              </a:rPr>
              <a:t>Photo Credit: International Organization for Migration and WHO</a:t>
            </a:r>
            <a:endParaRPr lang="en-CA" dirty="0">
              <a:solidFill>
                <a:schemeClr val="bg1"/>
              </a:solidFill>
            </a:endParaRPr>
          </a:p>
        </p:txBody>
      </p:sp>
      <p:pic>
        <p:nvPicPr>
          <p:cNvPr id="92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5992211"/>
            <a:ext cx="10795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081221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Text Box 2"/>
          <p:cNvSpPr txBox="1">
            <a:spLocks noChangeArrowheads="1"/>
          </p:cNvSpPr>
          <p:nvPr/>
        </p:nvSpPr>
        <p:spPr bwMode="auto">
          <a:xfrm>
            <a:off x="496888" y="304800"/>
            <a:ext cx="7808912" cy="1295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80000"/>
              </a:lnSpc>
              <a:spcBef>
                <a:spcPct val="20000"/>
              </a:spcBef>
              <a:buClr>
                <a:srgbClr val="F8F8F8"/>
              </a:buClr>
              <a:buSzPct val="75000"/>
              <a:buFont typeface="Wingdings" pitchFamily="2" charset="2"/>
              <a:buNone/>
            </a:pPr>
            <a:r>
              <a:rPr lang="en-GB" sz="2400" b="1" dirty="0" smtClean="0">
                <a:solidFill>
                  <a:prstClr val="white"/>
                </a:solidFill>
                <a:latin typeface="Cambria"/>
              </a:rPr>
              <a:t>Where </a:t>
            </a:r>
            <a:r>
              <a:rPr lang="en-GB" sz="2400" b="1" dirty="0">
                <a:solidFill>
                  <a:prstClr val="white"/>
                </a:solidFill>
                <a:latin typeface="Cambria"/>
              </a:rPr>
              <a:t>are the </a:t>
            </a:r>
            <a:r>
              <a:rPr lang="en-GB" sz="2400" b="1" dirty="0" smtClean="0">
                <a:solidFill>
                  <a:prstClr val="white"/>
                </a:solidFill>
                <a:latin typeface="Cambria"/>
              </a:rPr>
              <a:t>gaps in the health system ? </a:t>
            </a:r>
            <a:endParaRPr lang="en-GB" sz="2400" b="1" dirty="0">
              <a:solidFill>
                <a:prstClr val="white"/>
              </a:solidFill>
              <a:latin typeface="Cambria"/>
            </a:endParaRPr>
          </a:p>
          <a:p>
            <a:pPr>
              <a:lnSpc>
                <a:spcPct val="80000"/>
              </a:lnSpc>
              <a:spcBef>
                <a:spcPct val="20000"/>
              </a:spcBef>
              <a:buClr>
                <a:srgbClr val="F8F8F8"/>
              </a:buClr>
              <a:buSzPct val="75000"/>
              <a:buFont typeface="Wingdings" pitchFamily="2" charset="2"/>
              <a:buNone/>
            </a:pPr>
            <a:r>
              <a:rPr lang="en-GB" sz="3200" b="1" dirty="0">
                <a:solidFill>
                  <a:prstClr val="white"/>
                </a:solidFill>
                <a:latin typeface="Cambria"/>
              </a:rPr>
              <a:t> </a:t>
            </a:r>
          </a:p>
          <a:p>
            <a:pPr eaLnBrk="0" hangingPunct="0">
              <a:spcBef>
                <a:spcPct val="50000"/>
              </a:spcBef>
            </a:pPr>
            <a:endParaRPr lang="en-US" b="1" dirty="0">
              <a:solidFill>
                <a:srgbClr val="FFFF00"/>
              </a:solidFill>
            </a:endParaRPr>
          </a:p>
        </p:txBody>
      </p:sp>
      <p:sp>
        <p:nvSpPr>
          <p:cNvPr id="310275" name="Text Box 3"/>
          <p:cNvSpPr txBox="1">
            <a:spLocks noChangeArrowheads="1"/>
          </p:cNvSpPr>
          <p:nvPr/>
        </p:nvSpPr>
        <p:spPr bwMode="auto">
          <a:xfrm>
            <a:off x="1274763" y="240982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endParaRPr lang="en-US">
              <a:solidFill>
                <a:prstClr val="black"/>
              </a:solidFill>
            </a:endParaRPr>
          </a:p>
        </p:txBody>
      </p:sp>
      <p:sp>
        <p:nvSpPr>
          <p:cNvPr id="310276" name="Text Box 4"/>
          <p:cNvSpPr txBox="1">
            <a:spLocks noChangeArrowheads="1"/>
          </p:cNvSpPr>
          <p:nvPr/>
        </p:nvSpPr>
        <p:spPr bwMode="auto">
          <a:xfrm>
            <a:off x="1460920" y="1296780"/>
            <a:ext cx="49530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rgbClr val="F8F8F8"/>
              </a:buClr>
              <a:buSzPct val="75000"/>
              <a:buFont typeface="Wingdings" pitchFamily="2" charset="2"/>
              <a:buNone/>
            </a:pPr>
            <a:r>
              <a:rPr lang="en-GB" sz="3200" dirty="0">
                <a:solidFill>
                  <a:prstClr val="black"/>
                </a:solidFill>
                <a:latin typeface="Haettenschweiler" pitchFamily="34" charset="0"/>
              </a:rPr>
              <a:t>Why does it occur (risk factors)?</a:t>
            </a:r>
            <a:r>
              <a:rPr lang="en-GB" sz="2800" dirty="0">
                <a:solidFill>
                  <a:prstClr val="black"/>
                </a:solidFill>
                <a:latin typeface="Haettenschweiler" pitchFamily="34" charset="0"/>
              </a:rPr>
              <a:t> </a:t>
            </a:r>
          </a:p>
        </p:txBody>
      </p:sp>
      <p:sp>
        <p:nvSpPr>
          <p:cNvPr id="310277" name="Text Box 5"/>
          <p:cNvSpPr txBox="1">
            <a:spLocks noChangeArrowheads="1"/>
          </p:cNvSpPr>
          <p:nvPr/>
        </p:nvSpPr>
        <p:spPr bwMode="auto">
          <a:xfrm>
            <a:off x="684213" y="2349500"/>
            <a:ext cx="293687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sz="2000" b="1" dirty="0">
                <a:solidFill>
                  <a:prstClr val="black"/>
                </a:solidFill>
                <a:latin typeface="Algerian" pitchFamily="82" charset="0"/>
              </a:rPr>
              <a:t>How </a:t>
            </a:r>
            <a:r>
              <a:rPr lang="en-GB" sz="2000" b="1" dirty="0" smtClean="0">
                <a:solidFill>
                  <a:prstClr val="black"/>
                </a:solidFill>
                <a:latin typeface="Algerian" pitchFamily="82" charset="0"/>
              </a:rPr>
              <a:t>do refugees </a:t>
            </a:r>
            <a:r>
              <a:rPr lang="en-GB" sz="2000" b="1" dirty="0">
                <a:solidFill>
                  <a:prstClr val="black"/>
                </a:solidFill>
                <a:latin typeface="Algerian" pitchFamily="82" charset="0"/>
              </a:rPr>
              <a:t>differ from the </a:t>
            </a:r>
            <a:r>
              <a:rPr lang="en-GB" sz="2000" b="1" dirty="0" smtClean="0">
                <a:solidFill>
                  <a:prstClr val="black"/>
                </a:solidFill>
                <a:latin typeface="Algerian" pitchFamily="82" charset="0"/>
              </a:rPr>
              <a:t>Local </a:t>
            </a:r>
            <a:r>
              <a:rPr lang="en-GB" sz="2000" b="1" dirty="0">
                <a:solidFill>
                  <a:prstClr val="black"/>
                </a:solidFill>
                <a:latin typeface="Algerian" pitchFamily="82" charset="0"/>
              </a:rPr>
              <a:t>population? </a:t>
            </a:r>
            <a:endParaRPr lang="en-US" sz="2000" b="1" dirty="0">
              <a:solidFill>
                <a:prstClr val="black"/>
              </a:solidFill>
              <a:latin typeface="Algerian" pitchFamily="82" charset="0"/>
            </a:endParaRPr>
          </a:p>
        </p:txBody>
      </p:sp>
      <p:sp>
        <p:nvSpPr>
          <p:cNvPr id="310278" name="Text Box 6"/>
          <p:cNvSpPr txBox="1">
            <a:spLocks noChangeArrowheads="1"/>
          </p:cNvSpPr>
          <p:nvPr/>
        </p:nvSpPr>
        <p:spPr bwMode="auto">
          <a:xfrm rot="1419479">
            <a:off x="6897088" y="1748631"/>
            <a:ext cx="2146300" cy="1201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rgbClr val="F8F8F8"/>
              </a:buClr>
              <a:buSzPct val="75000"/>
              <a:buFont typeface="Wingdings" pitchFamily="2" charset="2"/>
              <a:buNone/>
            </a:pPr>
            <a:r>
              <a:rPr lang="en-GB" sz="2800" dirty="0">
                <a:solidFill>
                  <a:prstClr val="black"/>
                </a:solidFill>
                <a:latin typeface="Batang" pitchFamily="18" charset="-127"/>
              </a:rPr>
              <a:t>Is it important?</a:t>
            </a:r>
          </a:p>
          <a:p>
            <a:pPr eaLnBrk="0" hangingPunct="0"/>
            <a:endParaRPr lang="en-US" sz="2800" dirty="0">
              <a:solidFill>
                <a:prstClr val="black"/>
              </a:solidFill>
              <a:latin typeface="Batang" pitchFamily="18" charset="-127"/>
            </a:endParaRPr>
          </a:p>
        </p:txBody>
      </p:sp>
      <p:sp>
        <p:nvSpPr>
          <p:cNvPr id="310279" name="Text Box 7"/>
          <p:cNvSpPr txBox="1">
            <a:spLocks noChangeArrowheads="1"/>
          </p:cNvSpPr>
          <p:nvPr/>
        </p:nvSpPr>
        <p:spPr bwMode="auto">
          <a:xfrm>
            <a:off x="5219700" y="2852738"/>
            <a:ext cx="3313113" cy="1643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rgbClr val="F8F8F8"/>
              </a:buClr>
              <a:buSzPct val="75000"/>
              <a:buFont typeface="Wingdings" pitchFamily="2" charset="2"/>
              <a:buNone/>
            </a:pPr>
            <a:r>
              <a:rPr lang="en-GB" sz="2400" dirty="0">
                <a:solidFill>
                  <a:prstClr val="black"/>
                </a:solidFill>
                <a:latin typeface="Colonna MT" pitchFamily="82" charset="0"/>
              </a:rPr>
              <a:t>What </a:t>
            </a:r>
            <a:r>
              <a:rPr lang="en-GB" sz="2400" dirty="0" smtClean="0">
                <a:solidFill>
                  <a:prstClr val="black"/>
                </a:solidFill>
                <a:latin typeface="Colonna MT" pitchFamily="82" charset="0"/>
              </a:rPr>
              <a:t>health system interventions might </a:t>
            </a:r>
            <a:r>
              <a:rPr lang="en-GB" sz="2400" dirty="0">
                <a:solidFill>
                  <a:prstClr val="black"/>
                </a:solidFill>
                <a:latin typeface="Colonna MT" pitchFamily="82" charset="0"/>
              </a:rPr>
              <a:t>be most </a:t>
            </a:r>
            <a:r>
              <a:rPr lang="en-GB" sz="2400" dirty="0" smtClean="0">
                <a:solidFill>
                  <a:prstClr val="black"/>
                </a:solidFill>
                <a:latin typeface="Colonna MT" pitchFamily="82" charset="0"/>
              </a:rPr>
              <a:t>relevant and most feasible ?</a:t>
            </a:r>
            <a:endParaRPr lang="en-GB" sz="2400" dirty="0">
              <a:solidFill>
                <a:prstClr val="black"/>
              </a:solidFill>
              <a:latin typeface="Colonna MT" pitchFamily="82" charset="0"/>
            </a:endParaRPr>
          </a:p>
          <a:p>
            <a:pPr eaLnBrk="0" hangingPunct="0"/>
            <a:endParaRPr lang="en-US" sz="2400" dirty="0">
              <a:solidFill>
                <a:prstClr val="black"/>
              </a:solidFill>
              <a:latin typeface="Colonna MT" pitchFamily="82" charset="0"/>
            </a:endParaRPr>
          </a:p>
        </p:txBody>
      </p:sp>
      <p:sp>
        <p:nvSpPr>
          <p:cNvPr id="310280" name="Text Box 8"/>
          <p:cNvSpPr txBox="1">
            <a:spLocks noChangeArrowheads="1"/>
          </p:cNvSpPr>
          <p:nvPr/>
        </p:nvSpPr>
        <p:spPr bwMode="auto">
          <a:xfrm rot="267563">
            <a:off x="336775" y="5309621"/>
            <a:ext cx="60410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GB" sz="2400" dirty="0">
                <a:solidFill>
                  <a:srgbClr val="FF0000"/>
                </a:solidFill>
                <a:latin typeface="Rockwell" pitchFamily="18" charset="0"/>
              </a:rPr>
              <a:t>If I do this </a:t>
            </a:r>
            <a:r>
              <a:rPr lang="en-GB" sz="2400" dirty="0" smtClean="0">
                <a:solidFill>
                  <a:srgbClr val="FF0000"/>
                </a:solidFill>
                <a:latin typeface="Rockwell" pitchFamily="18" charset="0"/>
              </a:rPr>
              <a:t>here, </a:t>
            </a:r>
            <a:r>
              <a:rPr lang="en-GB" sz="2400" dirty="0">
                <a:solidFill>
                  <a:srgbClr val="FF0000"/>
                </a:solidFill>
                <a:latin typeface="Rockwell" pitchFamily="18" charset="0"/>
              </a:rPr>
              <a:t>what happens over there?</a:t>
            </a:r>
            <a:endParaRPr lang="en-US" sz="2400" dirty="0">
              <a:solidFill>
                <a:srgbClr val="FF0000"/>
              </a:solidFill>
              <a:latin typeface="Rockwell" pitchFamily="18" charset="0"/>
            </a:endParaRPr>
          </a:p>
        </p:txBody>
      </p:sp>
      <p:sp>
        <p:nvSpPr>
          <p:cNvPr id="310281" name="Text Box 9"/>
          <p:cNvSpPr txBox="1">
            <a:spLocks noChangeArrowheads="1"/>
          </p:cNvSpPr>
          <p:nvPr/>
        </p:nvSpPr>
        <p:spPr bwMode="auto">
          <a:xfrm>
            <a:off x="4895850" y="4330700"/>
            <a:ext cx="455295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buClr>
                <a:srgbClr val="F8F8F8"/>
              </a:buClr>
              <a:buSzPct val="75000"/>
              <a:buFont typeface="Wingdings" pitchFamily="2" charset="2"/>
              <a:buNone/>
            </a:pPr>
            <a:r>
              <a:rPr lang="en-GB" sz="2400" dirty="0">
                <a:solidFill>
                  <a:srgbClr val="5F5F5F"/>
                </a:solidFill>
                <a:latin typeface="Berlin Sans FB" pitchFamily="34" charset="0"/>
              </a:rPr>
              <a:t>Does doing this cost more than that?</a:t>
            </a:r>
          </a:p>
          <a:p>
            <a:pPr eaLnBrk="0" hangingPunct="0"/>
            <a:endParaRPr lang="en-US" sz="2400" dirty="0">
              <a:solidFill>
                <a:srgbClr val="5F5F5F"/>
              </a:solidFill>
              <a:latin typeface="Berlin Sans FB" pitchFamily="34" charset="0"/>
            </a:endParaRPr>
          </a:p>
        </p:txBody>
      </p:sp>
      <p:sp>
        <p:nvSpPr>
          <p:cNvPr id="310282" name="Text Box 10"/>
          <p:cNvSpPr txBox="1">
            <a:spLocks noChangeArrowheads="1"/>
          </p:cNvSpPr>
          <p:nvPr/>
        </p:nvSpPr>
        <p:spPr bwMode="auto">
          <a:xfrm>
            <a:off x="395288" y="5940425"/>
            <a:ext cx="4316412" cy="86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rgbClr val="F8F8F8"/>
              </a:buClr>
              <a:buSzPct val="75000"/>
              <a:buFont typeface="Wingdings" pitchFamily="2" charset="2"/>
              <a:buNone/>
            </a:pPr>
            <a:r>
              <a:rPr lang="en-GB" sz="2800">
                <a:solidFill>
                  <a:prstClr val="black"/>
                </a:solidFill>
                <a:latin typeface="Microsoft Sans Serif" pitchFamily="34" charset="0"/>
              </a:rPr>
              <a:t>Will immigrants accept it? </a:t>
            </a:r>
          </a:p>
          <a:p>
            <a:pPr eaLnBrk="0" hangingPunct="0"/>
            <a:endParaRPr lang="en-US" sz="2800">
              <a:solidFill>
                <a:prstClr val="black"/>
              </a:solidFill>
              <a:latin typeface="Microsoft Sans Serif" pitchFamily="34" charset="0"/>
            </a:endParaRPr>
          </a:p>
        </p:txBody>
      </p:sp>
      <p:sp>
        <p:nvSpPr>
          <p:cNvPr id="310283" name="Text Box 11"/>
          <p:cNvSpPr txBox="1">
            <a:spLocks noChangeArrowheads="1"/>
          </p:cNvSpPr>
          <p:nvPr/>
        </p:nvSpPr>
        <p:spPr bwMode="auto">
          <a:xfrm rot="-725706">
            <a:off x="6417380" y="4950405"/>
            <a:ext cx="2555058" cy="867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rgbClr val="F8F8F8"/>
              </a:buClr>
              <a:buSzPct val="75000"/>
              <a:buFont typeface="Wingdings" pitchFamily="2" charset="2"/>
              <a:buNone/>
            </a:pPr>
            <a:r>
              <a:rPr lang="en-GB" b="1" dirty="0">
                <a:solidFill>
                  <a:prstClr val="black"/>
                </a:solidFill>
              </a:rPr>
              <a:t>Will </a:t>
            </a:r>
            <a:r>
              <a:rPr lang="en-GB" b="1" dirty="0" smtClean="0">
                <a:solidFill>
                  <a:prstClr val="black"/>
                </a:solidFill>
              </a:rPr>
              <a:t>refugees </a:t>
            </a:r>
            <a:r>
              <a:rPr lang="en-GB" b="1" dirty="0">
                <a:solidFill>
                  <a:prstClr val="black"/>
                </a:solidFill>
              </a:rPr>
              <a:t>use </a:t>
            </a:r>
            <a:r>
              <a:rPr lang="en-GB" b="1" dirty="0" smtClean="0">
                <a:solidFill>
                  <a:prstClr val="black"/>
                </a:solidFill>
              </a:rPr>
              <a:t>the </a:t>
            </a:r>
          </a:p>
          <a:p>
            <a:pPr>
              <a:lnSpc>
                <a:spcPct val="80000"/>
              </a:lnSpc>
              <a:spcBef>
                <a:spcPct val="20000"/>
              </a:spcBef>
              <a:buClr>
                <a:srgbClr val="F8F8F8"/>
              </a:buClr>
              <a:buSzPct val="75000"/>
              <a:buFont typeface="Wingdings" pitchFamily="2" charset="2"/>
              <a:buNone/>
            </a:pPr>
            <a:r>
              <a:rPr lang="en-GB" b="1" dirty="0" smtClean="0">
                <a:solidFill>
                  <a:prstClr val="black"/>
                </a:solidFill>
              </a:rPr>
              <a:t>service?</a:t>
            </a:r>
            <a:endParaRPr lang="en-GB" b="1" dirty="0">
              <a:solidFill>
                <a:prstClr val="black"/>
              </a:solidFill>
            </a:endParaRPr>
          </a:p>
          <a:p>
            <a:pPr eaLnBrk="0" hangingPunct="0"/>
            <a:endParaRPr lang="en-US" b="1" dirty="0">
              <a:solidFill>
                <a:srgbClr val="F8F8F8"/>
              </a:solidFill>
            </a:endParaRPr>
          </a:p>
        </p:txBody>
      </p:sp>
      <p:sp>
        <p:nvSpPr>
          <p:cNvPr id="310284" name="Text Box 12"/>
          <p:cNvSpPr txBox="1">
            <a:spLocks noChangeArrowheads="1"/>
          </p:cNvSpPr>
          <p:nvPr/>
        </p:nvSpPr>
        <p:spPr bwMode="auto">
          <a:xfrm rot="-359531">
            <a:off x="793666" y="3767469"/>
            <a:ext cx="3924472" cy="112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rgbClr val="F8F8F8"/>
              </a:buClr>
              <a:buSzPct val="75000"/>
              <a:buFont typeface="Wingdings" pitchFamily="2" charset="2"/>
              <a:buNone/>
            </a:pPr>
            <a:r>
              <a:rPr lang="en-GB" sz="2400" b="1" dirty="0" smtClean="0">
                <a:solidFill>
                  <a:srgbClr val="DDDDDD"/>
                </a:solidFill>
              </a:rPr>
              <a:t>Could this be harmful for </a:t>
            </a:r>
          </a:p>
          <a:p>
            <a:pPr>
              <a:lnSpc>
                <a:spcPct val="80000"/>
              </a:lnSpc>
              <a:spcBef>
                <a:spcPct val="20000"/>
              </a:spcBef>
              <a:buClr>
                <a:srgbClr val="F8F8F8"/>
              </a:buClr>
              <a:buSzPct val="75000"/>
              <a:buFont typeface="Wingdings" pitchFamily="2" charset="2"/>
              <a:buNone/>
            </a:pPr>
            <a:r>
              <a:rPr lang="en-GB" sz="2400" b="1" dirty="0" smtClean="0">
                <a:solidFill>
                  <a:srgbClr val="DDDDDD"/>
                </a:solidFill>
              </a:rPr>
              <a:t>refugees?</a:t>
            </a:r>
            <a:endParaRPr lang="en-US" sz="2400" b="1" dirty="0">
              <a:solidFill>
                <a:srgbClr val="DDDDDD"/>
              </a:solidFill>
            </a:endParaRPr>
          </a:p>
          <a:p>
            <a:pPr eaLnBrk="0" hangingPunct="0"/>
            <a:endParaRPr lang="en-US" sz="2400" dirty="0">
              <a:solidFill>
                <a:srgbClr val="DDDDDD"/>
              </a:solidFill>
            </a:endParaRPr>
          </a:p>
        </p:txBody>
      </p:sp>
      <p:sp>
        <p:nvSpPr>
          <p:cNvPr id="310286" name="Rectangle 14"/>
          <p:cNvSpPr>
            <a:spLocks noChangeArrowheads="1"/>
          </p:cNvSpPr>
          <p:nvPr/>
        </p:nvSpPr>
        <p:spPr bwMode="auto">
          <a:xfrm>
            <a:off x="2090738" y="50800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en-US" sz="2400">
              <a:solidFill>
                <a:prstClr val="black"/>
              </a:solidFill>
              <a:latin typeface="Rockwell" pitchFamily="18" charset="0"/>
            </a:endParaRPr>
          </a:p>
        </p:txBody>
      </p:sp>
      <p:sp>
        <p:nvSpPr>
          <p:cNvPr id="2" name="Slide Number Placeholder 1"/>
          <p:cNvSpPr>
            <a:spLocks noGrp="1"/>
          </p:cNvSpPr>
          <p:nvPr>
            <p:ph type="sldNum" sz="quarter" idx="12"/>
          </p:nvPr>
        </p:nvSpPr>
        <p:spPr/>
        <p:txBody>
          <a:bodyPr/>
          <a:lstStyle/>
          <a:p>
            <a:pPr>
              <a:defRPr/>
            </a:pPr>
            <a:fld id="{1693239E-55C8-4CC2-800D-1C6FCE652A0C}" type="slidenum">
              <a:rPr lang="en-US" smtClean="0">
                <a:solidFill>
                  <a:prstClr val="white"/>
                </a:solidFill>
              </a:rPr>
              <a:pPr>
                <a:defRPr/>
              </a:pPr>
              <a:t>4</a:t>
            </a:fld>
            <a:endParaRPr lang="en-US">
              <a:solidFill>
                <a:prstClr val="white"/>
              </a:solidFill>
            </a:endParaRPr>
          </a:p>
        </p:txBody>
      </p:sp>
    </p:spTree>
    <p:extLst>
      <p:ext uri="{BB962C8B-B14F-4D97-AF65-F5344CB8AC3E}">
        <p14:creationId xmlns:p14="http://schemas.microsoft.com/office/powerpoint/2010/main" val="3462855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mv="urn:schemas-microsoft-com:mac:vml"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p:txBody>
          <a:bodyPr/>
          <a:lstStyle/>
          <a:p>
            <a:r>
              <a:rPr lang="en-US" altLang="en-US" sz="4000" smtClean="0">
                <a:ea typeface="ＭＳ Ｐゴシック" pitchFamily="1" charset="-128"/>
              </a:rPr>
              <a:t>Priority Setting: </a:t>
            </a:r>
            <a:br>
              <a:rPr lang="en-US" altLang="en-US" sz="4000" smtClean="0">
                <a:ea typeface="ＭＳ Ｐゴシック" pitchFamily="1" charset="-128"/>
              </a:rPr>
            </a:br>
            <a:r>
              <a:rPr lang="en-US" altLang="en-US" sz="4000" smtClean="0">
                <a:ea typeface="ＭＳ Ｐゴシック" pitchFamily="1" charset="-128"/>
              </a:rPr>
              <a:t>Delphi Selection Process</a:t>
            </a:r>
          </a:p>
        </p:txBody>
      </p:sp>
      <p:sp>
        <p:nvSpPr>
          <p:cNvPr id="71683" name="Rectangle 3"/>
          <p:cNvSpPr>
            <a:spLocks noGrp="1"/>
          </p:cNvSpPr>
          <p:nvPr>
            <p:ph type="body" sz="half" idx="1"/>
          </p:nvPr>
        </p:nvSpPr>
        <p:spPr>
          <a:xfrm>
            <a:off x="457200" y="1600200"/>
            <a:ext cx="4038600" cy="4781550"/>
          </a:xfrm>
        </p:spPr>
        <p:txBody>
          <a:bodyPr/>
          <a:lstStyle/>
          <a:p>
            <a:pPr>
              <a:buFont typeface="Arial" charset="0"/>
              <a:buNone/>
            </a:pPr>
            <a:r>
              <a:rPr lang="en-US" altLang="en-US" sz="2800" b="1" dirty="0" smtClean="0">
                <a:latin typeface="Helvetica" pitchFamily="64" charset="0"/>
                <a:ea typeface="ＭＳ Ｐゴシック" pitchFamily="1" charset="-128"/>
              </a:rPr>
              <a:t>	</a:t>
            </a:r>
            <a:endParaRPr lang="en-US" altLang="en-US" sz="2800" dirty="0" smtClean="0">
              <a:latin typeface="Helvetica" pitchFamily="64" charset="0"/>
              <a:ea typeface="ＭＳ Ｐゴシック" pitchFamily="1" charset="-128"/>
            </a:endParaRPr>
          </a:p>
          <a:p>
            <a:r>
              <a:rPr lang="en-US" altLang="en-US" sz="2800" b="1" dirty="0" smtClean="0">
                <a:ea typeface="ＭＳ Ｐゴシック" pitchFamily="1" charset="-128"/>
              </a:rPr>
              <a:t>Importance</a:t>
            </a:r>
            <a:r>
              <a:rPr lang="en-US" altLang="en-US" sz="2800" dirty="0" smtClean="0">
                <a:ea typeface="ＭＳ Ｐゴシック" pitchFamily="1" charset="-128"/>
              </a:rPr>
              <a:t> </a:t>
            </a:r>
          </a:p>
          <a:p>
            <a:endParaRPr lang="en-US" altLang="en-US" sz="2800" b="1" dirty="0" smtClean="0">
              <a:ea typeface="ＭＳ Ｐゴシック" pitchFamily="1" charset="-128"/>
            </a:endParaRPr>
          </a:p>
          <a:p>
            <a:r>
              <a:rPr lang="en-US" altLang="en-US" sz="2800" b="1" dirty="0" smtClean="0">
                <a:ea typeface="ＭＳ Ｐゴシック" pitchFamily="1" charset="-128"/>
              </a:rPr>
              <a:t>Usefulness</a:t>
            </a:r>
            <a:r>
              <a:rPr lang="en-US" altLang="en-US" sz="2800" dirty="0" smtClean="0">
                <a:ea typeface="ＭＳ Ｐゴシック" pitchFamily="1" charset="-128"/>
              </a:rPr>
              <a:t> </a:t>
            </a:r>
          </a:p>
          <a:p>
            <a:endParaRPr lang="en-US" altLang="en-US" sz="2800" b="1" dirty="0" smtClean="0">
              <a:ea typeface="ＭＳ Ｐゴシック" pitchFamily="1" charset="-128"/>
            </a:endParaRPr>
          </a:p>
          <a:p>
            <a:r>
              <a:rPr lang="en-US" altLang="en-US" sz="2800" b="1" dirty="0" smtClean="0">
                <a:ea typeface="ＭＳ Ｐゴシック" pitchFamily="1" charset="-128"/>
              </a:rPr>
              <a:t>Disparity</a:t>
            </a:r>
          </a:p>
          <a:p>
            <a:pPr marL="0" indent="0">
              <a:buNone/>
            </a:pPr>
            <a:endParaRPr lang="en-US" altLang="en-US" sz="2800" dirty="0" smtClean="0">
              <a:ea typeface="ＭＳ Ｐゴシック" pitchFamily="1" charset="-128"/>
            </a:endParaRPr>
          </a:p>
          <a:p>
            <a:pPr>
              <a:buFont typeface="Arial" charset="0"/>
              <a:buNone/>
            </a:pPr>
            <a:r>
              <a:rPr lang="en-US" altLang="en-US" sz="1800" dirty="0" smtClean="0">
                <a:latin typeface="Helvetica" pitchFamily="64" charset="0"/>
                <a:ea typeface="ＭＳ Ｐゴシック" pitchFamily="1" charset="-128"/>
              </a:rPr>
              <a:t>(</a:t>
            </a:r>
            <a:r>
              <a:rPr lang="en-US" altLang="en-US" sz="1800" dirty="0" err="1" smtClean="0">
                <a:latin typeface="Helvetica" pitchFamily="64" charset="0"/>
                <a:ea typeface="ＭＳ Ｐゴシック" pitchFamily="1" charset="-128"/>
              </a:rPr>
              <a:t>Oxman</a:t>
            </a:r>
            <a:r>
              <a:rPr lang="en-US" altLang="en-US" sz="1800" dirty="0" smtClean="0">
                <a:latin typeface="Helvetica" pitchFamily="64" charset="0"/>
                <a:ea typeface="ＭＳ Ｐゴシック" pitchFamily="1" charset="-128"/>
              </a:rPr>
              <a:t> et al WHO priority setting 2006)</a:t>
            </a:r>
          </a:p>
        </p:txBody>
      </p:sp>
      <p:pic>
        <p:nvPicPr>
          <p:cNvPr id="71684" name="Picture 4" descr="CBED0158"/>
          <p:cNvPicPr>
            <a:picLocks noGrp="1" noChangeAspect="1" noChangeArrowheads="1"/>
          </p:cNvPicPr>
          <p:nvPr>
            <p:ph type="clipArt" sz="half" idx="2"/>
          </p:nvPr>
        </p:nvPicPr>
        <p:blipFill>
          <a:blip r:embed="rId3" cstate="print">
            <a:extLst>
              <a:ext uri="{28A0092B-C50C-407E-A947-70E740481C1C}">
                <a14:useLocalDpi xmlns:a14="http://schemas.microsoft.com/office/drawing/2010/main" val="0"/>
              </a:ext>
            </a:extLst>
          </a:blip>
          <a:srcRect/>
          <a:stretch>
            <a:fillRect/>
          </a:stretch>
        </p:blipFill>
        <p:spPr>
          <a:xfrm>
            <a:off x="4648200" y="2338388"/>
            <a:ext cx="4038600" cy="3049587"/>
          </a:xfrm>
        </p:spPr>
      </p:pic>
    </p:spTree>
    <p:extLst>
      <p:ext uri="{BB962C8B-B14F-4D97-AF65-F5344CB8AC3E}">
        <p14:creationId xmlns:p14="http://schemas.microsoft.com/office/powerpoint/2010/main" val="2141933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a:xfrm>
            <a:off x="152400" y="533400"/>
            <a:ext cx="8991600" cy="609600"/>
          </a:xfrm>
        </p:spPr>
        <p:txBody>
          <a:bodyPr>
            <a:noAutofit/>
          </a:bodyPr>
          <a:lstStyle/>
          <a:p>
            <a:pPr algn="l"/>
            <a:r>
              <a:rPr lang="en-CA" sz="2200" b="1" dirty="0" smtClean="0"/>
              <a:t>Priority Topics for Evidence Based Guidelines   </a:t>
            </a:r>
            <a:r>
              <a:rPr lang="en-CA" sz="2200" b="1" dirty="0">
                <a:solidFill>
                  <a:prstClr val="black"/>
                </a:solidFill>
              </a:rPr>
              <a:t/>
            </a:r>
            <a:br>
              <a:rPr lang="en-CA" sz="2200" b="1" dirty="0">
                <a:solidFill>
                  <a:prstClr val="black"/>
                </a:solidFill>
              </a:rPr>
            </a:br>
            <a:r>
              <a:rPr lang="en-US" sz="2200" dirty="0" smtClean="0">
                <a:latin typeface="Helvetica" pitchFamily="1" charset="0"/>
                <a:ea typeface="ＭＳ Ｐゴシック" pitchFamily="34" charset="-128"/>
              </a:rPr>
              <a:t>  </a:t>
            </a:r>
          </a:p>
        </p:txBody>
      </p:sp>
      <p:sp>
        <p:nvSpPr>
          <p:cNvPr id="73731" name="Rectangle 3"/>
          <p:cNvSpPr>
            <a:spLocks noGrp="1"/>
          </p:cNvSpPr>
          <p:nvPr>
            <p:ph sz="half" idx="1"/>
          </p:nvPr>
        </p:nvSpPr>
        <p:spPr>
          <a:xfrm>
            <a:off x="468313" y="1524000"/>
            <a:ext cx="3276600" cy="4114800"/>
          </a:xfrm>
        </p:spPr>
        <p:txBody>
          <a:bodyPr/>
          <a:lstStyle/>
          <a:p>
            <a:pPr>
              <a:lnSpc>
                <a:spcPct val="90000"/>
              </a:lnSpc>
              <a:buFont typeface="Arial" pitchFamily="34" charset="0"/>
              <a:buNone/>
            </a:pPr>
            <a:r>
              <a:rPr lang="en-US" sz="1800" b="1" dirty="0" smtClean="0">
                <a:ea typeface="ＭＳ Ｐゴシック" pitchFamily="34" charset="-128"/>
              </a:rPr>
              <a:t>Infectious Diseases</a:t>
            </a:r>
          </a:p>
          <a:p>
            <a:pPr>
              <a:lnSpc>
                <a:spcPct val="90000"/>
              </a:lnSpc>
            </a:pPr>
            <a:r>
              <a:rPr lang="en-US" sz="1800" dirty="0">
                <a:ea typeface="ＭＳ Ｐゴシック" pitchFamily="34" charset="-128"/>
              </a:rPr>
              <a:t>MMR/DPTP-HIB</a:t>
            </a:r>
            <a:endParaRPr lang="en-CA" sz="1800" dirty="0">
              <a:ea typeface="ＭＳ Ｐゴシック" pitchFamily="34" charset="-128"/>
              <a:cs typeface="Times New Roman" pitchFamily="18" charset="0"/>
            </a:endParaRPr>
          </a:p>
          <a:p>
            <a:pPr>
              <a:lnSpc>
                <a:spcPct val="90000"/>
              </a:lnSpc>
            </a:pPr>
            <a:r>
              <a:rPr lang="en-CA" sz="1800" dirty="0">
                <a:ea typeface="ＭＳ Ｐゴシック" pitchFamily="34" charset="-128"/>
              </a:rPr>
              <a:t>Varicella (Chicken Pox)</a:t>
            </a:r>
            <a:endParaRPr lang="en-US" sz="1800" dirty="0">
              <a:ea typeface="ＭＳ Ｐゴシック" pitchFamily="34" charset="-128"/>
            </a:endParaRPr>
          </a:p>
          <a:p>
            <a:pPr>
              <a:lnSpc>
                <a:spcPct val="90000"/>
              </a:lnSpc>
            </a:pPr>
            <a:r>
              <a:rPr lang="en-US" sz="1800" dirty="0" smtClean="0">
                <a:ea typeface="ＭＳ Ｐゴシック" pitchFamily="34" charset="-128"/>
              </a:rPr>
              <a:t>Hepatitis B*</a:t>
            </a:r>
          </a:p>
          <a:p>
            <a:pPr>
              <a:lnSpc>
                <a:spcPct val="90000"/>
              </a:lnSpc>
            </a:pPr>
            <a:r>
              <a:rPr lang="en-CA" sz="1800" dirty="0">
                <a:ea typeface="ＭＳ Ｐゴシック" pitchFamily="34" charset="-128"/>
                <a:cs typeface="Times New Roman" pitchFamily="18" charset="0"/>
              </a:rPr>
              <a:t>Tuberculosis*</a:t>
            </a:r>
          </a:p>
          <a:p>
            <a:pPr>
              <a:lnSpc>
                <a:spcPct val="90000"/>
              </a:lnSpc>
            </a:pPr>
            <a:r>
              <a:rPr lang="en-US" sz="1800" dirty="0">
                <a:ea typeface="ＭＳ Ｐゴシック" pitchFamily="34" charset="-128"/>
              </a:rPr>
              <a:t>HIV/ AIDS*</a:t>
            </a:r>
          </a:p>
          <a:p>
            <a:pPr>
              <a:lnSpc>
                <a:spcPct val="90000"/>
              </a:lnSpc>
            </a:pPr>
            <a:r>
              <a:rPr lang="en-US" sz="1800" dirty="0" smtClean="0">
                <a:ea typeface="ＭＳ Ｐゴシック" pitchFamily="34" charset="-128"/>
              </a:rPr>
              <a:t>Hepatitis C</a:t>
            </a:r>
          </a:p>
          <a:p>
            <a:pPr>
              <a:lnSpc>
                <a:spcPct val="90000"/>
              </a:lnSpc>
            </a:pPr>
            <a:r>
              <a:rPr lang="en-US" sz="1800" dirty="0" smtClean="0">
                <a:ea typeface="ＭＳ Ｐゴシック" pitchFamily="34" charset="-128"/>
              </a:rPr>
              <a:t>Intestinal Parasites*</a:t>
            </a:r>
          </a:p>
          <a:p>
            <a:pPr>
              <a:lnSpc>
                <a:spcPct val="90000"/>
              </a:lnSpc>
            </a:pPr>
            <a:r>
              <a:rPr lang="en-US" sz="1800" dirty="0" smtClean="0">
                <a:ea typeface="ＭＳ Ｐゴシック" pitchFamily="34" charset="-128"/>
              </a:rPr>
              <a:t>Malaria </a:t>
            </a:r>
          </a:p>
          <a:p>
            <a:pPr>
              <a:lnSpc>
                <a:spcPct val="90000"/>
              </a:lnSpc>
              <a:buFont typeface="Arial" pitchFamily="34" charset="0"/>
              <a:buNone/>
            </a:pPr>
            <a:endParaRPr lang="en-US" sz="1800" dirty="0" smtClean="0">
              <a:latin typeface="Helvetica" pitchFamily="1" charset="0"/>
              <a:ea typeface="ＭＳ Ｐゴシック" pitchFamily="34" charset="-128"/>
            </a:endParaRPr>
          </a:p>
        </p:txBody>
      </p:sp>
      <p:sp>
        <p:nvSpPr>
          <p:cNvPr id="73732" name="Rectangle 4"/>
          <p:cNvSpPr>
            <a:spLocks noGrp="1"/>
          </p:cNvSpPr>
          <p:nvPr>
            <p:ph sz="half" idx="2"/>
          </p:nvPr>
        </p:nvSpPr>
        <p:spPr>
          <a:xfrm>
            <a:off x="4191000" y="1524000"/>
            <a:ext cx="3868737" cy="6357938"/>
          </a:xfrm>
        </p:spPr>
        <p:txBody>
          <a:bodyPr/>
          <a:lstStyle/>
          <a:p>
            <a:pPr>
              <a:lnSpc>
                <a:spcPct val="90000"/>
              </a:lnSpc>
              <a:buFont typeface="Arial" pitchFamily="34" charset="0"/>
              <a:buNone/>
            </a:pPr>
            <a:r>
              <a:rPr lang="en-US" sz="1800" b="1" dirty="0" smtClean="0">
                <a:ea typeface="ＭＳ Ｐゴシック" pitchFamily="34" charset="-128"/>
              </a:rPr>
              <a:t>Mental Health and Maltreatment</a:t>
            </a:r>
          </a:p>
          <a:p>
            <a:pPr>
              <a:lnSpc>
                <a:spcPct val="90000"/>
              </a:lnSpc>
            </a:pPr>
            <a:r>
              <a:rPr lang="en-US" sz="1800" dirty="0" smtClean="0">
                <a:solidFill>
                  <a:srgbClr val="C00000"/>
                </a:solidFill>
                <a:ea typeface="ＭＳ Ｐゴシック" pitchFamily="34" charset="-128"/>
              </a:rPr>
              <a:t>Depression *</a:t>
            </a:r>
          </a:p>
          <a:p>
            <a:pPr>
              <a:lnSpc>
                <a:spcPct val="90000"/>
              </a:lnSpc>
            </a:pPr>
            <a:r>
              <a:rPr lang="en-CA" sz="1800" dirty="0">
                <a:solidFill>
                  <a:srgbClr val="C00000"/>
                </a:solidFill>
                <a:ea typeface="ＭＳ Ｐゴシック" pitchFamily="34" charset="-128"/>
                <a:cs typeface="Times New Roman" pitchFamily="18" charset="0"/>
              </a:rPr>
              <a:t>Post Traumatic Stress Disorder*</a:t>
            </a:r>
            <a:endParaRPr lang="en-US" sz="1800" dirty="0">
              <a:solidFill>
                <a:srgbClr val="C00000"/>
              </a:solidFill>
              <a:ea typeface="ＭＳ Ｐゴシック" pitchFamily="34" charset="-128"/>
            </a:endParaRPr>
          </a:p>
          <a:p>
            <a:pPr>
              <a:lnSpc>
                <a:spcPct val="90000"/>
              </a:lnSpc>
            </a:pPr>
            <a:r>
              <a:rPr lang="en-US" sz="1800" dirty="0" smtClean="0">
                <a:solidFill>
                  <a:srgbClr val="C00000"/>
                </a:solidFill>
                <a:ea typeface="ＭＳ Ｐゴシック" pitchFamily="34" charset="-128"/>
              </a:rPr>
              <a:t>Child Maltreatment*</a:t>
            </a:r>
          </a:p>
          <a:p>
            <a:pPr>
              <a:lnSpc>
                <a:spcPct val="90000"/>
              </a:lnSpc>
            </a:pPr>
            <a:r>
              <a:rPr lang="en-US" sz="1800" dirty="0" smtClean="0">
                <a:solidFill>
                  <a:srgbClr val="C00000"/>
                </a:solidFill>
                <a:ea typeface="ＭＳ Ｐゴシック" pitchFamily="34" charset="-128"/>
              </a:rPr>
              <a:t>Intimate Partner Violence</a:t>
            </a:r>
            <a:r>
              <a:rPr lang="en-US" sz="1800" dirty="0">
                <a:solidFill>
                  <a:srgbClr val="C00000"/>
                </a:solidFill>
                <a:ea typeface="ＭＳ Ｐゴシック" pitchFamily="34" charset="-128"/>
              </a:rPr>
              <a:t> </a:t>
            </a:r>
            <a:r>
              <a:rPr lang="en-US" sz="1800" dirty="0" smtClean="0">
                <a:solidFill>
                  <a:srgbClr val="C00000"/>
                </a:solidFill>
                <a:ea typeface="ＭＳ Ｐゴシック" pitchFamily="34" charset="-128"/>
              </a:rPr>
              <a:t>*</a:t>
            </a:r>
          </a:p>
          <a:p>
            <a:pPr>
              <a:lnSpc>
                <a:spcPct val="90000"/>
              </a:lnSpc>
              <a:buFont typeface="Arial" pitchFamily="34" charset="0"/>
              <a:buNone/>
            </a:pPr>
            <a:endParaRPr lang="en-US" sz="1400" b="1" dirty="0" smtClean="0">
              <a:ea typeface="ＭＳ Ｐゴシック" pitchFamily="34" charset="-128"/>
            </a:endParaRPr>
          </a:p>
          <a:p>
            <a:pPr>
              <a:lnSpc>
                <a:spcPct val="90000"/>
              </a:lnSpc>
              <a:buFont typeface="Arial" pitchFamily="34" charset="0"/>
              <a:buNone/>
            </a:pPr>
            <a:r>
              <a:rPr lang="en-US" sz="1600" b="1" dirty="0" smtClean="0">
                <a:ea typeface="ＭＳ Ｐゴシック" pitchFamily="34" charset="-128"/>
              </a:rPr>
              <a:t>Other Chronic Disease</a:t>
            </a:r>
          </a:p>
          <a:p>
            <a:pPr>
              <a:lnSpc>
                <a:spcPct val="90000"/>
              </a:lnSpc>
            </a:pPr>
            <a:r>
              <a:rPr lang="en-US" sz="1600" b="1" dirty="0">
                <a:solidFill>
                  <a:srgbClr val="FF0000"/>
                </a:solidFill>
                <a:ea typeface="ＭＳ Ｐゴシック" pitchFamily="34" charset="-128"/>
              </a:rPr>
              <a:t>Diabetes*</a:t>
            </a:r>
          </a:p>
          <a:p>
            <a:pPr>
              <a:lnSpc>
                <a:spcPct val="90000"/>
              </a:lnSpc>
            </a:pPr>
            <a:r>
              <a:rPr lang="en-US" sz="1600" b="1" dirty="0" smtClean="0">
                <a:solidFill>
                  <a:srgbClr val="FF0000"/>
                </a:solidFill>
                <a:ea typeface="ＭＳ Ｐゴシック" pitchFamily="34" charset="-128"/>
              </a:rPr>
              <a:t>Dental </a:t>
            </a:r>
            <a:r>
              <a:rPr lang="en-US" sz="1600" b="1" dirty="0">
                <a:solidFill>
                  <a:srgbClr val="FF0000"/>
                </a:solidFill>
                <a:ea typeface="ＭＳ Ｐゴシック" pitchFamily="34" charset="-128"/>
              </a:rPr>
              <a:t>disease*</a:t>
            </a:r>
          </a:p>
          <a:p>
            <a:pPr>
              <a:lnSpc>
                <a:spcPct val="90000"/>
              </a:lnSpc>
            </a:pPr>
            <a:r>
              <a:rPr lang="en-US" sz="1600" b="1" dirty="0" smtClean="0">
                <a:solidFill>
                  <a:srgbClr val="FF0000"/>
                </a:solidFill>
                <a:ea typeface="ＭＳ Ｐゴシック" pitchFamily="34" charset="-128"/>
              </a:rPr>
              <a:t>Contraception</a:t>
            </a:r>
            <a:endParaRPr lang="en-US" sz="1600" b="1" dirty="0">
              <a:solidFill>
                <a:srgbClr val="FF0000"/>
              </a:solidFill>
              <a:ea typeface="ＭＳ Ｐゴシック" pitchFamily="34" charset="-128"/>
            </a:endParaRPr>
          </a:p>
          <a:p>
            <a:pPr>
              <a:lnSpc>
                <a:spcPct val="90000"/>
              </a:lnSpc>
            </a:pPr>
            <a:r>
              <a:rPr lang="en-US" sz="1600" b="1" dirty="0" smtClean="0">
                <a:solidFill>
                  <a:srgbClr val="FF0000"/>
                </a:solidFill>
                <a:ea typeface="ＭＳ Ｐゴシック" pitchFamily="34" charset="-128"/>
              </a:rPr>
              <a:t>Cervical Cervix/HPV</a:t>
            </a:r>
          </a:p>
          <a:p>
            <a:pPr>
              <a:lnSpc>
                <a:spcPct val="90000"/>
              </a:lnSpc>
            </a:pPr>
            <a:r>
              <a:rPr lang="en-US" sz="1600" b="1" dirty="0" smtClean="0">
                <a:solidFill>
                  <a:srgbClr val="FF0000"/>
                </a:solidFill>
                <a:ea typeface="ＭＳ Ｐゴシック" pitchFamily="34" charset="-128"/>
              </a:rPr>
              <a:t>Iron Deficiency Anemia*</a:t>
            </a:r>
          </a:p>
          <a:p>
            <a:pPr>
              <a:lnSpc>
                <a:spcPct val="90000"/>
              </a:lnSpc>
            </a:pPr>
            <a:r>
              <a:rPr lang="en-US" sz="1600" b="1" dirty="0">
                <a:solidFill>
                  <a:srgbClr val="FF0000"/>
                </a:solidFill>
                <a:ea typeface="ＭＳ Ｐゴシック" pitchFamily="34" charset="-128"/>
              </a:rPr>
              <a:t>Vision </a:t>
            </a:r>
            <a:r>
              <a:rPr lang="en-US" sz="1600" b="1" dirty="0" smtClean="0">
                <a:solidFill>
                  <a:srgbClr val="FF0000"/>
                </a:solidFill>
                <a:ea typeface="ＭＳ Ｐゴシック" pitchFamily="34" charset="-128"/>
              </a:rPr>
              <a:t>Disorders</a:t>
            </a:r>
            <a:endParaRPr lang="en-US" sz="1600" b="1" dirty="0">
              <a:solidFill>
                <a:srgbClr val="FF0000"/>
              </a:solidFill>
              <a:ea typeface="ＭＳ Ｐゴシック" pitchFamily="34" charset="-128"/>
            </a:endParaRPr>
          </a:p>
        </p:txBody>
      </p:sp>
      <p:pic>
        <p:nvPicPr>
          <p:cNvPr id="7" name="Picture 4" descr="lff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4837" y="1066800"/>
            <a:ext cx="619125" cy="6191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28600" y="5666601"/>
            <a:ext cx="9144000" cy="276999"/>
          </a:xfrm>
          <a:prstGeom prst="rect">
            <a:avLst/>
          </a:prstGeom>
          <a:noFill/>
        </p:spPr>
        <p:txBody>
          <a:bodyPr wrap="square" rtlCol="0">
            <a:spAutoFit/>
          </a:bodyPr>
          <a:lstStyle/>
          <a:p>
            <a:r>
              <a:rPr lang="en-US" sz="1200" dirty="0">
                <a:solidFill>
                  <a:prstClr val="black"/>
                </a:solidFill>
              </a:rPr>
              <a:t>Pottie K, Greenaway C, </a:t>
            </a:r>
            <a:r>
              <a:rPr lang="en-US" sz="1200" dirty="0" err="1">
                <a:solidFill>
                  <a:prstClr val="black"/>
                </a:solidFill>
              </a:rPr>
              <a:t>Feightner</a:t>
            </a:r>
            <a:r>
              <a:rPr lang="en-US" sz="1200" dirty="0">
                <a:solidFill>
                  <a:prstClr val="black"/>
                </a:solidFill>
              </a:rPr>
              <a:t> J, et al . Evidence Based Clinical Guidelines for Immigrants and Refugees. CMAJ 2011 </a:t>
            </a:r>
          </a:p>
        </p:txBody>
      </p:sp>
      <p:sp>
        <p:nvSpPr>
          <p:cNvPr id="8" name="Rectangle 7"/>
          <p:cNvSpPr/>
          <p:nvPr/>
        </p:nvSpPr>
        <p:spPr>
          <a:xfrm>
            <a:off x="5486400" y="6019800"/>
            <a:ext cx="3048000" cy="533400"/>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209088094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066800"/>
          </a:xfrm>
        </p:spPr>
        <p:txBody>
          <a:bodyPr/>
          <a:lstStyle/>
          <a:p>
            <a:pPr algn="l"/>
            <a:r>
              <a:rPr lang="en-US" b="1" dirty="0" smtClean="0"/>
              <a:t>Delph</a:t>
            </a:r>
            <a:r>
              <a:rPr lang="en-US" b="1" dirty="0" smtClean="0"/>
              <a:t>i Process</a:t>
            </a:r>
            <a:endParaRPr lang="en-US" b="1" dirty="0"/>
          </a:p>
        </p:txBody>
      </p:sp>
      <p:sp>
        <p:nvSpPr>
          <p:cNvPr id="3" name="Content Placeholder 2"/>
          <p:cNvSpPr>
            <a:spLocks noGrp="1"/>
          </p:cNvSpPr>
          <p:nvPr>
            <p:ph idx="1"/>
          </p:nvPr>
        </p:nvSpPr>
        <p:spPr/>
        <p:txBody>
          <a:bodyPr/>
          <a:lstStyle/>
          <a:p>
            <a:r>
              <a:rPr lang="en-US" b="1" dirty="0" smtClean="0"/>
              <a:t>Carefully select participants, you want a near 100% response rate </a:t>
            </a:r>
          </a:p>
          <a:p>
            <a:endParaRPr lang="en-US" b="1" dirty="0" smtClean="0"/>
          </a:p>
          <a:p>
            <a:r>
              <a:rPr lang="en-US" b="1" dirty="0" smtClean="0"/>
              <a:t>Importance of scoping reviews to inform and define initial list of conditions, more can be added </a:t>
            </a:r>
          </a:p>
          <a:p>
            <a:endParaRPr lang="en-US" b="1" dirty="0" smtClean="0"/>
          </a:p>
          <a:p>
            <a:r>
              <a:rPr lang="en-US" b="1" dirty="0" smtClean="0"/>
              <a:t>Value of priority criteria, sharing results on ranking, and role of 3-4 ranking sessions </a:t>
            </a:r>
            <a:r>
              <a:rPr lang="en-US" b="1" dirty="0" smtClean="0"/>
              <a:t> </a:t>
            </a:r>
            <a:endParaRPr lang="en-US" b="1" dirty="0"/>
          </a:p>
        </p:txBody>
      </p:sp>
      <p:sp>
        <p:nvSpPr>
          <p:cNvPr id="5" name="Rectangle 4"/>
          <p:cNvSpPr/>
          <p:nvPr/>
        </p:nvSpPr>
        <p:spPr>
          <a:xfrm>
            <a:off x="5486400" y="6019800"/>
            <a:ext cx="3048000" cy="533400"/>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pic>
        <p:nvPicPr>
          <p:cNvPr id="6" name="Picture 5"/>
          <p:cNvPicPr>
            <a:picLocks noChangeAspect="1"/>
          </p:cNvPicPr>
          <p:nvPr/>
        </p:nvPicPr>
        <p:blipFill>
          <a:blip r:embed="rId2"/>
          <a:stretch>
            <a:fillRect/>
          </a:stretch>
        </p:blipFill>
        <p:spPr>
          <a:xfrm>
            <a:off x="6987436" y="4272696"/>
            <a:ext cx="2762726" cy="2280504"/>
          </a:xfrm>
          <a:prstGeom prst="rect">
            <a:avLst/>
          </a:prstGeom>
        </p:spPr>
      </p:pic>
    </p:spTree>
    <p:extLst>
      <p:ext uri="{BB962C8B-B14F-4D97-AF65-F5344CB8AC3E}">
        <p14:creationId xmlns:p14="http://schemas.microsoft.com/office/powerpoint/2010/main" val="3006826945"/>
      </p:ext>
    </p:extLst>
  </p:cSld>
  <p:clrMapOvr>
    <a:masterClrMapping/>
  </p:clrMapOvr>
  <mc:AlternateContent xmlns:mc="http://schemas.openxmlformats.org/markup-compatibility/2006" xmlns:p14="http://schemas.microsoft.com/office/powerpoint/2010/main">
    <mc:Choice Requires="p14">
      <p:transition p14:dur="0" advTm="20000"/>
    </mc:Choice>
    <mc:Fallback xmlns="">
      <p:transition xmlns:p14="http://schemas.microsoft.com/office/powerpoint/2010/main" advTm="2000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Selection of Priorities for Guidelines</a:t>
            </a:r>
            <a:endParaRPr lang="en-CA" dirty="0"/>
          </a:p>
        </p:txBody>
      </p:sp>
      <p:sp>
        <p:nvSpPr>
          <p:cNvPr id="3" name="Content Placeholder 2"/>
          <p:cNvSpPr>
            <a:spLocks noGrp="1"/>
          </p:cNvSpPr>
          <p:nvPr>
            <p:ph idx="1"/>
          </p:nvPr>
        </p:nvSpPr>
        <p:spPr/>
        <p:txBody>
          <a:bodyPr/>
          <a:lstStyle/>
          <a:p>
            <a:pPr marL="0" indent="0">
              <a:buNone/>
            </a:pPr>
            <a:r>
              <a:rPr lang="en-CA" sz="2400" dirty="0" smtClean="0"/>
              <a:t>Preventable </a:t>
            </a:r>
            <a:r>
              <a:rPr lang="en-CA" sz="2400" dirty="0"/>
              <a:t>and treatable, but often-neglected, </a:t>
            </a:r>
            <a:r>
              <a:rPr lang="en-CA" sz="2400" b="1" dirty="0"/>
              <a:t>health</a:t>
            </a:r>
          </a:p>
          <a:p>
            <a:pPr marL="0" indent="0">
              <a:buNone/>
            </a:pPr>
            <a:r>
              <a:rPr lang="en-CA" sz="2400" b="1" dirty="0"/>
              <a:t>conditions were selected </a:t>
            </a:r>
            <a:r>
              <a:rPr lang="en-CA" sz="2400" dirty="0"/>
              <a:t>for the development of</a:t>
            </a:r>
          </a:p>
          <a:p>
            <a:pPr marL="0" indent="0">
              <a:buNone/>
            </a:pPr>
            <a:r>
              <a:rPr lang="en-CA" sz="2400" dirty="0"/>
              <a:t>guidelines for immigrant populations made vulnerable</a:t>
            </a:r>
          </a:p>
          <a:p>
            <a:pPr marL="0" indent="0">
              <a:buNone/>
            </a:pPr>
            <a:r>
              <a:rPr lang="en-CA" sz="2400" dirty="0"/>
              <a:t>because of health system bias</a:t>
            </a:r>
            <a:r>
              <a:rPr lang="en-CA" sz="2400" dirty="0" smtClean="0"/>
              <a:t>.</a:t>
            </a:r>
            <a:endParaRPr lang="en-CA" sz="2400" dirty="0"/>
          </a:p>
          <a:p>
            <a:pPr marL="0" indent="0">
              <a:buNone/>
            </a:pPr>
            <a:endParaRPr lang="en-CA" sz="2400" dirty="0"/>
          </a:p>
          <a:p>
            <a:pPr marL="0" indent="0">
              <a:buNone/>
            </a:pPr>
            <a:r>
              <a:rPr lang="en-CA" sz="2400" dirty="0" smtClean="0"/>
              <a:t>Although </a:t>
            </a:r>
            <a:r>
              <a:rPr lang="en-CA" sz="2400" dirty="0"/>
              <a:t>infectious disease continues to be important,</a:t>
            </a:r>
          </a:p>
          <a:p>
            <a:pPr marL="0" indent="0">
              <a:buNone/>
            </a:pPr>
            <a:r>
              <a:rPr lang="en-CA" sz="2400" dirty="0"/>
              <a:t>mental health and chronic diseases have emerged as </a:t>
            </a:r>
            <a:r>
              <a:rPr lang="en-CA" sz="2400" dirty="0" smtClean="0"/>
              <a:t>areas of </a:t>
            </a:r>
            <a:r>
              <a:rPr lang="en-CA" sz="2400" dirty="0"/>
              <a:t>concern in the care of recently arriving immigrants </a:t>
            </a:r>
            <a:r>
              <a:rPr lang="en-CA" sz="2400" dirty="0" smtClean="0"/>
              <a:t>and refugees</a:t>
            </a:r>
            <a:r>
              <a:rPr lang="en-CA" sz="2400" dirty="0"/>
              <a:t>.</a:t>
            </a:r>
          </a:p>
        </p:txBody>
      </p:sp>
    </p:spTree>
    <p:extLst>
      <p:ext uri="{BB962C8B-B14F-4D97-AF65-F5344CB8AC3E}">
        <p14:creationId xmlns:p14="http://schemas.microsoft.com/office/powerpoint/2010/main" val="3456755641"/>
      </p:ext>
    </p:extLst>
  </p:cSld>
  <p:clrMapOvr>
    <a:masterClrMapping/>
  </p:clrMapOvr>
  <p:transition spd="slow" advTm="20000">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1800" dirty="0"/>
              <a:t>To identify and prioritize innovative strategies to address the health concerns of vulnerable </a:t>
            </a:r>
            <a:r>
              <a:rPr lang="en-CA" sz="1800" dirty="0" smtClean="0"/>
              <a:t>migrants</a:t>
            </a:r>
            <a:endParaRPr lang="en-CA" dirty="0"/>
          </a:p>
        </p:txBody>
      </p:sp>
      <p:sp>
        <p:nvSpPr>
          <p:cNvPr id="3" name="Content Placeholder 2"/>
          <p:cNvSpPr>
            <a:spLocks noGrp="1"/>
          </p:cNvSpPr>
          <p:nvPr>
            <p:ph idx="1"/>
          </p:nvPr>
        </p:nvSpPr>
        <p:spPr/>
        <p:txBody>
          <a:bodyPr/>
          <a:lstStyle/>
          <a:p>
            <a:r>
              <a:rPr lang="en-CA" dirty="0" smtClean="0"/>
              <a:t>language </a:t>
            </a:r>
            <a:r>
              <a:rPr lang="en-CA" dirty="0" smtClean="0"/>
              <a:t>interpretation</a:t>
            </a:r>
          </a:p>
          <a:p>
            <a:r>
              <a:rPr lang="en-CA" dirty="0" smtClean="0"/>
              <a:t>comprehensive </a:t>
            </a:r>
            <a:r>
              <a:rPr lang="en-CA" dirty="0"/>
              <a:t>interdisciplinary care, </a:t>
            </a:r>
          </a:p>
          <a:p>
            <a:r>
              <a:rPr lang="en-CA" dirty="0" smtClean="0"/>
              <a:t>evidence-based guidelines* </a:t>
            </a:r>
          </a:p>
          <a:p>
            <a:r>
              <a:rPr lang="en-CA" dirty="0"/>
              <a:t>t</a:t>
            </a:r>
            <a:r>
              <a:rPr lang="en-CA" dirty="0" smtClean="0"/>
              <a:t>raining </a:t>
            </a:r>
            <a:r>
              <a:rPr lang="en-CA" dirty="0"/>
              <a:t>and mentorship for </a:t>
            </a:r>
            <a:r>
              <a:rPr lang="en-CA" dirty="0" smtClean="0"/>
              <a:t>practitioners</a:t>
            </a:r>
            <a:endParaRPr lang="en-CA" dirty="0"/>
          </a:p>
          <a:p>
            <a:r>
              <a:rPr lang="en-CA" dirty="0" err="1"/>
              <a:t>intersectoral</a:t>
            </a:r>
            <a:r>
              <a:rPr lang="en-CA" dirty="0"/>
              <a:t> </a:t>
            </a:r>
            <a:r>
              <a:rPr lang="en-CA" dirty="0" smtClean="0"/>
              <a:t>collaboration</a:t>
            </a:r>
          </a:p>
          <a:p>
            <a:r>
              <a:rPr lang="en-CA" dirty="0" smtClean="0"/>
              <a:t>immigrant </a:t>
            </a:r>
            <a:r>
              <a:rPr lang="en-CA" dirty="0"/>
              <a:t>community </a:t>
            </a:r>
            <a:r>
              <a:rPr lang="en-CA" dirty="0" smtClean="0"/>
              <a:t>engagement* </a:t>
            </a:r>
          </a:p>
          <a:p>
            <a:pPr marL="0" indent="0">
              <a:buNone/>
            </a:pPr>
            <a:r>
              <a:rPr lang="en-CA" dirty="0"/>
              <a:t>	</a:t>
            </a:r>
            <a:r>
              <a:rPr lang="en-CA" dirty="0" smtClean="0"/>
              <a:t>		</a:t>
            </a:r>
          </a:p>
          <a:p>
            <a:pPr marL="0" indent="0">
              <a:buNone/>
            </a:pPr>
            <a:r>
              <a:rPr lang="en-CA" sz="2000" dirty="0" smtClean="0"/>
              <a:t>93% response rate</a:t>
            </a:r>
            <a:r>
              <a:rPr lang="en-CA" dirty="0"/>
              <a:t>	</a:t>
            </a:r>
            <a:r>
              <a:rPr lang="en-CA" dirty="0" smtClean="0"/>
              <a:t>	</a:t>
            </a:r>
            <a:r>
              <a:rPr lang="en-CA" sz="1600" dirty="0" smtClean="0">
                <a:solidFill>
                  <a:schemeClr val="tx1"/>
                </a:solidFill>
              </a:rPr>
              <a:t>Pottie </a:t>
            </a:r>
            <a:r>
              <a:rPr lang="en-CA" sz="1600" dirty="0" smtClean="0">
                <a:solidFill>
                  <a:schemeClr val="tx1"/>
                </a:solidFill>
              </a:rPr>
              <a:t>et al Can </a:t>
            </a:r>
            <a:r>
              <a:rPr lang="en-CA" sz="1600" dirty="0" err="1" smtClean="0">
                <a:solidFill>
                  <a:schemeClr val="tx1"/>
                </a:solidFill>
              </a:rPr>
              <a:t>Fam</a:t>
            </a:r>
            <a:r>
              <a:rPr lang="en-CA" sz="1600" dirty="0" smtClean="0">
                <a:solidFill>
                  <a:schemeClr val="tx1"/>
                </a:solidFill>
              </a:rPr>
              <a:t> Physician 2013</a:t>
            </a:r>
            <a:endParaRPr lang="en-CA" sz="1600" dirty="0">
              <a:solidFill>
                <a:schemeClr val="tx1"/>
              </a:solidFill>
            </a:endParaRPr>
          </a:p>
        </p:txBody>
      </p:sp>
    </p:spTree>
    <p:extLst>
      <p:ext uri="{BB962C8B-B14F-4D97-AF65-F5344CB8AC3E}">
        <p14:creationId xmlns:p14="http://schemas.microsoft.com/office/powerpoint/2010/main" val="227433307"/>
      </p:ext>
    </p:extLst>
  </p:cSld>
  <p:clrMapOvr>
    <a:masterClrMapping/>
  </p:clrMapOvr>
  <p:transition spd="slow" advTm="20000">
    <p:fade thruBlk="1"/>
  </p:transition>
</p:sld>
</file>

<file path=ppt/theme/theme1.xml><?xml version="1.0" encoding="utf-8"?>
<a:theme xmlns:a="http://schemas.openxmlformats.org/drawingml/2006/main" name="Presentation Template">
  <a:themeElements>
    <a:clrScheme name="Bruyere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ruyere Template">
      <a:majorFont>
        <a:latin typeface="HelveticaNeueLT Std Med"/>
        <a:ea typeface=""/>
        <a:cs typeface=""/>
      </a:majorFont>
      <a:minorFont>
        <a:latin typeface="HelveticaNeueLT Std L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ruyere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ruyere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ruyere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ruyere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ruyere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ruyere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ruyere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ruyere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ruyere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ruyere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ruyere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ruyere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2726</TotalTime>
  <Words>608</Words>
  <Application>Microsoft Office PowerPoint</Application>
  <PresentationFormat>On-screen Show (4:3)</PresentationFormat>
  <Paragraphs>104</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Presentation Template</vt:lpstr>
      <vt:lpstr>               Kevin Pottie MD MClSc CCFP FCFP  Associate Professor, Departments of Family Medicine and Epidemiology and Community Medicine, University of Ottawa  Cochrane Equity Methods  Group and GRADE Working Group,  WHO Guideline Review Committee   </vt:lpstr>
      <vt:lpstr>Background</vt:lpstr>
      <vt:lpstr>PowerPoint Presentation</vt:lpstr>
      <vt:lpstr>PowerPoint Presentation</vt:lpstr>
      <vt:lpstr>Priority Setting:  Delphi Selection Process</vt:lpstr>
      <vt:lpstr>Priority Topics for Evidence Based Guidelines      </vt:lpstr>
      <vt:lpstr>Delphi Process</vt:lpstr>
      <vt:lpstr>Selection of Priorities for Guidelines</vt:lpstr>
      <vt:lpstr>To identify and prioritize innovative strategies to address the health concerns of vulnerable migrants</vt:lpstr>
      <vt:lpstr>Rejecting and accepting international migrant patients into primary care practices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Kevin Pottie MD, CCFP, MClSc FCFP   Associate Professor, Departments of Family Medicine and Epidemiology and Community Medicine, University of Ottawa  on behalf of the Canadian Collaboration for Immigrant and Refugee Health</dc:title>
  <dc:creator>Kevin Pottie</dc:creator>
  <cp:lastModifiedBy>kpottie</cp:lastModifiedBy>
  <cp:revision>128</cp:revision>
  <dcterms:created xsi:type="dcterms:W3CDTF">2012-09-12T01:41:39Z</dcterms:created>
  <dcterms:modified xsi:type="dcterms:W3CDTF">2014-09-23T18:22:24Z</dcterms:modified>
</cp:coreProperties>
</file>