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7" r:id="rId2"/>
    <p:sldId id="416" r:id="rId3"/>
    <p:sldId id="405" r:id="rId4"/>
    <p:sldId id="433" r:id="rId5"/>
    <p:sldId id="434" r:id="rId6"/>
    <p:sldId id="435" r:id="rId7"/>
    <p:sldId id="436" r:id="rId8"/>
    <p:sldId id="437" r:id="rId9"/>
    <p:sldId id="438" r:id="rId10"/>
    <p:sldId id="440" r:id="rId11"/>
  </p:sldIdLst>
  <p:sldSz cx="9144000" cy="6858000" type="screen4x3"/>
  <p:notesSz cx="6858000" cy="9144000"/>
  <p:defaultTextStyle>
    <a:defPPr>
      <a:defRPr lang="en-GB"/>
    </a:defPPr>
    <a:lvl1pPr algn="l" defTabSz="457200" rtl="0" fontAlgn="base">
      <a:spcBef>
        <a:spcPct val="0"/>
      </a:spcBef>
      <a:spcAft>
        <a:spcPct val="0"/>
      </a:spcAft>
      <a:defRPr kern="1200">
        <a:solidFill>
          <a:schemeClr val="tx1"/>
        </a:solidFill>
        <a:latin typeface="Arial" pitchFamily="34" charset="0"/>
        <a:ea typeface="Geneva" charset="-128"/>
        <a:cs typeface="+mn-cs"/>
      </a:defRPr>
    </a:lvl1pPr>
    <a:lvl2pPr marL="457200" algn="l" defTabSz="457200" rtl="0" fontAlgn="base">
      <a:spcBef>
        <a:spcPct val="0"/>
      </a:spcBef>
      <a:spcAft>
        <a:spcPct val="0"/>
      </a:spcAft>
      <a:defRPr kern="1200">
        <a:solidFill>
          <a:schemeClr val="tx1"/>
        </a:solidFill>
        <a:latin typeface="Arial" pitchFamily="34" charset="0"/>
        <a:ea typeface="Geneva" charset="-128"/>
        <a:cs typeface="+mn-cs"/>
      </a:defRPr>
    </a:lvl2pPr>
    <a:lvl3pPr marL="914400" algn="l" defTabSz="457200" rtl="0" fontAlgn="base">
      <a:spcBef>
        <a:spcPct val="0"/>
      </a:spcBef>
      <a:spcAft>
        <a:spcPct val="0"/>
      </a:spcAft>
      <a:defRPr kern="1200">
        <a:solidFill>
          <a:schemeClr val="tx1"/>
        </a:solidFill>
        <a:latin typeface="Arial" pitchFamily="34" charset="0"/>
        <a:ea typeface="Geneva" charset="-128"/>
        <a:cs typeface="+mn-cs"/>
      </a:defRPr>
    </a:lvl3pPr>
    <a:lvl4pPr marL="1371600" algn="l" defTabSz="457200" rtl="0" fontAlgn="base">
      <a:spcBef>
        <a:spcPct val="0"/>
      </a:spcBef>
      <a:spcAft>
        <a:spcPct val="0"/>
      </a:spcAft>
      <a:defRPr kern="1200">
        <a:solidFill>
          <a:schemeClr val="tx1"/>
        </a:solidFill>
        <a:latin typeface="Arial" pitchFamily="34" charset="0"/>
        <a:ea typeface="Geneva" charset="-128"/>
        <a:cs typeface="+mn-cs"/>
      </a:defRPr>
    </a:lvl4pPr>
    <a:lvl5pPr marL="1828800" algn="l" defTabSz="457200" rtl="0" fontAlgn="base">
      <a:spcBef>
        <a:spcPct val="0"/>
      </a:spcBef>
      <a:spcAft>
        <a:spcPct val="0"/>
      </a:spcAft>
      <a:defRPr kern="1200">
        <a:solidFill>
          <a:schemeClr val="tx1"/>
        </a:solidFill>
        <a:latin typeface="Arial" pitchFamily="34" charset="0"/>
        <a:ea typeface="Geneva" charset="-128"/>
        <a:cs typeface="+mn-cs"/>
      </a:defRPr>
    </a:lvl5pPr>
    <a:lvl6pPr marL="2286000" algn="l" defTabSz="914400" rtl="0" eaLnBrk="1" latinLnBrk="0" hangingPunct="1">
      <a:defRPr kern="1200">
        <a:solidFill>
          <a:schemeClr val="tx1"/>
        </a:solidFill>
        <a:latin typeface="Arial" pitchFamily="34" charset="0"/>
        <a:ea typeface="Geneva" charset="-128"/>
        <a:cs typeface="+mn-cs"/>
      </a:defRPr>
    </a:lvl6pPr>
    <a:lvl7pPr marL="2743200" algn="l" defTabSz="914400" rtl="0" eaLnBrk="1" latinLnBrk="0" hangingPunct="1">
      <a:defRPr kern="1200">
        <a:solidFill>
          <a:schemeClr val="tx1"/>
        </a:solidFill>
        <a:latin typeface="Arial" pitchFamily="34" charset="0"/>
        <a:ea typeface="Geneva" charset="-128"/>
        <a:cs typeface="+mn-cs"/>
      </a:defRPr>
    </a:lvl7pPr>
    <a:lvl8pPr marL="3200400" algn="l" defTabSz="914400" rtl="0" eaLnBrk="1" latinLnBrk="0" hangingPunct="1">
      <a:defRPr kern="1200">
        <a:solidFill>
          <a:schemeClr val="tx1"/>
        </a:solidFill>
        <a:latin typeface="Arial" pitchFamily="34" charset="0"/>
        <a:ea typeface="Geneva" charset="-128"/>
        <a:cs typeface="+mn-cs"/>
      </a:defRPr>
    </a:lvl8pPr>
    <a:lvl9pPr marL="3657600" algn="l" defTabSz="914400" rtl="0" eaLnBrk="1" latinLnBrk="0" hangingPunct="1">
      <a:defRPr kern="1200">
        <a:solidFill>
          <a:schemeClr val="tx1"/>
        </a:solidFill>
        <a:latin typeface="Arial" pitchFamily="34" charset="0"/>
        <a:ea typeface="Geneva"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03D06"/>
    <a:srgbClr val="201D4F"/>
    <a:srgbClr val="F3F9BF"/>
    <a:srgbClr val="231503"/>
    <a:srgbClr val="300502"/>
    <a:srgbClr val="0099CC"/>
    <a:srgbClr val="CCFF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1" autoAdjust="0"/>
  </p:normalViewPr>
  <p:slideViewPr>
    <p:cSldViewPr snapToObjects="1">
      <p:cViewPr>
        <p:scale>
          <a:sx n="77" d="100"/>
          <a:sy n="77" d="100"/>
        </p:scale>
        <p:origin x="-684" y="348"/>
      </p:cViewPr>
      <p:guideLst>
        <p:guide orient="horz" pos="2160"/>
        <p:guide pos="2880"/>
      </p:guideLst>
    </p:cSldViewPr>
  </p:slideViewPr>
  <p:outlineViewPr>
    <p:cViewPr>
      <p:scale>
        <a:sx n="33" d="100"/>
        <a:sy n="33" d="100"/>
      </p:scale>
      <p:origin x="0" y="132"/>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14759A-3B5F-4727-B46D-49225ACEBEF1}" type="datetimeFigureOut">
              <a:rPr lang="en-GB" smtClean="0"/>
              <a:pPr/>
              <a:t>25/09/2014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B8C21A-2DDB-4150-BBB2-0CCC7B346A4B}" type="slidenum">
              <a:rPr lang="en-GB" smtClean="0"/>
              <a:pPr/>
              <a:t>‹#›</a:t>
            </a:fld>
            <a:endParaRPr lang="en-GB"/>
          </a:p>
        </p:txBody>
      </p:sp>
    </p:spTree>
    <p:extLst>
      <p:ext uri="{BB962C8B-B14F-4D97-AF65-F5344CB8AC3E}">
        <p14:creationId xmlns="" xmlns:p14="http://schemas.microsoft.com/office/powerpoint/2010/main" val="3090773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B8C21A-2DDB-4150-BBB2-0CCC7B346A4B}"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B8C21A-2DDB-4150-BBB2-0CCC7B346A4B}" type="slidenum">
              <a:rPr lang="en-GB" smtClean="0"/>
              <a:pPr/>
              <a:t>2</a:t>
            </a:fld>
            <a:endParaRPr lang="en-GB"/>
          </a:p>
        </p:txBody>
      </p:sp>
    </p:spTree>
    <p:extLst>
      <p:ext uri="{BB962C8B-B14F-4D97-AF65-F5344CB8AC3E}">
        <p14:creationId xmlns="" xmlns:p14="http://schemas.microsoft.com/office/powerpoint/2010/main" val="242201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B8C21A-2DDB-4150-BBB2-0CCC7B346A4B}" type="slidenum">
              <a:rPr lang="en-GB" smtClean="0"/>
              <a:pPr/>
              <a:t>3</a:t>
            </a:fld>
            <a:endParaRPr lang="en-GB"/>
          </a:p>
        </p:txBody>
      </p:sp>
    </p:spTree>
    <p:extLst>
      <p:ext uri="{BB962C8B-B14F-4D97-AF65-F5344CB8AC3E}">
        <p14:creationId xmlns="" xmlns:p14="http://schemas.microsoft.com/office/powerpoint/2010/main" val="242201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B8C21A-2DDB-4150-BBB2-0CCC7B346A4B}" type="slidenum">
              <a:rPr lang="en-GB" smtClean="0"/>
              <a:pPr/>
              <a:t>4</a:t>
            </a:fld>
            <a:endParaRPr lang="en-GB"/>
          </a:p>
        </p:txBody>
      </p:sp>
    </p:spTree>
    <p:extLst>
      <p:ext uri="{BB962C8B-B14F-4D97-AF65-F5344CB8AC3E}">
        <p14:creationId xmlns="" xmlns:p14="http://schemas.microsoft.com/office/powerpoint/2010/main" val="2422014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B8C21A-2DDB-4150-BBB2-0CCC7B346A4B}" type="slidenum">
              <a:rPr lang="en-GB" smtClean="0"/>
              <a:pPr/>
              <a:t>5</a:t>
            </a:fld>
            <a:endParaRPr lang="en-GB"/>
          </a:p>
        </p:txBody>
      </p:sp>
    </p:spTree>
    <p:extLst>
      <p:ext uri="{BB962C8B-B14F-4D97-AF65-F5344CB8AC3E}">
        <p14:creationId xmlns="" xmlns:p14="http://schemas.microsoft.com/office/powerpoint/2010/main" val="2422014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B8C21A-2DDB-4150-BBB2-0CCC7B346A4B}" type="slidenum">
              <a:rPr lang="en-GB" smtClean="0"/>
              <a:pPr/>
              <a:t>6</a:t>
            </a:fld>
            <a:endParaRPr lang="en-GB"/>
          </a:p>
        </p:txBody>
      </p:sp>
    </p:spTree>
    <p:extLst>
      <p:ext uri="{BB962C8B-B14F-4D97-AF65-F5344CB8AC3E}">
        <p14:creationId xmlns="" xmlns:p14="http://schemas.microsoft.com/office/powerpoint/2010/main" val="2422014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B8C21A-2DDB-4150-BBB2-0CCC7B346A4B}" type="slidenum">
              <a:rPr lang="en-GB" smtClean="0"/>
              <a:pPr/>
              <a:t>7</a:t>
            </a:fld>
            <a:endParaRPr lang="en-GB"/>
          </a:p>
        </p:txBody>
      </p:sp>
    </p:spTree>
    <p:extLst>
      <p:ext uri="{BB962C8B-B14F-4D97-AF65-F5344CB8AC3E}">
        <p14:creationId xmlns="" xmlns:p14="http://schemas.microsoft.com/office/powerpoint/2010/main" val="2422014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B8C21A-2DDB-4150-BBB2-0CCC7B346A4B}" type="slidenum">
              <a:rPr lang="en-GB" smtClean="0"/>
              <a:pPr/>
              <a:t>8</a:t>
            </a:fld>
            <a:endParaRPr lang="en-GB"/>
          </a:p>
        </p:txBody>
      </p:sp>
    </p:spTree>
    <p:extLst>
      <p:ext uri="{BB962C8B-B14F-4D97-AF65-F5344CB8AC3E}">
        <p14:creationId xmlns="" xmlns:p14="http://schemas.microsoft.com/office/powerpoint/2010/main" val="2422014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F2B99AD-BE1D-41B9-B7F5-07EF4A828FF6}" type="datetime1">
              <a:rPr lang="en-GB"/>
              <a:pPr/>
              <a:t>25/09/2014</a:t>
            </a:fld>
            <a:endParaRPr lang="en-GB"/>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B8F3EF-1DCC-4705-A32E-81E4B62F68FB}" type="slidenum">
              <a:rPr lang="en-GB"/>
              <a:pPr/>
              <a:t>‹#›</a:t>
            </a:fld>
            <a:endParaRPr lang="en-GB"/>
          </a:p>
        </p:txBody>
      </p:sp>
    </p:spTree>
    <p:extLst>
      <p:ext uri="{BB962C8B-B14F-4D97-AF65-F5344CB8AC3E}">
        <p14:creationId xmlns="" xmlns:p14="http://schemas.microsoft.com/office/powerpoint/2010/main" val="3827148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8ADDE31-03B8-4F3B-8CE6-2D1845326065}" type="datetime1">
              <a:rPr lang="en-GB"/>
              <a:pPr/>
              <a:t>25/09/2014</a:t>
            </a:fld>
            <a:endParaRPr lang="en-GB"/>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F1F723-7452-4697-8C6C-55D7ECCCA60C}" type="slidenum">
              <a:rPr lang="en-GB"/>
              <a:pPr/>
              <a:t>‹#›</a:t>
            </a:fld>
            <a:endParaRPr lang="en-GB"/>
          </a:p>
        </p:txBody>
      </p:sp>
    </p:spTree>
    <p:extLst>
      <p:ext uri="{BB962C8B-B14F-4D97-AF65-F5344CB8AC3E}">
        <p14:creationId xmlns="" xmlns:p14="http://schemas.microsoft.com/office/powerpoint/2010/main" val="3584516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0EC3523-BC72-4645-BE58-B9A1D5E27B1D}" type="datetime1">
              <a:rPr lang="en-GB"/>
              <a:pPr/>
              <a:t>25/09/2014</a:t>
            </a:fld>
            <a:endParaRPr lang="en-GB"/>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1F4BBC-7FF9-452B-B8F1-5C90D0ED6C84}" type="slidenum">
              <a:rPr lang="en-GB"/>
              <a:pPr/>
              <a:t>‹#›</a:t>
            </a:fld>
            <a:endParaRPr lang="en-GB"/>
          </a:p>
        </p:txBody>
      </p:sp>
    </p:spTree>
    <p:extLst>
      <p:ext uri="{BB962C8B-B14F-4D97-AF65-F5344CB8AC3E}">
        <p14:creationId xmlns="" xmlns:p14="http://schemas.microsoft.com/office/powerpoint/2010/main" val="2468328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54223E5-E924-474B-9282-E6F4FE80F46D}" type="datetime1">
              <a:rPr lang="en-GB"/>
              <a:pPr/>
              <a:t>25/09/2014</a:t>
            </a:fld>
            <a:endParaRPr lang="en-GB"/>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430480-4F23-47DB-8227-509750097383}" type="slidenum">
              <a:rPr lang="en-GB"/>
              <a:pPr/>
              <a:t>‹#›</a:t>
            </a:fld>
            <a:endParaRPr lang="en-GB"/>
          </a:p>
        </p:txBody>
      </p:sp>
    </p:spTree>
    <p:extLst>
      <p:ext uri="{BB962C8B-B14F-4D97-AF65-F5344CB8AC3E}">
        <p14:creationId xmlns="" xmlns:p14="http://schemas.microsoft.com/office/powerpoint/2010/main" val="324913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C64E6B6-9666-4AB3-B69F-2509EC177787}" type="datetime1">
              <a:rPr lang="en-GB"/>
              <a:pPr/>
              <a:t>25/09/2014</a:t>
            </a:fld>
            <a:endParaRPr lang="en-GB"/>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E2861F-4DAE-4C4C-BF52-D610F6052885}" type="slidenum">
              <a:rPr lang="en-GB"/>
              <a:pPr/>
              <a:t>‹#›</a:t>
            </a:fld>
            <a:endParaRPr lang="en-GB"/>
          </a:p>
        </p:txBody>
      </p:sp>
    </p:spTree>
    <p:extLst>
      <p:ext uri="{BB962C8B-B14F-4D97-AF65-F5344CB8AC3E}">
        <p14:creationId xmlns="" xmlns:p14="http://schemas.microsoft.com/office/powerpoint/2010/main" val="3497751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92BD610-B766-4B75-AD41-31816C954463}" type="datetime1">
              <a:rPr lang="en-GB"/>
              <a:pPr/>
              <a:t>25/09/2014</a:t>
            </a:fld>
            <a:endParaRPr lang="en-GB"/>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E470884-485E-42B8-92B0-21E77511E104}" type="slidenum">
              <a:rPr lang="en-GB"/>
              <a:pPr/>
              <a:t>‹#›</a:t>
            </a:fld>
            <a:endParaRPr lang="en-GB"/>
          </a:p>
        </p:txBody>
      </p:sp>
    </p:spTree>
    <p:extLst>
      <p:ext uri="{BB962C8B-B14F-4D97-AF65-F5344CB8AC3E}">
        <p14:creationId xmlns="" xmlns:p14="http://schemas.microsoft.com/office/powerpoint/2010/main" val="1313108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C5B5EF0-1AF2-4D41-A1C1-AF1D90230F46}" type="datetime1">
              <a:rPr lang="en-GB"/>
              <a:pPr/>
              <a:t>25/09/2014</a:t>
            </a:fld>
            <a:endParaRPr lang="en-GB"/>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732D2C5-C775-474D-9AF6-6058C31668F2}" type="slidenum">
              <a:rPr lang="en-GB"/>
              <a:pPr/>
              <a:t>‹#›</a:t>
            </a:fld>
            <a:endParaRPr lang="en-GB"/>
          </a:p>
        </p:txBody>
      </p:sp>
    </p:spTree>
    <p:extLst>
      <p:ext uri="{BB962C8B-B14F-4D97-AF65-F5344CB8AC3E}">
        <p14:creationId xmlns="" xmlns:p14="http://schemas.microsoft.com/office/powerpoint/2010/main" val="1854000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24C23CE-F758-45C7-9716-C9B013A72FFF}" type="datetime1">
              <a:rPr lang="en-GB"/>
              <a:pPr/>
              <a:t>25/09/2014</a:t>
            </a:fld>
            <a:endParaRPr lang="en-GB"/>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29A19376-FC5B-4121-B0FD-613849A519D9}" type="slidenum">
              <a:rPr lang="en-GB"/>
              <a:pPr/>
              <a:t>‹#›</a:t>
            </a:fld>
            <a:endParaRPr lang="en-GB"/>
          </a:p>
        </p:txBody>
      </p:sp>
    </p:spTree>
    <p:extLst>
      <p:ext uri="{BB962C8B-B14F-4D97-AF65-F5344CB8AC3E}">
        <p14:creationId xmlns="" xmlns:p14="http://schemas.microsoft.com/office/powerpoint/2010/main" val="1128555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C4E2C00-CC41-456E-9B5B-25B3B6C32CA7}" type="datetime1">
              <a:rPr lang="en-GB"/>
              <a:pPr/>
              <a:t>25/09/2014</a:t>
            </a:fld>
            <a:endParaRPr lang="en-GB"/>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91C2CF41-9C68-4F68-9BB6-47C55F5B87B3}" type="slidenum">
              <a:rPr lang="en-GB"/>
              <a:pPr/>
              <a:t>‹#›</a:t>
            </a:fld>
            <a:endParaRPr lang="en-GB"/>
          </a:p>
        </p:txBody>
      </p:sp>
    </p:spTree>
    <p:extLst>
      <p:ext uri="{BB962C8B-B14F-4D97-AF65-F5344CB8AC3E}">
        <p14:creationId xmlns="" xmlns:p14="http://schemas.microsoft.com/office/powerpoint/2010/main" val="1179014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FA0C0F9-7546-4771-BC5E-6FB0DAE146B3}" type="datetime1">
              <a:rPr lang="en-GB"/>
              <a:pPr/>
              <a:t>25/09/2014</a:t>
            </a:fld>
            <a:endParaRPr lang="en-GB"/>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8A5FDBF-492C-4F31-A23D-012516BE9A0D}" type="slidenum">
              <a:rPr lang="en-GB"/>
              <a:pPr/>
              <a:t>‹#›</a:t>
            </a:fld>
            <a:endParaRPr lang="en-GB"/>
          </a:p>
        </p:txBody>
      </p:sp>
    </p:spTree>
    <p:extLst>
      <p:ext uri="{BB962C8B-B14F-4D97-AF65-F5344CB8AC3E}">
        <p14:creationId xmlns="" xmlns:p14="http://schemas.microsoft.com/office/powerpoint/2010/main" val="245993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E8D4E03-B948-439F-ADF9-E96275045900}" type="datetime1">
              <a:rPr lang="en-GB"/>
              <a:pPr/>
              <a:t>25/09/2014</a:t>
            </a:fld>
            <a:endParaRPr lang="en-GB"/>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A499DA5-43EA-4751-9967-E4D766F87F58}" type="slidenum">
              <a:rPr lang="en-GB"/>
              <a:pPr/>
              <a:t>‹#›</a:t>
            </a:fld>
            <a:endParaRPr lang="en-GB"/>
          </a:p>
        </p:txBody>
      </p:sp>
    </p:spTree>
    <p:extLst>
      <p:ext uri="{BB962C8B-B14F-4D97-AF65-F5344CB8AC3E}">
        <p14:creationId xmlns="" xmlns:p14="http://schemas.microsoft.com/office/powerpoint/2010/main" val="2779251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37C9F3C5-0544-4912-8D6F-90EFFE5014D2}" type="datetime1">
              <a:rPr lang="en-GB"/>
              <a:pPr/>
              <a:t>25/09/2014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16450AC8-D7CD-43C9-9155-34F207A5427D}"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Geneva"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Geneva" charset="-128"/>
        </a:defRPr>
      </a:lvl2pPr>
      <a:lvl3pPr algn="ctr" defTabSz="457200" rtl="0" eaLnBrk="1" fontAlgn="base" hangingPunct="1">
        <a:spcBef>
          <a:spcPct val="0"/>
        </a:spcBef>
        <a:spcAft>
          <a:spcPct val="0"/>
        </a:spcAft>
        <a:defRPr sz="4400">
          <a:solidFill>
            <a:schemeClr val="tx1"/>
          </a:solidFill>
          <a:latin typeface="Calibri" pitchFamily="34" charset="0"/>
          <a:ea typeface="Geneva" charset="-128"/>
        </a:defRPr>
      </a:lvl3pPr>
      <a:lvl4pPr algn="ctr" defTabSz="457200" rtl="0" eaLnBrk="1" fontAlgn="base" hangingPunct="1">
        <a:spcBef>
          <a:spcPct val="0"/>
        </a:spcBef>
        <a:spcAft>
          <a:spcPct val="0"/>
        </a:spcAft>
        <a:defRPr sz="4400">
          <a:solidFill>
            <a:schemeClr val="tx1"/>
          </a:solidFill>
          <a:latin typeface="Calibri" pitchFamily="34" charset="0"/>
          <a:ea typeface="Geneva" charset="-128"/>
        </a:defRPr>
      </a:lvl4pPr>
      <a:lvl5pPr algn="ctr" defTabSz="457200" rtl="0" eaLnBrk="1" fontAlgn="base" hangingPunct="1">
        <a:spcBef>
          <a:spcPct val="0"/>
        </a:spcBef>
        <a:spcAft>
          <a:spcPct val="0"/>
        </a:spcAft>
        <a:defRPr sz="4400">
          <a:solidFill>
            <a:schemeClr val="tx1"/>
          </a:solidFill>
          <a:latin typeface="Calibri" pitchFamily="34" charset="0"/>
          <a:ea typeface="Geneva"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Geneva"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Geneva"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Geneva"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Geneva"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Geneva"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Geneva"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Geneva"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Geneva"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Geneva"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eg"/><Relationship Id="rId11" Type="http://schemas.openxmlformats.org/officeDocument/2006/relationships/image" Target="../media/image2.gif"/><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Title 4"/>
          <p:cNvSpPr>
            <a:spLocks noGrp="1"/>
          </p:cNvSpPr>
          <p:nvPr>
            <p:ph type="ctrTitle"/>
          </p:nvPr>
        </p:nvSpPr>
        <p:spPr>
          <a:xfrm>
            <a:off x="539551" y="1671058"/>
            <a:ext cx="6048671" cy="2550030"/>
          </a:xfrm>
          <a:solidFill>
            <a:schemeClr val="accent1"/>
          </a:solidFill>
        </p:spPr>
        <p:txBody>
          <a:bodyPr anchor="t"/>
          <a:lstStyle/>
          <a:p>
            <a:pPr rtl="1"/>
            <a:r>
              <a:rPr lang="en-GB" sz="2800" b="1" dirty="0" smtClean="0">
                <a:solidFill>
                  <a:srgbClr val="002060"/>
                </a:solidFill>
                <a:latin typeface="Calibri" pitchFamily="34" charset="0"/>
              </a:rPr>
              <a:t/>
            </a:r>
            <a:br>
              <a:rPr lang="en-GB" sz="2800" b="1" dirty="0" smtClean="0">
                <a:solidFill>
                  <a:srgbClr val="002060"/>
                </a:solidFill>
                <a:latin typeface="Calibri" pitchFamily="34" charset="0"/>
              </a:rPr>
            </a:br>
            <a:r>
              <a:rPr lang="en-GB" sz="2800" b="1" dirty="0" smtClean="0">
                <a:solidFill>
                  <a:srgbClr val="002060"/>
                </a:solidFill>
                <a:latin typeface="Calibri" pitchFamily="34" charset="0"/>
              </a:rPr>
              <a:t/>
            </a:r>
            <a:br>
              <a:rPr lang="en-GB" sz="2800" b="1" dirty="0" smtClean="0">
                <a:solidFill>
                  <a:srgbClr val="002060"/>
                </a:solidFill>
                <a:latin typeface="Calibri" pitchFamily="34" charset="0"/>
              </a:rPr>
            </a:br>
            <a:r>
              <a:rPr lang="en-GB" sz="2800" b="1" dirty="0" smtClean="0">
                <a:solidFill>
                  <a:srgbClr val="002060"/>
                </a:solidFill>
                <a:latin typeface="Calibri" pitchFamily="34" charset="0"/>
              </a:rPr>
              <a:t>Cochrane Agenda and Priority Setting Methods Group (CAPSMG)</a:t>
            </a:r>
            <a:br>
              <a:rPr lang="en-GB" sz="2800" b="1" dirty="0" smtClean="0">
                <a:solidFill>
                  <a:srgbClr val="002060"/>
                </a:solidFill>
                <a:latin typeface="Calibri" pitchFamily="34" charset="0"/>
              </a:rPr>
            </a:br>
            <a:endParaRPr lang="en-GB" sz="2800" b="1" dirty="0" smtClean="0">
              <a:solidFill>
                <a:srgbClr val="002060"/>
              </a:solidFill>
              <a:latin typeface="Calibri" pitchFamily="34" charset="0"/>
            </a:endParaRPr>
          </a:p>
        </p:txBody>
      </p:sp>
      <p:pic>
        <p:nvPicPr>
          <p:cNvPr id="8" name="Picture 4" descr="http://www.cochrane.org/sites/default/files/uploads/images/cclogo150x175.gif"/>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588223" y="1643634"/>
            <a:ext cx="2160239" cy="252028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179512" y="260648"/>
            <a:ext cx="4038600" cy="6408712"/>
          </a:xfrm>
        </p:spPr>
        <p:style>
          <a:lnRef idx="2">
            <a:schemeClr val="accent1"/>
          </a:lnRef>
          <a:fillRef idx="1">
            <a:schemeClr val="lt1"/>
          </a:fillRef>
          <a:effectRef idx="0">
            <a:schemeClr val="accent1"/>
          </a:effectRef>
          <a:fontRef idx="minor">
            <a:schemeClr val="dk1"/>
          </a:fontRef>
        </p:style>
        <p:txBody>
          <a:bodyPr/>
          <a:lstStyle/>
          <a:p>
            <a:pPr algn="ctr">
              <a:buNone/>
            </a:pPr>
            <a:r>
              <a:rPr lang="en-US" i="1" dirty="0"/>
              <a:t>Sin taxes for health (e.g. taxing sugar sweetened beverages)</a:t>
            </a:r>
            <a:endParaRPr lang="en-IN" dirty="0"/>
          </a:p>
          <a:p>
            <a:endParaRPr lang="en-IN" dirty="0"/>
          </a:p>
        </p:txBody>
      </p:sp>
      <p:sp>
        <p:nvSpPr>
          <p:cNvPr id="8" name="Content Placeholder 7"/>
          <p:cNvSpPr>
            <a:spLocks noGrp="1"/>
          </p:cNvSpPr>
          <p:nvPr>
            <p:ph sz="half" idx="2"/>
          </p:nvPr>
        </p:nvSpPr>
        <p:spPr>
          <a:xfrm>
            <a:off x="4572000" y="260648"/>
            <a:ext cx="4326632" cy="6408712"/>
          </a:xfrm>
        </p:spPr>
        <p:style>
          <a:lnRef idx="2">
            <a:schemeClr val="accent1"/>
          </a:lnRef>
          <a:fillRef idx="1">
            <a:schemeClr val="lt1"/>
          </a:fillRef>
          <a:effectRef idx="0">
            <a:schemeClr val="accent1"/>
          </a:effectRef>
          <a:fontRef idx="minor">
            <a:schemeClr val="dk1"/>
          </a:fontRef>
        </p:style>
        <p:txBody>
          <a:bodyPr/>
          <a:lstStyle/>
          <a:p>
            <a:pPr algn="ctr">
              <a:buNone/>
            </a:pPr>
            <a:r>
              <a:rPr lang="en-US" i="1" dirty="0"/>
              <a:t>Ebola prevention and treatment</a:t>
            </a:r>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 name="TextBox 19"/>
          <p:cNvSpPr txBox="1"/>
          <p:nvPr/>
        </p:nvSpPr>
        <p:spPr>
          <a:xfrm>
            <a:off x="5593181" y="6286960"/>
            <a:ext cx="3586239" cy="584775"/>
          </a:xfrm>
          <a:prstGeom prst="rect">
            <a:avLst/>
          </a:prstGeom>
          <a:noFill/>
        </p:spPr>
        <p:txBody>
          <a:bodyPr wrap="none" rtlCol="0">
            <a:spAutoFit/>
          </a:bodyPr>
          <a:lstStyle/>
          <a:p>
            <a:pPr algn="ctr"/>
            <a:r>
              <a:rPr lang="en-GB" sz="1600" dirty="0" smtClean="0">
                <a:solidFill>
                  <a:schemeClr val="bg1">
                    <a:lumMod val="50000"/>
                  </a:schemeClr>
                </a:solidFill>
              </a:rPr>
              <a:t>website: http://capsmg.cochrane.org</a:t>
            </a:r>
          </a:p>
          <a:p>
            <a:pPr algn="ctr"/>
            <a:r>
              <a:rPr lang="en-GB" sz="1600" dirty="0" smtClean="0">
                <a:solidFill>
                  <a:schemeClr val="bg1">
                    <a:lumMod val="50000"/>
                  </a:schemeClr>
                </a:solidFill>
              </a:rPr>
              <a:t>Email: mona.nasser@plymouth.ac.uk</a:t>
            </a:r>
          </a:p>
        </p:txBody>
      </p:sp>
      <p:pic>
        <p:nvPicPr>
          <p:cNvPr id="26" name="Picture 25"/>
          <p:cNvPicPr>
            <a:picLocks noChangeAspect="1"/>
          </p:cNvPicPr>
          <p:nvPr/>
        </p:nvPicPr>
        <p:blipFill>
          <a:blip r:embed="rId4"/>
          <a:srcRect/>
          <a:stretch>
            <a:fillRect/>
          </a:stretch>
        </p:blipFill>
        <p:spPr bwMode="auto">
          <a:xfrm>
            <a:off x="1475656" y="764704"/>
            <a:ext cx="3600400" cy="266871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36" name="Rectangle 3"/>
          <p:cNvSpPr>
            <a:spLocks noGrp="1" noChangeArrowheads="1"/>
          </p:cNvSpPr>
          <p:nvPr>
            <p:ph type="body" idx="4294967295"/>
          </p:nvPr>
        </p:nvSpPr>
        <p:spPr>
          <a:xfrm>
            <a:off x="5076056" y="764704"/>
            <a:ext cx="3096344" cy="3816424"/>
          </a:xfrm>
          <a:solidFill>
            <a:schemeClr val="accent1">
              <a:lumMod val="40000"/>
              <a:lumOff val="60000"/>
            </a:schemeClr>
          </a:solidFill>
        </p:spPr>
        <p:txBody>
          <a:bodyPr/>
          <a:lstStyle/>
          <a:p>
            <a:pPr marL="176213" indent="0" defTabSz="762000" eaLnBrk="1" hangingPunct="1">
              <a:lnSpc>
                <a:spcPct val="80000"/>
              </a:lnSpc>
              <a:spcBef>
                <a:spcPct val="0"/>
              </a:spcBef>
              <a:buFontTx/>
              <a:buNone/>
            </a:pPr>
            <a:endParaRPr lang="en-GB" sz="1800" dirty="0" smtClean="0">
              <a:cs typeface="Tahoma" pitchFamily="34" charset="0"/>
            </a:endParaRPr>
          </a:p>
          <a:p>
            <a:pPr marL="176213" indent="0" defTabSz="762000" eaLnBrk="1" hangingPunct="1">
              <a:lnSpc>
                <a:spcPct val="80000"/>
              </a:lnSpc>
              <a:spcBef>
                <a:spcPct val="0"/>
              </a:spcBef>
              <a:buFontTx/>
              <a:buNone/>
            </a:pPr>
            <a:r>
              <a:rPr lang="en-GB" sz="1800" dirty="0" smtClean="0">
                <a:cs typeface="Tahoma" pitchFamily="34" charset="0"/>
              </a:rPr>
              <a:t>The </a:t>
            </a:r>
            <a:r>
              <a:rPr lang="en-GB" sz="1800" i="1" dirty="0" smtClean="0">
                <a:cs typeface="Tahoma" pitchFamily="34" charset="0"/>
              </a:rPr>
              <a:t>Cochrane Agenda Setting and Priority setting Methods group </a:t>
            </a:r>
            <a:r>
              <a:rPr lang="en-GB" sz="1800" dirty="0" smtClean="0">
                <a:cs typeface="Tahoma" pitchFamily="34" charset="0"/>
              </a:rPr>
              <a:t>aims to inform the Cochrane entities on the empirical evidence available for  methods to set  research agendas or  priorities, in particular (but not limited) for methods to set a research agenda for systematic reviews. In addition to this, it will endeavour to serve as a forum for discussion, connecting interested people from outside the Cochrane Collaboration.</a:t>
            </a:r>
          </a:p>
        </p:txBody>
      </p:sp>
      <p:pic>
        <p:nvPicPr>
          <p:cNvPr id="10244" name="Picture 4" descr="Sally Crowe"/>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506336" y="3433421"/>
            <a:ext cx="1592241" cy="1147707"/>
          </a:xfrm>
          <a:prstGeom prst="rect">
            <a:avLst/>
          </a:prstGeom>
          <a:noFill/>
          <a:extLst>
            <a:ext uri="{909E8E84-426E-40DD-AFC4-6F175D3DCCD1}">
              <a14:hiddenFill xmlns="" xmlns:a14="http://schemas.microsoft.com/office/drawing/2010/main">
                <a:solidFill>
                  <a:srgbClr val="FFFFFF"/>
                </a:solidFill>
              </a14:hiddenFill>
            </a:ext>
          </a:extLst>
        </p:spPr>
      </p:pic>
      <p:pic>
        <p:nvPicPr>
          <p:cNvPr id="10246" name="Picture 6" descr="Vivian Welch"/>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267400" y="4581128"/>
            <a:ext cx="1905000" cy="14287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48" name="Picture 8" descr="Sandy Olive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627784" y="3433420"/>
            <a:ext cx="998505" cy="1147707"/>
          </a:xfrm>
          <a:prstGeom prst="rect">
            <a:avLst/>
          </a:prstGeom>
          <a:noFill/>
          <a:extLst>
            <a:ext uri="{909E8E84-426E-40DD-AFC4-6F175D3DCCD1}">
              <a14:hiddenFill xmlns="" xmlns:a14="http://schemas.microsoft.com/office/drawing/2010/main">
                <a:solidFill>
                  <a:srgbClr val="FFFFFF"/>
                </a:solidFill>
              </a14:hiddenFill>
            </a:ext>
          </a:extLst>
        </p:spPr>
      </p:pic>
      <p:pic>
        <p:nvPicPr>
          <p:cNvPr id="10250" name="Picture 10" descr="Ed Wilson"/>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84593" y="4581126"/>
            <a:ext cx="1115599" cy="1428751"/>
          </a:xfrm>
          <a:prstGeom prst="rect">
            <a:avLst/>
          </a:prstGeom>
          <a:noFill/>
          <a:ln>
            <a:noFill/>
          </a:ln>
          <a:extLst>
            <a:ext uri="{909E8E84-426E-40DD-AFC4-6F175D3DCCD1}">
              <a14:hiddenFill xmlns="" xmlns:a14="http://schemas.microsoft.com/office/drawing/2010/main">
                <a:solidFill>
                  <a:srgbClr val="FFFFFF"/>
                </a:solidFill>
              </a14:hiddenFill>
            </a:ext>
          </a:extLst>
        </p:spPr>
      </p:pic>
      <p:pic>
        <p:nvPicPr>
          <p:cNvPr id="10252" name="Picture 12" descr="Roberto D'Amico"/>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4422923" y="4613870"/>
            <a:ext cx="781764" cy="1396007"/>
          </a:xfrm>
          <a:prstGeom prst="rect">
            <a:avLst/>
          </a:prstGeom>
          <a:noFill/>
          <a:extLst>
            <a:ext uri="{909E8E84-426E-40DD-AFC4-6F175D3DCCD1}">
              <a14:hiddenFill xmlns="" xmlns:a14="http://schemas.microsoft.com/office/drawing/2010/main">
                <a:solidFill>
                  <a:srgbClr val="FFFFFF"/>
                </a:solidFill>
              </a14:hiddenFill>
            </a:ext>
          </a:extLst>
        </p:spPr>
      </p:pic>
      <p:pic>
        <p:nvPicPr>
          <p:cNvPr id="10254" name="Picture 14" descr="Tiajing Li"/>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3400941" y="4581126"/>
            <a:ext cx="1001402" cy="1428751"/>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4" descr="http://www.cochrane.org/sites/default/files/uploads/images/cclogo150x175.gif"/>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1555355" y="3433421"/>
            <a:ext cx="1216446" cy="1419187"/>
          </a:xfrm>
          <a:prstGeom prst="rect">
            <a:avLst/>
          </a:prstGeom>
          <a:noFill/>
          <a:extLst>
            <a:ext uri="{909E8E84-426E-40DD-AFC4-6F175D3DCCD1}">
              <a14:hiddenFill xmlns="" xmlns:a14="http://schemas.microsoft.com/office/drawing/2010/main">
                <a:solidFill>
                  <a:srgbClr val="FFFFFF"/>
                </a:solidFill>
              </a14:hiddenFill>
            </a:ext>
          </a:extLst>
        </p:spPr>
      </p:pic>
      <p:pic>
        <p:nvPicPr>
          <p:cNvPr id="38" name="Picture 16" descr="Rebecca Armstrong"/>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1498135" y="4591131"/>
            <a:ext cx="1114861" cy="1451035"/>
          </a:xfrm>
          <a:prstGeom prst="rect">
            <a:avLst/>
          </a:prstGeom>
          <a:noFill/>
          <a:extLst>
            <a:ext uri="{909E8E84-426E-40DD-AFC4-6F175D3DCCD1}">
              <a14:hiddenFill xmlns="" xmlns:a14="http://schemas.microsoft.com/office/drawing/2010/main">
                <a:solidFill>
                  <a:srgbClr val="FFFFFF"/>
                </a:solidFill>
              </a14:hiddenFill>
            </a:ext>
          </a:extLst>
        </p:spPr>
      </p:pic>
      <p:pic>
        <p:nvPicPr>
          <p:cNvPr id="39" name="Picture 2" descr="Mona Nasser"/>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2436066" y="4581128"/>
            <a:ext cx="967406" cy="14511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26871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5678006" y="6465227"/>
            <a:ext cx="3483646" cy="338554"/>
          </a:xfrm>
          <a:prstGeom prst="rect">
            <a:avLst/>
          </a:prstGeom>
          <a:noFill/>
        </p:spPr>
        <p:txBody>
          <a:bodyPr wrap="none" rtlCol="0">
            <a:spAutoFit/>
          </a:bodyPr>
          <a:lstStyle/>
          <a:p>
            <a:pPr algn="ctr"/>
            <a:r>
              <a:rPr lang="en-GB" sz="1600" dirty="0" smtClean="0">
                <a:solidFill>
                  <a:schemeClr val="bg1">
                    <a:lumMod val="50000"/>
                  </a:schemeClr>
                </a:solidFill>
              </a:rPr>
              <a:t>website: http://capsmg.cochrane.org</a:t>
            </a:r>
          </a:p>
        </p:txBody>
      </p:sp>
      <p:sp>
        <p:nvSpPr>
          <p:cNvPr id="25" name="TextBox 24"/>
          <p:cNvSpPr txBox="1"/>
          <p:nvPr/>
        </p:nvSpPr>
        <p:spPr>
          <a:xfrm>
            <a:off x="848749" y="476672"/>
            <a:ext cx="7570989" cy="1107996"/>
          </a:xfrm>
          <a:prstGeom prst="rect">
            <a:avLst/>
          </a:prstGeom>
          <a:solidFill>
            <a:schemeClr val="tx2"/>
          </a:solidFill>
        </p:spPr>
        <p:txBody>
          <a:bodyPr wrap="square" rtlCol="0">
            <a:spAutoFit/>
          </a:bodyPr>
          <a:lstStyle/>
          <a:p>
            <a:pPr algn="ctr"/>
            <a:endParaRPr lang="en-GB" sz="2200" b="1" dirty="0" smtClean="0">
              <a:solidFill>
                <a:schemeClr val="bg1"/>
              </a:solidFill>
              <a:latin typeface="+mn-lt"/>
            </a:endParaRPr>
          </a:p>
          <a:p>
            <a:pPr algn="ctr"/>
            <a:r>
              <a:rPr lang="en-GB" sz="2200" b="1" dirty="0" smtClean="0">
                <a:solidFill>
                  <a:schemeClr val="bg1"/>
                </a:solidFill>
                <a:latin typeface="+mn-lt"/>
              </a:rPr>
              <a:t>Background and Context</a:t>
            </a:r>
          </a:p>
          <a:p>
            <a:pPr algn="ctr"/>
            <a:endParaRPr lang="en-GB" sz="2200" b="1" dirty="0" smtClean="0">
              <a:solidFill>
                <a:schemeClr val="bg1"/>
              </a:solidFill>
              <a:latin typeface="+mn-lt"/>
            </a:endParaRPr>
          </a:p>
        </p:txBody>
      </p:sp>
      <p:sp>
        <p:nvSpPr>
          <p:cNvPr id="11" name="TextBox 10"/>
          <p:cNvSpPr txBox="1"/>
          <p:nvPr/>
        </p:nvSpPr>
        <p:spPr>
          <a:xfrm>
            <a:off x="855252" y="1578490"/>
            <a:ext cx="7564486" cy="4801314"/>
          </a:xfrm>
          <a:prstGeom prst="rect">
            <a:avLst/>
          </a:prstGeom>
          <a:solidFill>
            <a:schemeClr val="accent4">
              <a:lumMod val="40000"/>
              <a:lumOff val="60000"/>
            </a:schemeClr>
          </a:solidFill>
        </p:spPr>
        <p:txBody>
          <a:bodyPr wrap="square" rtlCol="0">
            <a:spAutoFit/>
          </a:bodyPr>
          <a:lstStyle/>
          <a:p>
            <a:pPr marL="342900" indent="-342900">
              <a:buFont typeface="Arial" panose="020B0604020202020204" pitchFamily="34" charset="0"/>
              <a:buChar char="•"/>
            </a:pPr>
            <a:r>
              <a:rPr lang="en-GB" dirty="0" smtClean="0">
                <a:latin typeface="+mn-lt"/>
              </a:rPr>
              <a:t>CAPSMG was established in Nov 2011 – we had conducted and evaluated the processes to set priorities for topics of Cochrane reviews in 2008 and identified several “knowledge gaps” what is the best approach to prioritise topics for reviews (update and new). The review group aims to inform this knowledge gap through methodological research. </a:t>
            </a:r>
          </a:p>
          <a:p>
            <a:pPr marL="342900" indent="-342900">
              <a:buFont typeface="Arial" panose="020B0604020202020204" pitchFamily="34" charset="0"/>
              <a:buChar char="•"/>
            </a:pPr>
            <a:r>
              <a:rPr lang="en-GB" dirty="0" smtClean="0">
                <a:latin typeface="+mn-lt"/>
              </a:rPr>
              <a:t>The survey and consequent interaction with groups demonstrated that we don’t use similar decision for the concept of “</a:t>
            </a:r>
            <a:r>
              <a:rPr lang="en-GB" b="1" dirty="0" smtClean="0">
                <a:latin typeface="+mn-lt"/>
              </a:rPr>
              <a:t>research priority setting</a:t>
            </a:r>
            <a:r>
              <a:rPr lang="en-GB" dirty="0" smtClean="0">
                <a:latin typeface="+mn-lt"/>
              </a:rPr>
              <a:t>”. Sandy Oliver suggested “a collective activity to identify the uncertainties most worth addressing through a systematic review”</a:t>
            </a:r>
          </a:p>
          <a:p>
            <a:pPr marL="342900" indent="-342900">
              <a:buFont typeface="Arial" panose="020B0604020202020204" pitchFamily="34" charset="0"/>
              <a:buChar char="•"/>
            </a:pPr>
            <a:r>
              <a:rPr lang="en-GB" dirty="0" smtClean="0">
                <a:latin typeface="+mn-lt"/>
              </a:rPr>
              <a:t>There are three aspects in decisions the review groups made to set priorities that need to kept separate</a:t>
            </a:r>
          </a:p>
          <a:p>
            <a:pPr marL="800100" lvl="1" indent="-342900">
              <a:buFont typeface="Arial" panose="020B0604020202020204" pitchFamily="34" charset="0"/>
              <a:buChar char="•"/>
            </a:pPr>
            <a:r>
              <a:rPr lang="en-GB" dirty="0" smtClean="0">
                <a:latin typeface="+mn-lt"/>
              </a:rPr>
              <a:t>The </a:t>
            </a:r>
            <a:r>
              <a:rPr lang="en-GB" b="1" dirty="0" smtClean="0">
                <a:latin typeface="+mn-lt"/>
              </a:rPr>
              <a:t>Individual priority setting exercises </a:t>
            </a:r>
            <a:r>
              <a:rPr lang="en-GB" dirty="0" smtClean="0">
                <a:latin typeface="+mn-lt"/>
              </a:rPr>
              <a:t>that the review groups engage with to inform their decisions</a:t>
            </a:r>
          </a:p>
          <a:p>
            <a:pPr marL="800100" lvl="1" indent="-342900">
              <a:buFont typeface="Arial" panose="020B0604020202020204" pitchFamily="34" charset="0"/>
              <a:buChar char="•"/>
            </a:pPr>
            <a:r>
              <a:rPr lang="en-GB" dirty="0" smtClean="0">
                <a:latin typeface="+mn-lt"/>
              </a:rPr>
              <a:t>The </a:t>
            </a:r>
            <a:r>
              <a:rPr lang="en-GB" b="1" dirty="0" smtClean="0">
                <a:latin typeface="+mn-lt"/>
              </a:rPr>
              <a:t>different factors </a:t>
            </a:r>
            <a:r>
              <a:rPr lang="en-GB" dirty="0" smtClean="0">
                <a:latin typeface="+mn-lt"/>
              </a:rPr>
              <a:t>beyond a priority setting exercises that </a:t>
            </a:r>
            <a:r>
              <a:rPr lang="en-GB" b="1" dirty="0" smtClean="0">
                <a:latin typeface="+mn-lt"/>
              </a:rPr>
              <a:t>drives decisions</a:t>
            </a:r>
            <a:r>
              <a:rPr lang="en-GB" dirty="0" smtClean="0">
                <a:latin typeface="+mn-lt"/>
              </a:rPr>
              <a:t> for topics of Cochrane reviews</a:t>
            </a:r>
          </a:p>
          <a:p>
            <a:pPr marL="800100" lvl="1" indent="-342900">
              <a:buFont typeface="Arial" panose="020B0604020202020204" pitchFamily="34" charset="0"/>
              <a:buChar char="•"/>
            </a:pPr>
            <a:r>
              <a:rPr lang="en-GB" dirty="0" smtClean="0">
                <a:latin typeface="+mn-lt"/>
              </a:rPr>
              <a:t>The </a:t>
            </a:r>
            <a:r>
              <a:rPr lang="en-GB" b="1" dirty="0" smtClean="0">
                <a:latin typeface="+mn-lt"/>
              </a:rPr>
              <a:t>management strategies </a:t>
            </a:r>
            <a:r>
              <a:rPr lang="en-GB" dirty="0" smtClean="0">
                <a:latin typeface="+mn-lt"/>
              </a:rPr>
              <a:t>the review groups use to engage with authors to get the reviews done. </a:t>
            </a:r>
          </a:p>
        </p:txBody>
      </p:sp>
    </p:spTree>
    <p:extLst>
      <p:ext uri="{BB962C8B-B14F-4D97-AF65-F5344CB8AC3E}">
        <p14:creationId xmlns="" xmlns:p14="http://schemas.microsoft.com/office/powerpoint/2010/main" val="2157570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5678006" y="6465227"/>
            <a:ext cx="3483646" cy="338554"/>
          </a:xfrm>
          <a:prstGeom prst="rect">
            <a:avLst/>
          </a:prstGeom>
          <a:noFill/>
        </p:spPr>
        <p:txBody>
          <a:bodyPr wrap="none" rtlCol="0">
            <a:spAutoFit/>
          </a:bodyPr>
          <a:lstStyle/>
          <a:p>
            <a:pPr algn="ctr"/>
            <a:r>
              <a:rPr lang="en-GB" sz="1600" dirty="0" smtClean="0">
                <a:solidFill>
                  <a:schemeClr val="bg1">
                    <a:lumMod val="50000"/>
                  </a:schemeClr>
                </a:solidFill>
              </a:rPr>
              <a:t>website: http://capsmg.cochrane.org</a:t>
            </a:r>
          </a:p>
        </p:txBody>
      </p:sp>
      <p:sp>
        <p:nvSpPr>
          <p:cNvPr id="25" name="TextBox 24"/>
          <p:cNvSpPr txBox="1"/>
          <p:nvPr/>
        </p:nvSpPr>
        <p:spPr>
          <a:xfrm>
            <a:off x="848749" y="476672"/>
            <a:ext cx="7570989" cy="1107996"/>
          </a:xfrm>
          <a:prstGeom prst="rect">
            <a:avLst/>
          </a:prstGeom>
          <a:solidFill>
            <a:schemeClr val="tx2"/>
          </a:solidFill>
        </p:spPr>
        <p:txBody>
          <a:bodyPr wrap="square" rtlCol="0">
            <a:spAutoFit/>
          </a:bodyPr>
          <a:lstStyle/>
          <a:p>
            <a:pPr algn="ctr"/>
            <a:endParaRPr lang="en-GB" sz="2200" b="1" dirty="0" smtClean="0">
              <a:solidFill>
                <a:schemeClr val="bg1"/>
              </a:solidFill>
              <a:latin typeface="+mn-lt"/>
            </a:endParaRPr>
          </a:p>
          <a:p>
            <a:pPr algn="ctr"/>
            <a:r>
              <a:rPr lang="en-GB" sz="2200" b="1" dirty="0" smtClean="0">
                <a:solidFill>
                  <a:schemeClr val="bg1"/>
                </a:solidFill>
                <a:latin typeface="+mn-lt"/>
              </a:rPr>
              <a:t>Background and Context</a:t>
            </a:r>
          </a:p>
          <a:p>
            <a:pPr algn="ctr"/>
            <a:endParaRPr lang="en-GB" sz="2200" b="1" dirty="0" smtClean="0">
              <a:solidFill>
                <a:schemeClr val="bg1"/>
              </a:solidFill>
              <a:latin typeface="+mn-lt"/>
            </a:endParaRPr>
          </a:p>
        </p:txBody>
      </p:sp>
      <p:sp>
        <p:nvSpPr>
          <p:cNvPr id="11" name="TextBox 10"/>
          <p:cNvSpPr txBox="1"/>
          <p:nvPr/>
        </p:nvSpPr>
        <p:spPr>
          <a:xfrm>
            <a:off x="855252" y="1578490"/>
            <a:ext cx="7564486" cy="4524315"/>
          </a:xfrm>
          <a:prstGeom prst="rect">
            <a:avLst/>
          </a:prstGeom>
          <a:solidFill>
            <a:schemeClr val="accent4">
              <a:lumMod val="40000"/>
              <a:lumOff val="60000"/>
            </a:schemeClr>
          </a:solidFill>
        </p:spPr>
        <p:txBody>
          <a:bodyPr wrap="square" rtlCol="0">
            <a:spAutoFit/>
          </a:bodyPr>
          <a:lstStyle/>
          <a:p>
            <a:pPr marL="342900" indent="-342900">
              <a:buFont typeface="Arial" panose="020B0604020202020204" pitchFamily="34" charset="0"/>
              <a:buChar char="•"/>
            </a:pPr>
            <a:r>
              <a:rPr lang="en-GB" dirty="0" smtClean="0">
                <a:latin typeface="+mn-lt"/>
              </a:rPr>
              <a:t>There are several initiative to make methods in priority setting more accessible to review groups – </a:t>
            </a:r>
          </a:p>
          <a:p>
            <a:pPr marL="800100" lvl="1" indent="-342900">
              <a:buFont typeface="Arial" panose="020B0604020202020204" pitchFamily="34" charset="0"/>
              <a:buChar char="•"/>
            </a:pPr>
            <a:r>
              <a:rPr lang="en-GB" dirty="0" smtClean="0">
                <a:latin typeface="+mn-lt"/>
              </a:rPr>
              <a:t>Developing a </a:t>
            </a:r>
            <a:r>
              <a:rPr lang="en-GB" b="1" dirty="0" smtClean="0">
                <a:latin typeface="+mn-lt"/>
              </a:rPr>
              <a:t>plain summary databases </a:t>
            </a:r>
            <a:r>
              <a:rPr lang="en-GB" dirty="0" smtClean="0">
                <a:latin typeface="+mn-lt"/>
              </a:rPr>
              <a:t>of methods in priority setting</a:t>
            </a:r>
          </a:p>
          <a:p>
            <a:pPr marL="800100" lvl="1" indent="-342900">
              <a:buFont typeface="Arial" panose="020B0604020202020204" pitchFamily="34" charset="0"/>
              <a:buChar char="•"/>
            </a:pPr>
            <a:r>
              <a:rPr lang="en-GB" dirty="0" smtClean="0">
                <a:latin typeface="+mn-lt"/>
              </a:rPr>
              <a:t>Collaborating with a team </a:t>
            </a:r>
            <a:r>
              <a:rPr lang="en-GB" b="1" dirty="0" smtClean="0">
                <a:latin typeface="+mn-lt"/>
              </a:rPr>
              <a:t>in mapping the Cochrane Library </a:t>
            </a:r>
            <a:r>
              <a:rPr lang="en-GB" dirty="0" smtClean="0">
                <a:latin typeface="+mn-lt"/>
              </a:rPr>
              <a:t>against </a:t>
            </a:r>
            <a:r>
              <a:rPr lang="en-GB" b="1" dirty="0" smtClean="0">
                <a:latin typeface="+mn-lt"/>
              </a:rPr>
              <a:t>Global Burden of Disease data </a:t>
            </a:r>
            <a:r>
              <a:rPr lang="en-GB" dirty="0" smtClean="0">
                <a:latin typeface="+mn-lt"/>
              </a:rPr>
              <a:t>to inform future decisions</a:t>
            </a:r>
          </a:p>
          <a:p>
            <a:pPr marL="800100" lvl="1" indent="-342900">
              <a:buFont typeface="Arial" panose="020B0604020202020204" pitchFamily="34" charset="0"/>
              <a:buChar char="•"/>
            </a:pPr>
            <a:r>
              <a:rPr lang="en-GB" dirty="0" smtClean="0">
                <a:latin typeface="+mn-lt"/>
              </a:rPr>
              <a:t>Developing </a:t>
            </a:r>
            <a:r>
              <a:rPr lang="en-GB" b="1" dirty="0" smtClean="0">
                <a:latin typeface="+mn-lt"/>
              </a:rPr>
              <a:t>a tool using the value of information analysis </a:t>
            </a:r>
            <a:r>
              <a:rPr lang="en-GB" dirty="0" smtClean="0">
                <a:latin typeface="+mn-lt"/>
              </a:rPr>
              <a:t>concept to help  review groups in decisions on </a:t>
            </a:r>
            <a:r>
              <a:rPr lang="en-GB" b="1" dirty="0" smtClean="0">
                <a:latin typeface="+mn-lt"/>
              </a:rPr>
              <a:t>prioritisation of updates </a:t>
            </a:r>
            <a:r>
              <a:rPr lang="en-GB" dirty="0" smtClean="0">
                <a:latin typeface="+mn-lt"/>
              </a:rPr>
              <a:t>of reviews</a:t>
            </a:r>
          </a:p>
          <a:p>
            <a:pPr marL="800100" lvl="1" indent="-342900">
              <a:buFont typeface="Arial" panose="020B0604020202020204" pitchFamily="34" charset="0"/>
              <a:buChar char="•"/>
            </a:pPr>
            <a:r>
              <a:rPr lang="en-GB" dirty="0" smtClean="0">
                <a:latin typeface="+mn-lt"/>
              </a:rPr>
              <a:t>Developing </a:t>
            </a:r>
            <a:r>
              <a:rPr lang="en-GB" b="1" dirty="0" smtClean="0">
                <a:latin typeface="+mn-lt"/>
              </a:rPr>
              <a:t>guidance documents </a:t>
            </a:r>
            <a:r>
              <a:rPr lang="en-GB" dirty="0" smtClean="0">
                <a:latin typeface="+mn-lt"/>
              </a:rPr>
              <a:t>for conducting and evaluating priority setting approaches</a:t>
            </a:r>
          </a:p>
          <a:p>
            <a:pPr marL="342900" indent="-342900">
              <a:buFont typeface="Arial" panose="020B0604020202020204" pitchFamily="34" charset="0"/>
              <a:buChar char="•"/>
            </a:pPr>
            <a:r>
              <a:rPr lang="en-GB" dirty="0" smtClean="0">
                <a:latin typeface="+mn-lt"/>
              </a:rPr>
              <a:t>CASMG collaborated closely with </a:t>
            </a:r>
            <a:r>
              <a:rPr lang="en-GB" b="1" dirty="0" smtClean="0">
                <a:latin typeface="+mn-lt"/>
              </a:rPr>
              <a:t>James Lind Alliance </a:t>
            </a:r>
            <a:r>
              <a:rPr lang="en-GB" dirty="0" smtClean="0">
                <a:latin typeface="+mn-lt"/>
              </a:rPr>
              <a:t>which focused on engaging with clinicians and patients.  At the beginning, review group seem more interested in projects engaging with patients and clinicians but we get more questions on issues around patient level versus public level priorities , priority setting at a global level and engaging with policy makers. </a:t>
            </a:r>
          </a:p>
          <a:p>
            <a:pPr marL="342900" indent="-342900">
              <a:buFont typeface="Arial" panose="020B0604020202020204" pitchFamily="34" charset="0"/>
              <a:buChar char="•"/>
            </a:pPr>
            <a:endParaRPr lang="en-GB" dirty="0" smtClean="0">
              <a:latin typeface="+mn-lt"/>
            </a:endParaRPr>
          </a:p>
        </p:txBody>
      </p:sp>
    </p:spTree>
    <p:extLst>
      <p:ext uri="{BB962C8B-B14F-4D97-AF65-F5344CB8AC3E}">
        <p14:creationId xmlns="" xmlns:p14="http://schemas.microsoft.com/office/powerpoint/2010/main" val="599651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971600" y="5805264"/>
            <a:ext cx="736774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6" name="Straight Connector 5"/>
          <p:cNvCxnSpPr/>
          <p:nvPr/>
        </p:nvCxnSpPr>
        <p:spPr>
          <a:xfrm>
            <a:off x="971600" y="1739045"/>
            <a:ext cx="0" cy="4109920"/>
          </a:xfrm>
          <a:prstGeom prst="line">
            <a:avLst/>
          </a:prstGeom>
        </p:spPr>
        <p:style>
          <a:lnRef idx="2">
            <a:schemeClr val="accent5"/>
          </a:lnRef>
          <a:fillRef idx="0">
            <a:schemeClr val="accent5"/>
          </a:fillRef>
          <a:effectRef idx="1">
            <a:schemeClr val="accent5"/>
          </a:effectRef>
          <a:fontRef idx="minor">
            <a:schemeClr val="tx1"/>
          </a:fontRef>
        </p:style>
      </p:cxnSp>
      <p:sp>
        <p:nvSpPr>
          <p:cNvPr id="7" name="Rectangle 6"/>
          <p:cNvSpPr/>
          <p:nvPr/>
        </p:nvSpPr>
        <p:spPr>
          <a:xfrm>
            <a:off x="3460196" y="1708867"/>
            <a:ext cx="2407828" cy="182181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GB" sz="2000" dirty="0" smtClean="0">
                <a:solidFill>
                  <a:schemeClr val="tx1"/>
                </a:solidFill>
              </a:rPr>
              <a:t>Building </a:t>
            </a:r>
            <a:r>
              <a:rPr lang="en-GB" sz="2000" dirty="0">
                <a:solidFill>
                  <a:schemeClr val="tx1"/>
                </a:solidFill>
              </a:rPr>
              <a:t>relations and partnerships</a:t>
            </a:r>
          </a:p>
        </p:txBody>
      </p:sp>
      <p:sp>
        <p:nvSpPr>
          <p:cNvPr id="8" name="Rectangle 7"/>
          <p:cNvSpPr/>
          <p:nvPr/>
        </p:nvSpPr>
        <p:spPr>
          <a:xfrm>
            <a:off x="5979741" y="1724654"/>
            <a:ext cx="2368239" cy="182181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GB" sz="2000" dirty="0">
                <a:solidFill>
                  <a:schemeClr val="tx1"/>
                </a:solidFill>
              </a:rPr>
              <a:t>Setting up systems to manage information</a:t>
            </a:r>
          </a:p>
        </p:txBody>
      </p:sp>
      <p:sp>
        <p:nvSpPr>
          <p:cNvPr id="9" name="Rectangle 8"/>
          <p:cNvSpPr/>
          <p:nvPr/>
        </p:nvSpPr>
        <p:spPr>
          <a:xfrm>
            <a:off x="971600" y="1712753"/>
            <a:ext cx="2288490" cy="1786254"/>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GB" sz="2000" dirty="0" smtClean="0">
                <a:solidFill>
                  <a:schemeClr val="tx1"/>
                </a:solidFill>
              </a:rPr>
              <a:t>Defining </a:t>
            </a:r>
            <a:r>
              <a:rPr lang="en-GB" sz="2000" dirty="0">
                <a:solidFill>
                  <a:schemeClr val="tx1"/>
                </a:solidFill>
              </a:rPr>
              <a:t>the level </a:t>
            </a:r>
            <a:r>
              <a:rPr lang="en-GB" sz="2000" dirty="0" smtClean="0">
                <a:solidFill>
                  <a:schemeClr val="tx1"/>
                </a:solidFill>
              </a:rPr>
              <a:t>at which you intend to conduct the RPS exercise</a:t>
            </a:r>
            <a:endParaRPr lang="en-GB" sz="2000" dirty="0">
              <a:solidFill>
                <a:schemeClr val="tx1"/>
              </a:solidFill>
            </a:endParaRPr>
          </a:p>
        </p:txBody>
      </p:sp>
      <p:cxnSp>
        <p:nvCxnSpPr>
          <p:cNvPr id="12" name="Straight Connector 11"/>
          <p:cNvCxnSpPr/>
          <p:nvPr/>
        </p:nvCxnSpPr>
        <p:spPr>
          <a:xfrm flipH="1">
            <a:off x="8358916" y="1724654"/>
            <a:ext cx="11302" cy="4138702"/>
          </a:xfrm>
          <a:prstGeom prst="line">
            <a:avLst/>
          </a:prstGeom>
        </p:spPr>
        <p:style>
          <a:lnRef idx="2">
            <a:schemeClr val="accent5"/>
          </a:lnRef>
          <a:fillRef idx="0">
            <a:schemeClr val="accent5"/>
          </a:fillRef>
          <a:effectRef idx="1">
            <a:schemeClr val="accent5"/>
          </a:effectRef>
          <a:fontRef idx="minor">
            <a:schemeClr val="tx1"/>
          </a:fontRef>
        </p:style>
      </p:cxnSp>
      <p:sp>
        <p:nvSpPr>
          <p:cNvPr id="13" name="Rectangle 12"/>
          <p:cNvSpPr/>
          <p:nvPr/>
        </p:nvSpPr>
        <p:spPr>
          <a:xfrm>
            <a:off x="3431476" y="3918421"/>
            <a:ext cx="2288490" cy="1850598"/>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GB" sz="2000" dirty="0">
                <a:solidFill>
                  <a:schemeClr val="tx1"/>
                </a:solidFill>
              </a:rPr>
              <a:t>Available </a:t>
            </a:r>
            <a:endParaRPr lang="en-GB" sz="2000" dirty="0" smtClean="0">
              <a:solidFill>
                <a:schemeClr val="tx1"/>
              </a:solidFill>
            </a:endParaRPr>
          </a:p>
          <a:p>
            <a:pPr algn="ctr"/>
            <a:r>
              <a:rPr lang="en-GB" sz="2000" dirty="0" smtClean="0">
                <a:solidFill>
                  <a:schemeClr val="tx1"/>
                </a:solidFill>
              </a:rPr>
              <a:t>Resources </a:t>
            </a:r>
          </a:p>
          <a:p>
            <a:pPr algn="ctr"/>
            <a:r>
              <a:rPr lang="en-GB" sz="2000" dirty="0" smtClean="0">
                <a:solidFill>
                  <a:schemeClr val="tx1"/>
                </a:solidFill>
              </a:rPr>
              <a:t>&amp;</a:t>
            </a:r>
          </a:p>
          <a:p>
            <a:pPr algn="ctr"/>
            <a:r>
              <a:rPr lang="en-GB" sz="2000" dirty="0" smtClean="0">
                <a:solidFill>
                  <a:schemeClr val="tx1"/>
                </a:solidFill>
              </a:rPr>
              <a:t> </a:t>
            </a:r>
            <a:r>
              <a:rPr lang="en-GB" sz="2000" dirty="0">
                <a:solidFill>
                  <a:schemeClr val="tx1"/>
                </a:solidFill>
              </a:rPr>
              <a:t>Timeline</a:t>
            </a:r>
          </a:p>
        </p:txBody>
      </p:sp>
      <p:sp>
        <p:nvSpPr>
          <p:cNvPr id="14" name="Rectangle 13"/>
          <p:cNvSpPr/>
          <p:nvPr/>
        </p:nvSpPr>
        <p:spPr>
          <a:xfrm>
            <a:off x="977903" y="3918421"/>
            <a:ext cx="2288490" cy="1850598"/>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GB" sz="2000" dirty="0" smtClean="0">
                <a:solidFill>
                  <a:schemeClr val="tx1"/>
                </a:solidFill>
              </a:rPr>
              <a:t>Clarity </a:t>
            </a:r>
            <a:r>
              <a:rPr lang="en-GB" sz="2000" dirty="0">
                <a:solidFill>
                  <a:schemeClr val="tx1"/>
                </a:solidFill>
              </a:rPr>
              <a:t>around objectives of the exercise  and what you are looking for in the RPS?</a:t>
            </a:r>
          </a:p>
        </p:txBody>
      </p:sp>
      <p:pic>
        <p:nvPicPr>
          <p:cNvPr id="15" name="Picture 2" descr="https://fbcdn-sphotos-d-a.akamaihd.net/hphotos-ak-xfa1/t1.0-9/40002_457616073938_6752393_n.jpg"/>
          <p:cNvPicPr>
            <a:picLocks noChangeAspect="1" noChangeArrowheads="1"/>
          </p:cNvPicPr>
          <p:nvPr/>
        </p:nvPicPr>
        <p:blipFill>
          <a:blip r:embed="rId4">
            <a:extLst>
              <a:ext uri="{BEBA8EAE-BF5A-486C-A8C5-ECC9F3942E4B}">
                <a14:imgProps xmlns="" xmlns:a14="http://schemas.microsoft.com/office/drawing/2010/main">
                  <a14:imgLayer r:embed="rId5">
                    <a14:imgEffect>
                      <a14:backgroundRemoval t="0" b="100000" l="0" r="100000">
                        <a14:foregroundMark x1="11001" y1="43118" x2="11001" y2="43118"/>
                        <a14:foregroundMark x1="7193" y1="55390" x2="6347" y2="55390"/>
                        <a14:foregroundMark x1="28209" y1="33997" x2="987" y2="50415"/>
                        <a14:foregroundMark x1="30324" y1="36816" x2="58815" y2="62852"/>
                        <a14:foregroundMark x1="58674" y1="66335" x2="42454" y2="99668"/>
                        <a14:foregroundMark x1="2539" y1="75954" x2="11707" y2="97181"/>
                        <a14:foregroundMark x1="97320" y1="47430" x2="55994" y2="63184"/>
                        <a14:foregroundMark x1="97884" y1="51575" x2="83780" y2="61526"/>
                        <a14:foregroundMark x1="82370" y1="67164" x2="75176" y2="62355"/>
                        <a14:foregroundMark x1="87588" y1="63184" x2="95063" y2="55721"/>
                        <a14:foregroundMark x1="52327" y1="5970" x2="50917" y2="47761"/>
                      </a14:backgroundRemoval>
                    </a14:imgEffect>
                  </a14:imgLayer>
                </a14:imgProps>
              </a:ext>
              <a:ext uri="{28A0092B-C50C-407E-A947-70E740481C1C}">
                <a14:useLocalDpi xmlns="" xmlns:a14="http://schemas.microsoft.com/office/drawing/2010/main" val="0"/>
              </a:ext>
            </a:extLst>
          </a:blip>
          <a:srcRect/>
          <a:stretch>
            <a:fillRect/>
          </a:stretch>
        </p:blipFill>
        <p:spPr bwMode="auto">
          <a:xfrm>
            <a:off x="5189416" y="2805080"/>
            <a:ext cx="3138622" cy="2921384"/>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6" name="Straight Connector 15"/>
          <p:cNvCxnSpPr/>
          <p:nvPr/>
        </p:nvCxnSpPr>
        <p:spPr>
          <a:xfrm>
            <a:off x="980240" y="1261096"/>
            <a:ext cx="7367740" cy="0"/>
          </a:xfrm>
          <a:prstGeom prst="line">
            <a:avLst/>
          </a:prstGeom>
        </p:spPr>
        <p:style>
          <a:lnRef idx="2">
            <a:schemeClr val="accent5"/>
          </a:lnRef>
          <a:fillRef idx="0">
            <a:schemeClr val="accent5"/>
          </a:fillRef>
          <a:effectRef idx="1">
            <a:schemeClr val="accent5"/>
          </a:effectRef>
          <a:fontRef idx="minor">
            <a:schemeClr val="tx1"/>
          </a:fontRef>
        </p:style>
      </p:cxnSp>
      <p:sp>
        <p:nvSpPr>
          <p:cNvPr id="17" name="TextBox 16"/>
          <p:cNvSpPr txBox="1"/>
          <p:nvPr/>
        </p:nvSpPr>
        <p:spPr>
          <a:xfrm>
            <a:off x="5678006" y="6465227"/>
            <a:ext cx="3483646" cy="338554"/>
          </a:xfrm>
          <a:prstGeom prst="rect">
            <a:avLst/>
          </a:prstGeom>
          <a:noFill/>
        </p:spPr>
        <p:txBody>
          <a:bodyPr wrap="none" rtlCol="0">
            <a:spAutoFit/>
          </a:bodyPr>
          <a:lstStyle/>
          <a:p>
            <a:pPr algn="ctr"/>
            <a:r>
              <a:rPr lang="en-GB" sz="1600" dirty="0" smtClean="0">
                <a:solidFill>
                  <a:schemeClr val="bg1">
                    <a:lumMod val="50000"/>
                  </a:schemeClr>
                </a:solidFill>
              </a:rPr>
              <a:t>website: http://capsmg.cochrane.org</a:t>
            </a:r>
          </a:p>
        </p:txBody>
      </p:sp>
      <p:sp>
        <p:nvSpPr>
          <p:cNvPr id="18" name="TextBox 17"/>
          <p:cNvSpPr txBox="1"/>
          <p:nvPr/>
        </p:nvSpPr>
        <p:spPr>
          <a:xfrm>
            <a:off x="940473" y="569318"/>
            <a:ext cx="7424093" cy="1107996"/>
          </a:xfrm>
          <a:prstGeom prst="rect">
            <a:avLst/>
          </a:prstGeom>
          <a:solidFill>
            <a:schemeClr val="tx2"/>
          </a:solidFill>
        </p:spPr>
        <p:txBody>
          <a:bodyPr wrap="square" rtlCol="0">
            <a:spAutoFit/>
          </a:bodyPr>
          <a:lstStyle/>
          <a:p>
            <a:pPr algn="ctr"/>
            <a:endParaRPr lang="en-GB" sz="2200" b="1" dirty="0" smtClean="0">
              <a:solidFill>
                <a:schemeClr val="bg1"/>
              </a:solidFill>
              <a:latin typeface="+mn-lt"/>
            </a:endParaRPr>
          </a:p>
          <a:p>
            <a:pPr algn="ctr"/>
            <a:r>
              <a:rPr lang="en-GB" sz="2200" b="1" dirty="0" smtClean="0">
                <a:solidFill>
                  <a:schemeClr val="bg1"/>
                </a:solidFill>
                <a:latin typeface="+mn-lt"/>
              </a:rPr>
              <a:t>How to prepare for a priority setting exercise</a:t>
            </a:r>
          </a:p>
          <a:p>
            <a:pPr algn="ctr"/>
            <a:endParaRPr lang="en-GB" sz="2200" b="1" dirty="0" smtClean="0">
              <a:solidFill>
                <a:schemeClr val="bg1"/>
              </a:solidFill>
              <a:latin typeface="+mn-lt"/>
            </a:endParaRPr>
          </a:p>
        </p:txBody>
      </p:sp>
    </p:spTree>
    <p:extLst>
      <p:ext uri="{BB962C8B-B14F-4D97-AF65-F5344CB8AC3E}">
        <p14:creationId xmlns="" xmlns:p14="http://schemas.microsoft.com/office/powerpoint/2010/main" val="1166228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5678006" y="6465227"/>
            <a:ext cx="3483646" cy="338554"/>
          </a:xfrm>
          <a:prstGeom prst="rect">
            <a:avLst/>
          </a:prstGeom>
          <a:noFill/>
        </p:spPr>
        <p:txBody>
          <a:bodyPr wrap="none" rtlCol="0">
            <a:spAutoFit/>
          </a:bodyPr>
          <a:lstStyle/>
          <a:p>
            <a:pPr algn="ctr"/>
            <a:r>
              <a:rPr lang="en-GB" sz="1600" dirty="0" smtClean="0">
                <a:solidFill>
                  <a:schemeClr val="bg1">
                    <a:lumMod val="50000"/>
                  </a:schemeClr>
                </a:solidFill>
              </a:rPr>
              <a:t>website: http://capsmg.cochrane.org</a:t>
            </a:r>
          </a:p>
        </p:txBody>
      </p:sp>
      <p:sp>
        <p:nvSpPr>
          <p:cNvPr id="25" name="TextBox 24"/>
          <p:cNvSpPr txBox="1"/>
          <p:nvPr/>
        </p:nvSpPr>
        <p:spPr>
          <a:xfrm>
            <a:off x="855252" y="692696"/>
            <a:ext cx="7570989" cy="1107996"/>
          </a:xfrm>
          <a:prstGeom prst="rect">
            <a:avLst/>
          </a:prstGeom>
          <a:solidFill>
            <a:schemeClr val="tx2"/>
          </a:solidFill>
        </p:spPr>
        <p:txBody>
          <a:bodyPr wrap="square" rtlCol="0">
            <a:spAutoFit/>
          </a:bodyPr>
          <a:lstStyle/>
          <a:p>
            <a:pPr algn="ctr"/>
            <a:endParaRPr lang="en-GB" sz="2200" b="1" dirty="0" smtClean="0">
              <a:solidFill>
                <a:schemeClr val="bg1"/>
              </a:solidFill>
              <a:latin typeface="+mn-lt"/>
            </a:endParaRPr>
          </a:p>
          <a:p>
            <a:pPr algn="ctr"/>
            <a:r>
              <a:rPr lang="en-GB" sz="2200" b="1" dirty="0" smtClean="0">
                <a:solidFill>
                  <a:schemeClr val="bg1"/>
                </a:solidFill>
                <a:latin typeface="+mn-lt"/>
              </a:rPr>
              <a:t>Future of priority setting in the Collaboration</a:t>
            </a:r>
          </a:p>
          <a:p>
            <a:pPr algn="ctr"/>
            <a:endParaRPr lang="en-GB" sz="2200" b="1" dirty="0" smtClean="0">
              <a:solidFill>
                <a:schemeClr val="bg1"/>
              </a:solidFill>
              <a:latin typeface="+mn-lt"/>
            </a:endParaRPr>
          </a:p>
        </p:txBody>
      </p:sp>
      <p:sp>
        <p:nvSpPr>
          <p:cNvPr id="11" name="TextBox 10"/>
          <p:cNvSpPr txBox="1"/>
          <p:nvPr/>
        </p:nvSpPr>
        <p:spPr>
          <a:xfrm>
            <a:off x="855252" y="1988840"/>
            <a:ext cx="7564486" cy="3477875"/>
          </a:xfrm>
          <a:prstGeom prst="rect">
            <a:avLst/>
          </a:prstGeom>
          <a:solidFill>
            <a:schemeClr val="accent4">
              <a:lumMod val="40000"/>
              <a:lumOff val="60000"/>
            </a:schemeClr>
          </a:solidFill>
        </p:spPr>
        <p:txBody>
          <a:bodyPr wrap="square" rtlCol="0">
            <a:spAutoFit/>
          </a:bodyPr>
          <a:lstStyle/>
          <a:p>
            <a:r>
              <a:rPr lang="en-GB" sz="2000" b="1" dirty="0">
                <a:latin typeface="+mn-lt"/>
              </a:rPr>
              <a:t>Target 1.1: High priority reviews </a:t>
            </a:r>
            <a:r>
              <a:rPr lang="en-GB" sz="2000" b="1" dirty="0" smtClean="0">
                <a:latin typeface="+mn-lt"/>
              </a:rPr>
              <a:t>list</a:t>
            </a:r>
          </a:p>
          <a:p>
            <a:endParaRPr lang="en-GB" sz="2000" b="1" dirty="0">
              <a:latin typeface="+mn-lt"/>
            </a:endParaRPr>
          </a:p>
          <a:p>
            <a:r>
              <a:rPr lang="en-GB" sz="2000" dirty="0" smtClean="0">
                <a:latin typeface="+mn-lt"/>
              </a:rPr>
              <a:t>Initiatives lead by the Editorial Unit</a:t>
            </a:r>
          </a:p>
          <a:p>
            <a:pPr marL="342900" indent="-342900">
              <a:buFont typeface="Arial" panose="020B0604020202020204" pitchFamily="34" charset="0"/>
              <a:buChar char="•"/>
            </a:pPr>
            <a:r>
              <a:rPr lang="en-GB" sz="2000" dirty="0" smtClean="0">
                <a:latin typeface="+mn-lt"/>
              </a:rPr>
              <a:t>Contacting all </a:t>
            </a:r>
            <a:r>
              <a:rPr lang="en-GB" sz="2000" dirty="0">
                <a:latin typeface="+mn-lt"/>
              </a:rPr>
              <a:t>CRGs, Centre Directors and the Fields Executive to identify recent and ongoing </a:t>
            </a:r>
            <a:r>
              <a:rPr lang="en-GB" sz="2000" dirty="0" smtClean="0">
                <a:latin typeface="+mn-lt"/>
              </a:rPr>
              <a:t>activities </a:t>
            </a:r>
            <a:r>
              <a:rPr lang="en-GB" sz="2000" dirty="0">
                <a:latin typeface="+mn-lt"/>
              </a:rPr>
              <a:t>aimed at identifying high priority new reviews and updates. </a:t>
            </a:r>
            <a:endParaRPr lang="en-GB" sz="2000" dirty="0" smtClean="0">
              <a:latin typeface="+mn-lt"/>
            </a:endParaRPr>
          </a:p>
          <a:p>
            <a:pPr marL="342900" indent="-342900">
              <a:buFont typeface="Arial" panose="020B0604020202020204" pitchFamily="34" charset="0"/>
              <a:buChar char="•"/>
            </a:pPr>
            <a:r>
              <a:rPr lang="en-GB" sz="2000" dirty="0" smtClean="0">
                <a:latin typeface="+mn-lt"/>
              </a:rPr>
              <a:t>Conversations </a:t>
            </a:r>
            <a:r>
              <a:rPr lang="en-GB" sz="2000" dirty="0">
                <a:latin typeface="+mn-lt"/>
              </a:rPr>
              <a:t>with colleagues at WHO working on the Essential Medicines List and WHO </a:t>
            </a:r>
            <a:r>
              <a:rPr lang="en-GB" sz="2000" dirty="0" smtClean="0">
                <a:latin typeface="+mn-lt"/>
              </a:rPr>
              <a:t>guidelines </a:t>
            </a:r>
            <a:r>
              <a:rPr lang="en-GB" sz="2000" dirty="0">
                <a:latin typeface="+mn-lt"/>
              </a:rPr>
              <a:t>programme, and also members of the NCD Alliance including the World Heart Federation and the </a:t>
            </a:r>
            <a:r>
              <a:rPr lang="en-GB" sz="2000" dirty="0" smtClean="0">
                <a:latin typeface="+mn-lt"/>
              </a:rPr>
              <a:t> Union </a:t>
            </a:r>
            <a:r>
              <a:rPr lang="en-GB" sz="2000" dirty="0">
                <a:latin typeface="+mn-lt"/>
              </a:rPr>
              <a:t>for International Cancer </a:t>
            </a:r>
            <a:r>
              <a:rPr lang="en-GB" sz="2000" dirty="0" smtClean="0">
                <a:latin typeface="+mn-lt"/>
              </a:rPr>
              <a:t>Control</a:t>
            </a:r>
          </a:p>
          <a:p>
            <a:pPr marL="342900" indent="-342900">
              <a:buFont typeface="Arial" panose="020B0604020202020204" pitchFamily="34" charset="0"/>
              <a:buChar char="•"/>
            </a:pPr>
            <a:r>
              <a:rPr lang="en-GB" sz="2000" dirty="0" smtClean="0">
                <a:latin typeface="+mn-lt"/>
              </a:rPr>
              <a:t>Collecting Access and Citation data of Cochrane reviews from Wiley</a:t>
            </a:r>
          </a:p>
        </p:txBody>
      </p:sp>
    </p:spTree>
    <p:extLst>
      <p:ext uri="{BB962C8B-B14F-4D97-AF65-F5344CB8AC3E}">
        <p14:creationId xmlns="" xmlns:p14="http://schemas.microsoft.com/office/powerpoint/2010/main" val="3291597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5678006" y="6465227"/>
            <a:ext cx="3483646" cy="338554"/>
          </a:xfrm>
          <a:prstGeom prst="rect">
            <a:avLst/>
          </a:prstGeom>
          <a:noFill/>
        </p:spPr>
        <p:txBody>
          <a:bodyPr wrap="none" rtlCol="0">
            <a:spAutoFit/>
          </a:bodyPr>
          <a:lstStyle/>
          <a:p>
            <a:pPr algn="ctr"/>
            <a:r>
              <a:rPr lang="en-GB" sz="1600" dirty="0" smtClean="0">
                <a:solidFill>
                  <a:schemeClr val="bg1">
                    <a:lumMod val="50000"/>
                  </a:schemeClr>
                </a:solidFill>
              </a:rPr>
              <a:t>website: http://capsmg.cochrane.org</a:t>
            </a:r>
          </a:p>
        </p:txBody>
      </p:sp>
      <p:sp>
        <p:nvSpPr>
          <p:cNvPr id="25" name="TextBox 24"/>
          <p:cNvSpPr txBox="1"/>
          <p:nvPr/>
        </p:nvSpPr>
        <p:spPr>
          <a:xfrm>
            <a:off x="855252" y="756028"/>
            <a:ext cx="7570989" cy="1077218"/>
          </a:xfrm>
          <a:prstGeom prst="rect">
            <a:avLst/>
          </a:prstGeom>
          <a:solidFill>
            <a:schemeClr val="tx2"/>
          </a:solidFill>
        </p:spPr>
        <p:txBody>
          <a:bodyPr wrap="square" rtlCol="0">
            <a:spAutoFit/>
          </a:bodyPr>
          <a:lstStyle/>
          <a:p>
            <a:pPr algn="ctr"/>
            <a:r>
              <a:rPr lang="en-GB" sz="2200" b="1" dirty="0" smtClean="0">
                <a:solidFill>
                  <a:schemeClr val="bg1"/>
                </a:solidFill>
                <a:latin typeface="+mn-lt"/>
              </a:rPr>
              <a:t>Future of priority setting in the Collaboration</a:t>
            </a:r>
          </a:p>
          <a:p>
            <a:pPr algn="ctr"/>
            <a:r>
              <a:rPr lang="en-GB" sz="2000" b="1" i="1" dirty="0">
                <a:solidFill>
                  <a:schemeClr val="bg1"/>
                </a:solidFill>
                <a:latin typeface="+mn-lt"/>
              </a:rPr>
              <a:t>Engaging with Policy Makers in setting priorities for Cochrane </a:t>
            </a:r>
            <a:r>
              <a:rPr lang="en-GB" sz="2000" b="1" i="1" dirty="0" smtClean="0">
                <a:solidFill>
                  <a:schemeClr val="bg1"/>
                </a:solidFill>
                <a:latin typeface="+mn-lt"/>
              </a:rPr>
              <a:t>reviews</a:t>
            </a:r>
            <a:endParaRPr lang="en-GB" sz="2200" b="1" i="1" dirty="0" smtClean="0">
              <a:solidFill>
                <a:schemeClr val="bg1"/>
              </a:solidFill>
              <a:latin typeface="+mn-lt"/>
            </a:endParaRPr>
          </a:p>
          <a:p>
            <a:pPr algn="ctr"/>
            <a:endParaRPr lang="en-GB" sz="2200" b="1" dirty="0" smtClean="0">
              <a:solidFill>
                <a:schemeClr val="bg1"/>
              </a:solidFill>
              <a:latin typeface="+mn-lt"/>
            </a:endParaRPr>
          </a:p>
        </p:txBody>
      </p:sp>
      <p:sp>
        <p:nvSpPr>
          <p:cNvPr id="11" name="TextBox 10"/>
          <p:cNvSpPr txBox="1"/>
          <p:nvPr/>
        </p:nvSpPr>
        <p:spPr>
          <a:xfrm>
            <a:off x="855252" y="1800692"/>
            <a:ext cx="7564486" cy="4247317"/>
          </a:xfrm>
          <a:prstGeom prst="rect">
            <a:avLst/>
          </a:prstGeom>
          <a:solidFill>
            <a:schemeClr val="accent4">
              <a:lumMod val="40000"/>
              <a:lumOff val="60000"/>
            </a:schemeClr>
          </a:solidFill>
        </p:spPr>
        <p:txBody>
          <a:bodyPr wrap="square" rtlCol="0">
            <a:spAutoFit/>
          </a:bodyPr>
          <a:lstStyle/>
          <a:p>
            <a:pPr marL="342900" indent="-342900">
              <a:buFont typeface="Arial" panose="020B0604020202020204" pitchFamily="34" charset="0"/>
              <a:buChar char="•"/>
            </a:pPr>
            <a:r>
              <a:rPr lang="en-GB" dirty="0" smtClean="0">
                <a:latin typeface="+mn-lt"/>
              </a:rPr>
              <a:t>Little is known on </a:t>
            </a:r>
            <a:r>
              <a:rPr lang="en-GB" b="1" dirty="0" smtClean="0">
                <a:latin typeface="+mn-lt"/>
              </a:rPr>
              <a:t>best approaches to engage with policy makers to set priorities for Cochrane reviews</a:t>
            </a:r>
            <a:r>
              <a:rPr lang="en-GB" dirty="0" smtClean="0">
                <a:latin typeface="+mn-lt"/>
              </a:rPr>
              <a:t>. We suggested to start a project in certain </a:t>
            </a:r>
            <a:r>
              <a:rPr lang="en-GB" dirty="0">
                <a:latin typeface="+mn-lt"/>
              </a:rPr>
              <a:t>in countries to initiate a process of dialogue with policy </a:t>
            </a:r>
            <a:r>
              <a:rPr lang="en-GB" dirty="0" smtClean="0">
                <a:latin typeface="+mn-lt"/>
              </a:rPr>
              <a:t>makers in those countries. The project aims to:</a:t>
            </a:r>
          </a:p>
          <a:p>
            <a:pPr marL="800100" lvl="1" indent="-342900">
              <a:buFont typeface="Arial" panose="020B0604020202020204" pitchFamily="34" charset="0"/>
              <a:buChar char="•"/>
            </a:pPr>
            <a:r>
              <a:rPr lang="en-GB" b="1" dirty="0" smtClean="0">
                <a:latin typeface="+mn-lt"/>
              </a:rPr>
              <a:t>yield </a:t>
            </a:r>
            <a:r>
              <a:rPr lang="en-GB" b="1" dirty="0">
                <a:latin typeface="+mn-lt"/>
              </a:rPr>
              <a:t>knowledge about priorities</a:t>
            </a:r>
            <a:r>
              <a:rPr lang="en-GB" dirty="0">
                <a:latin typeface="+mn-lt"/>
              </a:rPr>
              <a:t> for topics of systematic reviews by devising methods which Cochrane groups could engage and respond more precisely to the priorities of policy makers in a country; </a:t>
            </a:r>
          </a:p>
          <a:p>
            <a:pPr marL="800100" lvl="1" indent="-342900">
              <a:buFont typeface="Arial" panose="020B0604020202020204" pitchFamily="34" charset="0"/>
              <a:buChar char="•"/>
            </a:pPr>
            <a:r>
              <a:rPr lang="en-GB" b="1" dirty="0" smtClean="0">
                <a:latin typeface="+mn-lt"/>
              </a:rPr>
              <a:t>devise </a:t>
            </a:r>
            <a:r>
              <a:rPr lang="en-GB" b="1" dirty="0">
                <a:latin typeface="+mn-lt"/>
              </a:rPr>
              <a:t>criteria for choosing to conduct (or update) reviews </a:t>
            </a:r>
            <a:r>
              <a:rPr lang="en-GB" dirty="0">
                <a:latin typeface="+mn-lt"/>
              </a:rPr>
              <a:t>for the allocation of scarce resources to  align Cochrane priorities for undertaking and updating SRs with those of policymakers. </a:t>
            </a:r>
            <a:endParaRPr lang="en-GB" dirty="0" smtClean="0">
              <a:latin typeface="+mn-lt"/>
            </a:endParaRPr>
          </a:p>
          <a:p>
            <a:pPr marL="342900" indent="-342900">
              <a:buFont typeface="Arial" panose="020B0604020202020204" pitchFamily="34" charset="0"/>
              <a:buChar char="•"/>
            </a:pPr>
            <a:r>
              <a:rPr lang="en-GB" dirty="0" smtClean="0">
                <a:latin typeface="+mn-lt"/>
              </a:rPr>
              <a:t>We had taken first steps in Italy and are in negotiation to start the other countries. We are hoping that engaging with policy makers involved in decisions for funding of research and health services will also increase </a:t>
            </a:r>
            <a:r>
              <a:rPr lang="en-GB" b="1" dirty="0" smtClean="0">
                <a:latin typeface="+mn-lt"/>
              </a:rPr>
              <a:t>chances for Cochrane groups to acquire funding </a:t>
            </a:r>
            <a:r>
              <a:rPr lang="en-GB" dirty="0" smtClean="0">
                <a:latin typeface="+mn-lt"/>
              </a:rPr>
              <a:t>and </a:t>
            </a:r>
            <a:r>
              <a:rPr lang="en-GB" b="1" dirty="0" smtClean="0">
                <a:latin typeface="+mn-lt"/>
              </a:rPr>
              <a:t>ensure implementation of results of the reviews</a:t>
            </a:r>
            <a:r>
              <a:rPr lang="en-GB" dirty="0" smtClean="0">
                <a:latin typeface="+mn-lt"/>
              </a:rPr>
              <a:t>.</a:t>
            </a:r>
            <a:endParaRPr lang="en-GB" dirty="0">
              <a:latin typeface="+mn-lt"/>
            </a:endParaRPr>
          </a:p>
        </p:txBody>
      </p:sp>
    </p:spTree>
    <p:extLst>
      <p:ext uri="{BB962C8B-B14F-4D97-AF65-F5344CB8AC3E}">
        <p14:creationId xmlns="" xmlns:p14="http://schemas.microsoft.com/office/powerpoint/2010/main" val="2595885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5678006" y="6465227"/>
            <a:ext cx="3483646" cy="338554"/>
          </a:xfrm>
          <a:prstGeom prst="rect">
            <a:avLst/>
          </a:prstGeom>
          <a:noFill/>
        </p:spPr>
        <p:txBody>
          <a:bodyPr wrap="none" rtlCol="0">
            <a:spAutoFit/>
          </a:bodyPr>
          <a:lstStyle/>
          <a:p>
            <a:pPr algn="ctr"/>
            <a:r>
              <a:rPr lang="en-GB" sz="1600" dirty="0" smtClean="0">
                <a:solidFill>
                  <a:schemeClr val="bg1">
                    <a:lumMod val="50000"/>
                  </a:schemeClr>
                </a:solidFill>
              </a:rPr>
              <a:t>website: http://capsmg.cochrane.org</a:t>
            </a:r>
          </a:p>
        </p:txBody>
      </p:sp>
      <p:sp>
        <p:nvSpPr>
          <p:cNvPr id="25" name="TextBox 24"/>
          <p:cNvSpPr txBox="1"/>
          <p:nvPr/>
        </p:nvSpPr>
        <p:spPr>
          <a:xfrm>
            <a:off x="855252" y="756028"/>
            <a:ext cx="7570989" cy="1077218"/>
          </a:xfrm>
          <a:prstGeom prst="rect">
            <a:avLst/>
          </a:prstGeom>
          <a:solidFill>
            <a:schemeClr val="tx2"/>
          </a:solidFill>
        </p:spPr>
        <p:txBody>
          <a:bodyPr wrap="square" rtlCol="0">
            <a:spAutoFit/>
          </a:bodyPr>
          <a:lstStyle/>
          <a:p>
            <a:pPr algn="ctr"/>
            <a:r>
              <a:rPr lang="en-GB" sz="2200" b="1" dirty="0" smtClean="0">
                <a:solidFill>
                  <a:schemeClr val="bg1"/>
                </a:solidFill>
                <a:latin typeface="+mn-lt"/>
              </a:rPr>
              <a:t>Future of priority setting in the Collaboration</a:t>
            </a:r>
          </a:p>
          <a:p>
            <a:pPr algn="ctr"/>
            <a:r>
              <a:rPr lang="en-GB" sz="2000" b="1" i="1" dirty="0" smtClean="0">
                <a:solidFill>
                  <a:schemeClr val="bg1"/>
                </a:solidFill>
                <a:latin typeface="+mn-lt"/>
              </a:rPr>
              <a:t>Our proposal for the Methods Innovation Fund</a:t>
            </a:r>
            <a:endParaRPr lang="en-GB" sz="2200" b="1" i="1" dirty="0" smtClean="0">
              <a:solidFill>
                <a:schemeClr val="bg1"/>
              </a:solidFill>
              <a:latin typeface="+mn-lt"/>
            </a:endParaRPr>
          </a:p>
          <a:p>
            <a:pPr algn="ctr"/>
            <a:endParaRPr lang="en-GB" sz="2200" b="1" dirty="0" smtClean="0">
              <a:solidFill>
                <a:schemeClr val="bg1"/>
              </a:solidFill>
              <a:latin typeface="+mn-lt"/>
            </a:endParaRPr>
          </a:p>
        </p:txBody>
      </p:sp>
      <p:sp>
        <p:nvSpPr>
          <p:cNvPr id="11" name="TextBox 10"/>
          <p:cNvSpPr txBox="1"/>
          <p:nvPr/>
        </p:nvSpPr>
        <p:spPr>
          <a:xfrm>
            <a:off x="855252" y="1800692"/>
            <a:ext cx="7564486" cy="3970318"/>
          </a:xfrm>
          <a:prstGeom prst="rect">
            <a:avLst/>
          </a:prstGeom>
          <a:solidFill>
            <a:schemeClr val="accent4">
              <a:lumMod val="40000"/>
              <a:lumOff val="60000"/>
            </a:schemeClr>
          </a:solidFill>
        </p:spPr>
        <p:txBody>
          <a:bodyPr wrap="square" rtlCol="0">
            <a:spAutoFit/>
          </a:bodyPr>
          <a:lstStyle/>
          <a:p>
            <a:pPr marL="342900" indent="-342900">
              <a:buFont typeface="Arial" panose="020B0604020202020204" pitchFamily="34" charset="0"/>
              <a:buChar char="•"/>
            </a:pPr>
            <a:r>
              <a:rPr lang="en-GB" dirty="0" smtClean="0">
                <a:latin typeface="+mn-lt"/>
              </a:rPr>
              <a:t>We have been shortlisted to submit full proposal for the Methods Innovation Fund to develop a toolkit for review groups how to do priority setting. We aim to do a combination of </a:t>
            </a:r>
            <a:r>
              <a:rPr lang="en-GB" b="1" dirty="0" smtClean="0">
                <a:latin typeface="+mn-lt"/>
              </a:rPr>
              <a:t>critical review of literature </a:t>
            </a:r>
            <a:r>
              <a:rPr lang="en-GB" dirty="0" smtClean="0">
                <a:latin typeface="+mn-lt"/>
              </a:rPr>
              <a:t>along with </a:t>
            </a:r>
            <a:r>
              <a:rPr lang="en-GB" b="1" dirty="0" smtClean="0">
                <a:latin typeface="+mn-lt"/>
              </a:rPr>
              <a:t>in-depth interviews </a:t>
            </a:r>
            <a:r>
              <a:rPr lang="en-GB" dirty="0" smtClean="0">
                <a:latin typeface="+mn-lt"/>
              </a:rPr>
              <a:t>with review groups on their experience around setting priorities across these three broad categories:</a:t>
            </a:r>
          </a:p>
          <a:p>
            <a:pPr marL="342900" indent="-342900">
              <a:buFont typeface="Arial" panose="020B0604020202020204" pitchFamily="34" charset="0"/>
              <a:buChar char="•"/>
            </a:pPr>
            <a:endParaRPr lang="en-GB" dirty="0">
              <a:latin typeface="+mn-lt"/>
            </a:endParaRPr>
          </a:p>
          <a:p>
            <a:pPr marL="800100" lvl="1" indent="-342900">
              <a:buFont typeface="+mj-lt"/>
              <a:buAutoNum type="arabicPeriod"/>
            </a:pPr>
            <a:r>
              <a:rPr lang="en-GB" i="1" dirty="0">
                <a:latin typeface="+mn-lt"/>
              </a:rPr>
              <a:t>The Individual priority setting exercises that the review groups engage with to inform their decisions</a:t>
            </a:r>
          </a:p>
          <a:p>
            <a:pPr marL="800100" lvl="1" indent="-342900">
              <a:buFont typeface="+mj-lt"/>
              <a:buAutoNum type="arabicPeriod"/>
            </a:pPr>
            <a:r>
              <a:rPr lang="en-GB" i="1" dirty="0">
                <a:latin typeface="+mn-lt"/>
              </a:rPr>
              <a:t>The different factors beyond a priority setting exercises that drives decisions for topics of Cochrane reviews</a:t>
            </a:r>
          </a:p>
          <a:p>
            <a:pPr marL="800100" lvl="1" indent="-342900">
              <a:buFont typeface="+mj-lt"/>
              <a:buAutoNum type="arabicPeriod"/>
            </a:pPr>
            <a:r>
              <a:rPr lang="en-GB" i="1" dirty="0">
                <a:latin typeface="+mn-lt"/>
              </a:rPr>
              <a:t>The management strategies the review groups use to engage with authors to get the reviews done. </a:t>
            </a:r>
          </a:p>
          <a:p>
            <a:pPr marL="342900" indent="-342900">
              <a:buFont typeface="Arial" panose="020B0604020202020204" pitchFamily="34" charset="0"/>
              <a:buChar char="•"/>
            </a:pPr>
            <a:endParaRPr lang="en-GB" dirty="0">
              <a:latin typeface="+mn-lt"/>
            </a:endParaRPr>
          </a:p>
          <a:p>
            <a:pPr algn="ctr"/>
            <a:endParaRPr lang="en-GB" dirty="0">
              <a:latin typeface="+mn-lt"/>
            </a:endParaRPr>
          </a:p>
        </p:txBody>
      </p:sp>
    </p:spTree>
    <p:extLst>
      <p:ext uri="{BB962C8B-B14F-4D97-AF65-F5344CB8AC3E}">
        <p14:creationId xmlns="" xmlns:p14="http://schemas.microsoft.com/office/powerpoint/2010/main" val="3725798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tx2">
              <a:lumMod val="60000"/>
              <a:lumOff val="40000"/>
            </a:schemeClr>
          </a:solidFill>
        </p:spPr>
        <p:txBody>
          <a:bodyPr/>
          <a:lstStyle/>
          <a:p>
            <a:r>
              <a:rPr lang="en-US" sz="5400" dirty="0" smtClean="0">
                <a:solidFill>
                  <a:schemeClr val="tx2">
                    <a:lumMod val="75000"/>
                  </a:schemeClr>
                </a:solidFill>
              </a:rPr>
              <a:t>Workshop activity: Role Play </a:t>
            </a:r>
            <a:endParaRPr lang="en-US" sz="5400" dirty="0">
              <a:solidFill>
                <a:schemeClr val="tx2">
                  <a:lumMod val="75000"/>
                </a:schemeClr>
              </a:solidFill>
            </a:endParaRPr>
          </a:p>
        </p:txBody>
      </p:sp>
      <p:sp>
        <p:nvSpPr>
          <p:cNvPr id="5" name="Content Placeholder 4"/>
          <p:cNvSpPr>
            <a:spLocks noGrp="1"/>
          </p:cNvSpPr>
          <p:nvPr>
            <p:ph idx="1"/>
          </p:nvPr>
        </p:nvSpPr>
        <p:spPr>
          <a:xfrm>
            <a:off x="457200" y="1600200"/>
            <a:ext cx="8229600" cy="5141168"/>
          </a:xfrm>
          <a:solidFill>
            <a:schemeClr val="accent4">
              <a:lumMod val="60000"/>
              <a:lumOff val="40000"/>
            </a:schemeClr>
          </a:solidFill>
        </p:spPr>
        <p:txBody>
          <a:bodyPr/>
          <a:lstStyle/>
          <a:p>
            <a:pPr marL="0" indent="0">
              <a:buNone/>
            </a:pPr>
            <a:r>
              <a:rPr lang="en-US" sz="2000" b="1" dirty="0" smtClean="0"/>
              <a:t>We split into three groups and split into roles. </a:t>
            </a:r>
          </a:p>
          <a:p>
            <a:pPr marL="0" indent="0">
              <a:buNone/>
            </a:pPr>
            <a:r>
              <a:rPr lang="en-US" sz="2000" b="1" dirty="0" smtClean="0"/>
              <a:t>Please remember “You are not who you are  . You are either a </a:t>
            </a:r>
          </a:p>
          <a:p>
            <a:pPr marL="0" indent="0">
              <a:buNone/>
            </a:pPr>
            <a:r>
              <a:rPr lang="en-US" sz="2000" dirty="0" smtClean="0"/>
              <a:t> 1) patients/public; </a:t>
            </a:r>
          </a:p>
          <a:p>
            <a:pPr marL="0" indent="0">
              <a:buNone/>
            </a:pPr>
            <a:r>
              <a:rPr lang="en-US" sz="2000" dirty="0" smtClean="0"/>
              <a:t>2) Public health practitioner/clinician; and</a:t>
            </a:r>
          </a:p>
          <a:p>
            <a:pPr marL="0" indent="0">
              <a:buNone/>
            </a:pPr>
            <a:r>
              <a:rPr lang="en-US" sz="2000" dirty="0" smtClean="0"/>
              <a:t> 3) policy-maker</a:t>
            </a:r>
          </a:p>
          <a:p>
            <a:pPr marL="0" indent="0">
              <a:buNone/>
            </a:pPr>
            <a:r>
              <a:rPr lang="en-US" sz="2000" b="1" dirty="0" smtClean="0"/>
              <a:t>WE WANT YOU TO DISCUSS : </a:t>
            </a:r>
          </a:p>
          <a:p>
            <a:pPr marL="514350" indent="-514350">
              <a:buAutoNum type="arabicParenR"/>
            </a:pPr>
            <a:r>
              <a:rPr lang="en-US" sz="1800" dirty="0" smtClean="0"/>
              <a:t>From your table’s perspective, what factors will drive your priorities for systematic reviews in your topic area?</a:t>
            </a:r>
          </a:p>
          <a:p>
            <a:pPr marL="514350" indent="-514350">
              <a:buAutoNum type="arabicParenR"/>
            </a:pPr>
            <a:r>
              <a:rPr lang="en-US" sz="1800" dirty="0" smtClean="0"/>
              <a:t>What are the challenges and facilitators for a Cochrane entity to set priorities for reviews, given these different perspectives?  Ideas to overcome challenges?</a:t>
            </a:r>
          </a:p>
          <a:p>
            <a:pPr marL="514350" indent="-514350">
              <a:buAutoNum type="arabicParenR"/>
            </a:pPr>
            <a:r>
              <a:rPr lang="en-IN" sz="1800" dirty="0" smtClean="0"/>
              <a:t>The management strategies the review groups use to engage with authors to get the reviews done. </a:t>
            </a:r>
          </a:p>
          <a:p>
            <a:pPr marL="514350" indent="-514350">
              <a:buAutoNum type="arabicParenR"/>
            </a:pPr>
            <a:r>
              <a:rPr lang="en-US" sz="1800" dirty="0" smtClean="0"/>
              <a:t>How will a Cochrane entity measure outcomes and success of setting priorities?</a:t>
            </a:r>
            <a:endParaRPr lang="en-US" sz="1800" dirty="0"/>
          </a:p>
        </p:txBody>
      </p:sp>
    </p:spTree>
    <p:extLst>
      <p:ext uri="{BB962C8B-B14F-4D97-AF65-F5344CB8AC3E}">
        <p14:creationId xmlns="" xmlns:p14="http://schemas.microsoft.com/office/powerpoint/2010/main" val="460172676"/>
      </p:ext>
    </p:extLst>
  </p:cSld>
  <p:clrMapOvr>
    <a:masterClrMapping/>
  </p:clrMapOvr>
</p:sld>
</file>

<file path=ppt/theme/theme1.xml><?xml version="1.0" encoding="utf-8"?>
<a:theme xmlns:a="http://schemas.openxmlformats.org/drawingml/2006/main" name="pupsm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pupsmd</Template>
  <TotalTime>3221</TotalTime>
  <Words>1008</Words>
  <Application>Microsoft Office PowerPoint</Application>
  <PresentationFormat>On-screen Show (4:3)</PresentationFormat>
  <Paragraphs>79</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pupsmd</vt:lpstr>
      <vt:lpstr>  Cochrane Agenda and Priority Setting Methods Group (CAPSMG) </vt:lpstr>
      <vt:lpstr>Slide 2</vt:lpstr>
      <vt:lpstr>Slide 3</vt:lpstr>
      <vt:lpstr>Slide 4</vt:lpstr>
      <vt:lpstr>Slide 5</vt:lpstr>
      <vt:lpstr>Slide 6</vt:lpstr>
      <vt:lpstr>Slide 7</vt:lpstr>
      <vt:lpstr>Slide 8</vt:lpstr>
      <vt:lpstr>Workshop activity: Role Play </vt:lpstr>
      <vt:lpstr>Slide 10</vt:lpstr>
    </vt:vector>
  </TitlesOfParts>
  <Company>University of Plymouth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TO GO HERE</dc:title>
  <dc:creator>Mona Nasser</dc:creator>
  <cp:lastModifiedBy>Soumyadeep Bhaumik</cp:lastModifiedBy>
  <cp:revision>493</cp:revision>
  <dcterms:created xsi:type="dcterms:W3CDTF">2013-02-17T21:34:43Z</dcterms:created>
  <dcterms:modified xsi:type="dcterms:W3CDTF">2014-09-25T01:10:50Z</dcterms:modified>
</cp:coreProperties>
</file>