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Lst>
  <p:notesMasterIdLst>
    <p:notesMasterId r:id="rId65"/>
  </p:notesMasterIdLst>
  <p:handoutMasterIdLst>
    <p:handoutMasterId r:id="rId66"/>
  </p:handoutMasterIdLst>
  <p:sldIdLst>
    <p:sldId id="433" r:id="rId2"/>
    <p:sldId id="481" r:id="rId3"/>
    <p:sldId id="482" r:id="rId4"/>
    <p:sldId id="483" r:id="rId5"/>
    <p:sldId id="484" r:id="rId6"/>
    <p:sldId id="485" r:id="rId7"/>
    <p:sldId id="486" r:id="rId8"/>
    <p:sldId id="487" r:id="rId9"/>
    <p:sldId id="488" r:id="rId10"/>
    <p:sldId id="489" r:id="rId11"/>
    <p:sldId id="490" r:id="rId12"/>
    <p:sldId id="491" r:id="rId13"/>
    <p:sldId id="492" r:id="rId14"/>
    <p:sldId id="494" r:id="rId15"/>
    <p:sldId id="495" r:id="rId16"/>
    <p:sldId id="496" r:id="rId17"/>
    <p:sldId id="497" r:id="rId18"/>
    <p:sldId id="499" r:id="rId19"/>
    <p:sldId id="500" r:id="rId20"/>
    <p:sldId id="503" r:id="rId21"/>
    <p:sldId id="504" r:id="rId22"/>
    <p:sldId id="505" r:id="rId23"/>
    <p:sldId id="506" r:id="rId24"/>
    <p:sldId id="507" r:id="rId25"/>
    <p:sldId id="508" r:id="rId26"/>
    <p:sldId id="509" r:id="rId27"/>
    <p:sldId id="510" r:id="rId28"/>
    <p:sldId id="511" r:id="rId29"/>
    <p:sldId id="512" r:id="rId30"/>
    <p:sldId id="513" r:id="rId31"/>
    <p:sldId id="514" r:id="rId32"/>
    <p:sldId id="515" r:id="rId33"/>
    <p:sldId id="551" r:id="rId34"/>
    <p:sldId id="550" r:id="rId35"/>
    <p:sldId id="517" r:id="rId36"/>
    <p:sldId id="518" r:id="rId37"/>
    <p:sldId id="519" r:id="rId38"/>
    <p:sldId id="520" r:id="rId39"/>
    <p:sldId id="521" r:id="rId40"/>
    <p:sldId id="522" r:id="rId41"/>
    <p:sldId id="523" r:id="rId42"/>
    <p:sldId id="524" r:id="rId43"/>
    <p:sldId id="552" r:id="rId44"/>
    <p:sldId id="527" r:id="rId45"/>
    <p:sldId id="528" r:id="rId46"/>
    <p:sldId id="529" r:id="rId47"/>
    <p:sldId id="531" r:id="rId48"/>
    <p:sldId id="532" r:id="rId49"/>
    <p:sldId id="533" r:id="rId50"/>
    <p:sldId id="534" r:id="rId51"/>
    <p:sldId id="535" r:id="rId52"/>
    <p:sldId id="538" r:id="rId53"/>
    <p:sldId id="541" r:id="rId54"/>
    <p:sldId id="542" r:id="rId55"/>
    <p:sldId id="543" r:id="rId56"/>
    <p:sldId id="544" r:id="rId57"/>
    <p:sldId id="545" r:id="rId58"/>
    <p:sldId id="546" r:id="rId59"/>
    <p:sldId id="547" r:id="rId60"/>
    <p:sldId id="548" r:id="rId61"/>
    <p:sldId id="549" r:id="rId62"/>
    <p:sldId id="539" r:id="rId63"/>
    <p:sldId id="540" r:id="rId64"/>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99"/>
    <a:srgbClr val="CCCCFF"/>
    <a:srgbClr val="FFCC66"/>
    <a:srgbClr val="EFF7F6"/>
    <a:srgbClr val="E5F3F2"/>
    <a:srgbClr val="D5EBEA"/>
    <a:srgbClr val="EFF7F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4" autoAdjust="0"/>
    <p:restoredTop sz="95429" autoAdjust="0"/>
  </p:normalViewPr>
  <p:slideViewPr>
    <p:cSldViewPr snapToGrid="0">
      <p:cViewPr>
        <p:scale>
          <a:sx n="75" d="100"/>
          <a:sy n="75" d="100"/>
        </p:scale>
        <p:origin x="-1434" y="-354"/>
      </p:cViewPr>
      <p:guideLst>
        <p:guide orient="horz" pos="215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7" d="100"/>
          <a:sy n="57" d="100"/>
        </p:scale>
        <p:origin x="-2562" y="-96"/>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46400"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Times New Roman" pitchFamily="18" charset="0"/>
              </a:defRPr>
            </a:lvl1pPr>
          </a:lstStyle>
          <a:p>
            <a:pPr>
              <a:defRPr/>
            </a:pPr>
            <a:endParaRPr lang="en-US"/>
          </a:p>
        </p:txBody>
      </p:sp>
      <p:sp>
        <p:nvSpPr>
          <p:cNvPr id="87043" name="Rectangle 3"/>
          <p:cNvSpPr>
            <a:spLocks noGrp="1" noChangeArrowheads="1"/>
          </p:cNvSpPr>
          <p:nvPr>
            <p:ph type="dt" sz="quarter" idx="1"/>
          </p:nvPr>
        </p:nvSpPr>
        <p:spPr bwMode="auto">
          <a:xfrm>
            <a:off x="3849688" y="0"/>
            <a:ext cx="2946400"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Times New Roman" pitchFamily="18" charset="0"/>
              </a:defRPr>
            </a:lvl1pPr>
          </a:lstStyle>
          <a:p>
            <a:pPr>
              <a:defRPr/>
            </a:pPr>
            <a:endParaRPr lang="en-US"/>
          </a:p>
        </p:txBody>
      </p:sp>
      <p:sp>
        <p:nvSpPr>
          <p:cNvPr id="87044" name="Rectangle 4"/>
          <p:cNvSpPr>
            <a:spLocks noGrp="1" noChangeArrowheads="1"/>
          </p:cNvSpPr>
          <p:nvPr>
            <p:ph type="ftr" sz="quarter" idx="2"/>
          </p:nvPr>
        </p:nvSpPr>
        <p:spPr bwMode="auto">
          <a:xfrm>
            <a:off x="0" y="9429671"/>
            <a:ext cx="2946400" cy="4969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Times New Roman" pitchFamily="18" charset="0"/>
              </a:defRPr>
            </a:lvl1pPr>
          </a:lstStyle>
          <a:p>
            <a:pPr>
              <a:defRPr/>
            </a:pPr>
            <a:endParaRPr lang="en-US"/>
          </a:p>
        </p:txBody>
      </p:sp>
      <p:sp>
        <p:nvSpPr>
          <p:cNvPr id="87045" name="Rectangle 5"/>
          <p:cNvSpPr>
            <a:spLocks noGrp="1" noChangeArrowheads="1"/>
          </p:cNvSpPr>
          <p:nvPr>
            <p:ph type="sldNum" sz="quarter" idx="3"/>
          </p:nvPr>
        </p:nvSpPr>
        <p:spPr bwMode="auto">
          <a:xfrm>
            <a:off x="3849688" y="9429671"/>
            <a:ext cx="2946400" cy="4969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Times New Roman" pitchFamily="18" charset="0"/>
              </a:defRPr>
            </a:lvl1pPr>
          </a:lstStyle>
          <a:p>
            <a:pPr>
              <a:defRPr/>
            </a:pPr>
            <a:fld id="{EECC7602-D939-401F-AB42-FCD5B262BB9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46400"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Times New Roman" pitchFamily="18" charset="0"/>
              </a:defRPr>
            </a:lvl1pPr>
          </a:lstStyle>
          <a:p>
            <a:pPr>
              <a:defRPr/>
            </a:pPr>
            <a:endParaRPr lang="en-US"/>
          </a:p>
        </p:txBody>
      </p:sp>
      <p:sp>
        <p:nvSpPr>
          <p:cNvPr id="43011" name="Rectangle 3"/>
          <p:cNvSpPr>
            <a:spLocks noGrp="1" noChangeArrowheads="1"/>
          </p:cNvSpPr>
          <p:nvPr>
            <p:ph type="dt" idx="1"/>
          </p:nvPr>
        </p:nvSpPr>
        <p:spPr bwMode="auto">
          <a:xfrm>
            <a:off x="3849688" y="0"/>
            <a:ext cx="2946400"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Times New Roman" pitchFamily="18" charset="0"/>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679450" y="4715629"/>
            <a:ext cx="5438775" cy="44679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9429671"/>
            <a:ext cx="2946400" cy="4969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Times New Roman" pitchFamily="18" charset="0"/>
              </a:defRPr>
            </a:lvl1pPr>
          </a:lstStyle>
          <a:p>
            <a:pPr>
              <a:defRPr/>
            </a:pPr>
            <a:endParaRPr lang="en-US"/>
          </a:p>
        </p:txBody>
      </p:sp>
      <p:sp>
        <p:nvSpPr>
          <p:cNvPr id="43015" name="Rectangle 7"/>
          <p:cNvSpPr>
            <a:spLocks noGrp="1" noChangeArrowheads="1"/>
          </p:cNvSpPr>
          <p:nvPr>
            <p:ph type="sldNum" sz="quarter" idx="5"/>
          </p:nvPr>
        </p:nvSpPr>
        <p:spPr bwMode="auto">
          <a:xfrm>
            <a:off x="3849688" y="9429671"/>
            <a:ext cx="2946400" cy="4969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Times New Roman" pitchFamily="18" charset="0"/>
              </a:defRPr>
            </a:lvl1pPr>
          </a:lstStyle>
          <a:p>
            <a:pPr>
              <a:defRPr/>
            </a:pPr>
            <a:fld id="{B8719CA6-D1D5-4D0D-9712-455A324FBC1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49688" y="9429671"/>
            <a:ext cx="2946400" cy="496966"/>
          </a:xfrm>
          <a:prstGeom prst="rect">
            <a:avLst/>
          </a:prstGeom>
          <a:noFill/>
          <a:ln w="9525">
            <a:noFill/>
            <a:miter lim="800000"/>
            <a:headEnd/>
            <a:tailEnd/>
          </a:ln>
        </p:spPr>
        <p:txBody>
          <a:bodyPr anchor="b"/>
          <a:lstStyle/>
          <a:p>
            <a:pPr algn="r"/>
            <a:fld id="{29CF0E1C-7485-432E-84EA-D15854E6A1B0}" type="slidenum">
              <a:rPr lang="en-US" sz="1200">
                <a:latin typeface="Times New Roman" pitchFamily="18" charset="0"/>
                <a:cs typeface="Times New Roman" pitchFamily="18" charset="0"/>
              </a:rPr>
              <a:pPr algn="r"/>
              <a:t>1</a:t>
            </a:fld>
            <a:endParaRPr lang="en-US" sz="1200">
              <a:latin typeface="Times New Roman" pitchFamily="18" charset="0"/>
              <a:cs typeface="Times New Roman" pitchFamily="18" charset="0"/>
            </a:endParaRPr>
          </a:p>
        </p:txBody>
      </p:sp>
      <p:sp>
        <p:nvSpPr>
          <p:cNvPr id="120835" name="Rectangle 2"/>
          <p:cNvSpPr>
            <a:spLocks noGrp="1" noRot="1" noChangeAspect="1" noChangeArrowheads="1" noTextEdit="1"/>
          </p:cNvSpPr>
          <p:nvPr>
            <p:ph type="sldImg"/>
          </p:nvPr>
        </p:nvSpPr>
        <p:spPr>
          <a:xfrm>
            <a:off x="917575" y="744538"/>
            <a:ext cx="4962525" cy="3722687"/>
          </a:xfrm>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CC0290-9CED-4A95-B0A6-AFA776125BF1}" type="slidenum">
              <a:rPr lang="en-US"/>
              <a:pPr/>
              <a:t>12</a:t>
            </a:fld>
            <a:endParaRPr lang="en-US"/>
          </a:p>
        </p:txBody>
      </p:sp>
      <p:sp>
        <p:nvSpPr>
          <p:cNvPr id="65538" name="Rectangle 2"/>
          <p:cNvSpPr>
            <a:spLocks noGrp="1" noRot="1" noChangeAspect="1" noChangeArrowheads="1" noTextEdit="1"/>
          </p:cNvSpPr>
          <p:nvPr>
            <p:ph type="sldImg"/>
          </p:nvPr>
        </p:nvSpPr>
        <p:spPr>
          <a:xfrm>
            <a:off x="917575" y="744538"/>
            <a:ext cx="4962525" cy="3722687"/>
          </a:xfrm>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494CB-68C2-4085-B2F3-18B1A55C59F8}" type="slidenum">
              <a:rPr lang="en-US"/>
              <a:pPr/>
              <a:t>13</a:t>
            </a:fld>
            <a:endParaRPr lang="en-US"/>
          </a:p>
        </p:txBody>
      </p:sp>
      <p:sp>
        <p:nvSpPr>
          <p:cNvPr id="67586" name="Rectangle 2"/>
          <p:cNvSpPr>
            <a:spLocks noGrp="1" noRot="1" noChangeAspect="1" noChangeArrowheads="1" noTextEdit="1"/>
          </p:cNvSpPr>
          <p:nvPr>
            <p:ph type="sldImg"/>
          </p:nvPr>
        </p:nvSpPr>
        <p:spPr>
          <a:xfrm>
            <a:off x="917575" y="744538"/>
            <a:ext cx="4962525" cy="3722687"/>
          </a:xfrm>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1C99F6-61B6-482A-ADB2-B1B44D503CCA}" type="slidenum">
              <a:rPr lang="en-US"/>
              <a:pPr/>
              <a:t>14</a:t>
            </a:fld>
            <a:endParaRPr lang="en-US"/>
          </a:p>
        </p:txBody>
      </p:sp>
      <p:sp>
        <p:nvSpPr>
          <p:cNvPr id="75778" name="Rectangle 2"/>
          <p:cNvSpPr>
            <a:spLocks noGrp="1" noRot="1" noChangeAspect="1" noChangeArrowheads="1" noTextEdit="1"/>
          </p:cNvSpPr>
          <p:nvPr>
            <p:ph type="sldImg"/>
          </p:nvPr>
        </p:nvSpPr>
        <p:spPr>
          <a:xfrm>
            <a:off x="917575" y="744538"/>
            <a:ext cx="4962525" cy="3722687"/>
          </a:xfrm>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B6C7C8-50FD-48F5-AAB5-E352658DC1F2}" type="slidenum">
              <a:rPr lang="en-US"/>
              <a:pPr/>
              <a:t>15</a:t>
            </a:fld>
            <a:endParaRPr lang="en-US"/>
          </a:p>
        </p:txBody>
      </p:sp>
      <p:sp>
        <p:nvSpPr>
          <p:cNvPr id="77826" name="Rectangle 2"/>
          <p:cNvSpPr>
            <a:spLocks noGrp="1" noRot="1" noChangeAspect="1" noChangeArrowheads="1" noTextEdit="1"/>
          </p:cNvSpPr>
          <p:nvPr>
            <p:ph type="sldImg"/>
          </p:nvPr>
        </p:nvSpPr>
        <p:spPr>
          <a:xfrm>
            <a:off x="1074738" y="862013"/>
            <a:ext cx="4648200" cy="3486150"/>
          </a:xfrm>
          <a:ln/>
        </p:spPr>
      </p:sp>
      <p:sp>
        <p:nvSpPr>
          <p:cNvPr id="77827" name="Rectangle 3"/>
          <p:cNvSpPr>
            <a:spLocks noGrp="1" noChangeArrowheads="1"/>
          </p:cNvSpPr>
          <p:nvPr>
            <p:ph type="body" idx="1"/>
          </p:nvPr>
        </p:nvSpPr>
        <p:spPr>
          <a:xfrm>
            <a:off x="906357" y="4721079"/>
            <a:ext cx="4984962" cy="4178128"/>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FCAB73-A103-4A6C-BD89-51EF66EC423C}" type="slidenum">
              <a:rPr lang="en-US"/>
              <a:pPr/>
              <a:t>16</a:t>
            </a:fld>
            <a:endParaRPr lang="en-US"/>
          </a:p>
        </p:txBody>
      </p:sp>
      <p:sp>
        <p:nvSpPr>
          <p:cNvPr id="79874" name="Rectangle 2"/>
          <p:cNvSpPr>
            <a:spLocks noGrp="1" noRot="1" noChangeAspect="1" noChangeArrowheads="1" noTextEdit="1"/>
          </p:cNvSpPr>
          <p:nvPr>
            <p:ph type="sldImg"/>
          </p:nvPr>
        </p:nvSpPr>
        <p:spPr>
          <a:xfrm>
            <a:off x="917575" y="744538"/>
            <a:ext cx="4962525" cy="3722687"/>
          </a:xfrm>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2E394B-5C82-4B84-9E1E-C90386519D1B}" type="slidenum">
              <a:rPr lang="en-US"/>
              <a:pPr/>
              <a:t>17</a:t>
            </a:fld>
            <a:endParaRPr lang="en-US"/>
          </a:p>
        </p:txBody>
      </p:sp>
      <p:sp>
        <p:nvSpPr>
          <p:cNvPr id="81922" name="Rectangle 2"/>
          <p:cNvSpPr>
            <a:spLocks noGrp="1" noRot="1" noChangeAspect="1" noChangeArrowheads="1" noTextEdit="1"/>
          </p:cNvSpPr>
          <p:nvPr>
            <p:ph type="sldImg"/>
          </p:nvPr>
        </p:nvSpPr>
        <p:spPr>
          <a:xfrm>
            <a:off x="917575" y="744538"/>
            <a:ext cx="4962525" cy="3722687"/>
          </a:xfrm>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708F60-01D1-4BD1-8CDB-F2DCDC8437D3}" type="slidenum">
              <a:rPr lang="en-US"/>
              <a:pPr/>
              <a:t>18</a:t>
            </a:fld>
            <a:endParaRPr lang="en-US"/>
          </a:p>
        </p:txBody>
      </p:sp>
      <p:sp>
        <p:nvSpPr>
          <p:cNvPr id="97282" name="Rectangle 2"/>
          <p:cNvSpPr>
            <a:spLocks noGrp="1" noRot="1" noChangeAspect="1" noChangeArrowheads="1" noTextEdit="1"/>
          </p:cNvSpPr>
          <p:nvPr>
            <p:ph type="sldImg"/>
          </p:nvPr>
        </p:nvSpPr>
        <p:spPr>
          <a:xfrm>
            <a:off x="1074738" y="862013"/>
            <a:ext cx="4648200" cy="3486150"/>
          </a:xfrm>
          <a:ln/>
        </p:spPr>
      </p:sp>
      <p:sp>
        <p:nvSpPr>
          <p:cNvPr id="97283" name="Rectangle 3"/>
          <p:cNvSpPr>
            <a:spLocks noGrp="1" noChangeArrowheads="1"/>
          </p:cNvSpPr>
          <p:nvPr>
            <p:ph type="body" idx="1"/>
          </p:nvPr>
        </p:nvSpPr>
        <p:spPr>
          <a:xfrm>
            <a:off x="906357" y="4719354"/>
            <a:ext cx="4984962" cy="4179852"/>
          </a:xfrm>
        </p:spPr>
        <p:txBody>
          <a:bodyPr lIns="87480" tIns="43740" rIns="87480" bIns="43740"/>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50A930-B1D2-4D07-BEDD-03BC26CCBF1E}" type="slidenum">
              <a:rPr lang="en-US"/>
              <a:pPr/>
              <a:t>20</a:t>
            </a:fld>
            <a:endParaRPr lang="en-US"/>
          </a:p>
        </p:txBody>
      </p:sp>
      <p:sp>
        <p:nvSpPr>
          <p:cNvPr id="106498" name="Rectangle 2"/>
          <p:cNvSpPr>
            <a:spLocks noGrp="1" noRot="1" noChangeAspect="1" noChangeArrowheads="1" noTextEdit="1"/>
          </p:cNvSpPr>
          <p:nvPr>
            <p:ph type="sldImg"/>
          </p:nvPr>
        </p:nvSpPr>
        <p:spPr>
          <a:xfrm>
            <a:off x="1074738" y="862013"/>
            <a:ext cx="4648200" cy="3486150"/>
          </a:xfrm>
          <a:ln/>
        </p:spPr>
      </p:sp>
      <p:sp>
        <p:nvSpPr>
          <p:cNvPr id="106499" name="Rectangle 3"/>
          <p:cNvSpPr>
            <a:spLocks noGrp="1" noChangeArrowheads="1"/>
          </p:cNvSpPr>
          <p:nvPr>
            <p:ph type="body" idx="1"/>
          </p:nvPr>
        </p:nvSpPr>
        <p:spPr>
          <a:xfrm>
            <a:off x="906357" y="4719354"/>
            <a:ext cx="4984962" cy="4179852"/>
          </a:xfrm>
        </p:spPr>
        <p:txBody>
          <a:bodyPr lIns="87480" tIns="43740" rIns="87480" bIns="43740"/>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534DAD-8B6B-41F6-828E-6AD01E6FB0E5}" type="slidenum">
              <a:rPr lang="en-US"/>
              <a:pPr/>
              <a:t>21</a:t>
            </a:fld>
            <a:endParaRPr lang="en-US"/>
          </a:p>
        </p:txBody>
      </p:sp>
      <p:sp>
        <p:nvSpPr>
          <p:cNvPr id="111618" name="Rectangle 2"/>
          <p:cNvSpPr>
            <a:spLocks noGrp="1" noRot="1" noChangeAspect="1" noChangeArrowheads="1" noTextEdit="1"/>
          </p:cNvSpPr>
          <p:nvPr>
            <p:ph type="sldImg"/>
          </p:nvPr>
        </p:nvSpPr>
        <p:spPr>
          <a:xfrm>
            <a:off x="1074738" y="862013"/>
            <a:ext cx="4648200" cy="3486150"/>
          </a:xfrm>
          <a:ln/>
        </p:spPr>
      </p:sp>
      <p:sp>
        <p:nvSpPr>
          <p:cNvPr id="111619" name="Rectangle 3"/>
          <p:cNvSpPr>
            <a:spLocks noGrp="1" noChangeArrowheads="1"/>
          </p:cNvSpPr>
          <p:nvPr>
            <p:ph type="body" idx="1"/>
          </p:nvPr>
        </p:nvSpPr>
        <p:spPr>
          <a:xfrm>
            <a:off x="906357" y="4719354"/>
            <a:ext cx="4984962" cy="4179852"/>
          </a:xfrm>
        </p:spPr>
        <p:txBody>
          <a:bodyPr lIns="87480" tIns="43740" rIns="87480" bIns="43740"/>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73DE9B-2359-4D1C-9FD1-906AA00EA4BA}" type="slidenum">
              <a:rPr lang="en-US"/>
              <a:pPr/>
              <a:t>22</a:t>
            </a:fld>
            <a:endParaRPr lang="en-US"/>
          </a:p>
        </p:txBody>
      </p:sp>
      <p:sp>
        <p:nvSpPr>
          <p:cNvPr id="113666" name="Rectangle 2"/>
          <p:cNvSpPr>
            <a:spLocks noGrp="1" noRot="1" noChangeAspect="1" noChangeArrowheads="1" noTextEdit="1"/>
          </p:cNvSpPr>
          <p:nvPr>
            <p:ph type="sldImg"/>
          </p:nvPr>
        </p:nvSpPr>
        <p:spPr>
          <a:xfrm>
            <a:off x="1074738" y="862013"/>
            <a:ext cx="4648200" cy="3486150"/>
          </a:xfrm>
          <a:ln/>
        </p:spPr>
      </p:sp>
      <p:sp>
        <p:nvSpPr>
          <p:cNvPr id="113667" name="Rectangle 3"/>
          <p:cNvSpPr>
            <a:spLocks noGrp="1" noChangeArrowheads="1"/>
          </p:cNvSpPr>
          <p:nvPr>
            <p:ph type="body" idx="1"/>
          </p:nvPr>
        </p:nvSpPr>
        <p:spPr>
          <a:xfrm>
            <a:off x="906357" y="4719354"/>
            <a:ext cx="4984962" cy="4179852"/>
          </a:xfrm>
        </p:spPr>
        <p:txBody>
          <a:bodyPr lIns="87480" tIns="43740" rIns="87480" bIns="43740"/>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AF2170B-CAC2-4BCD-A1C2-88881F2D4C4F}" type="slidenum">
              <a:rPr lang="en-US"/>
              <a:pPr/>
              <a:t>4</a:t>
            </a:fld>
            <a:endParaRPr lang="en-US"/>
          </a:p>
        </p:txBody>
      </p:sp>
      <p:sp>
        <p:nvSpPr>
          <p:cNvPr id="47106" name="Rectangle 7"/>
          <p:cNvSpPr txBox="1">
            <a:spLocks noGrp="1" noChangeArrowheads="1"/>
          </p:cNvSpPr>
          <p:nvPr/>
        </p:nvSpPr>
        <p:spPr bwMode="auto">
          <a:xfrm>
            <a:off x="3850444" y="9430091"/>
            <a:ext cx="2945659" cy="496411"/>
          </a:xfrm>
          <a:prstGeom prst="rect">
            <a:avLst/>
          </a:prstGeom>
          <a:noFill/>
          <a:ln w="9525">
            <a:noFill/>
            <a:miter lim="800000"/>
            <a:headEnd/>
            <a:tailEnd/>
          </a:ln>
        </p:spPr>
        <p:txBody>
          <a:bodyPr lIns="87480" tIns="43740" rIns="87480" bIns="43740" anchor="b"/>
          <a:lstStyle/>
          <a:p>
            <a:pPr algn="r" defTabSz="874713"/>
            <a:fld id="{8CFB2B15-0625-4E65-B202-7423F3739E61}" type="slidenum">
              <a:rPr lang="en-US" sz="1100">
                <a:latin typeface="Times New Roman" pitchFamily="18" charset="0"/>
                <a:cs typeface="Times New Roman" pitchFamily="18" charset="0"/>
              </a:rPr>
              <a:pPr algn="r" defTabSz="874713"/>
              <a:t>4</a:t>
            </a:fld>
            <a:endParaRPr lang="en-US" sz="1100">
              <a:latin typeface="Times New Roman" pitchFamily="18" charset="0"/>
              <a:cs typeface="Times New Roman" pitchFamily="18" charset="0"/>
            </a:endParaRPr>
          </a:p>
        </p:txBody>
      </p:sp>
      <p:sp>
        <p:nvSpPr>
          <p:cNvPr id="47107" name="Rectangle 2"/>
          <p:cNvSpPr>
            <a:spLocks noGrp="1" noRot="1" noChangeAspect="1" noChangeArrowheads="1" noTextEdit="1"/>
          </p:cNvSpPr>
          <p:nvPr>
            <p:ph type="sldImg"/>
          </p:nvPr>
        </p:nvSpPr>
        <p:spPr>
          <a:xfrm>
            <a:off x="928688" y="750888"/>
            <a:ext cx="4940300" cy="3706812"/>
          </a:xfrm>
          <a:ln/>
        </p:spPr>
      </p:sp>
      <p:sp>
        <p:nvSpPr>
          <p:cNvPr id="47108" name="Rectangle 3"/>
          <p:cNvSpPr>
            <a:spLocks noGrp="1" noChangeArrowheads="1"/>
          </p:cNvSpPr>
          <p:nvPr>
            <p:ph type="body" idx="1"/>
          </p:nvPr>
        </p:nvSpPr>
        <p:spPr>
          <a:xfrm>
            <a:off x="903211" y="4717633"/>
            <a:ext cx="4989683" cy="4179851"/>
          </a:xfrm>
        </p:spPr>
        <p:txBody>
          <a:bodyPr lIns="87480" tIns="43740" rIns="87480" bIns="43740"/>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363E0-02F3-48FB-A7D5-AFC282BA942B}" type="slidenum">
              <a:rPr lang="en-US"/>
              <a:pPr/>
              <a:t>23</a:t>
            </a:fld>
            <a:endParaRPr lang="en-US"/>
          </a:p>
        </p:txBody>
      </p:sp>
      <p:sp>
        <p:nvSpPr>
          <p:cNvPr id="115714" name="Rectangle 2"/>
          <p:cNvSpPr>
            <a:spLocks noGrp="1" noRot="1" noChangeAspect="1" noChangeArrowheads="1" noTextEdit="1"/>
          </p:cNvSpPr>
          <p:nvPr>
            <p:ph type="sldImg"/>
          </p:nvPr>
        </p:nvSpPr>
        <p:spPr>
          <a:xfrm>
            <a:off x="917575" y="744538"/>
            <a:ext cx="4962525" cy="3722687"/>
          </a:xfrm>
          <a:ln/>
        </p:spPr>
      </p:sp>
      <p:sp>
        <p:nvSpPr>
          <p:cNvPr id="1157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5B574F-1161-42D3-9B44-22D06E1A3529}" type="slidenum">
              <a:rPr lang="en-US"/>
              <a:pPr/>
              <a:t>24</a:t>
            </a:fld>
            <a:endParaRPr lang="en-US"/>
          </a:p>
        </p:txBody>
      </p:sp>
      <p:sp>
        <p:nvSpPr>
          <p:cNvPr id="117762" name="Rectangle 2"/>
          <p:cNvSpPr>
            <a:spLocks noGrp="1" noRot="1" noChangeAspect="1" noChangeArrowheads="1" noTextEdit="1"/>
          </p:cNvSpPr>
          <p:nvPr>
            <p:ph type="sldImg"/>
          </p:nvPr>
        </p:nvSpPr>
        <p:spPr>
          <a:xfrm>
            <a:off x="917575" y="744538"/>
            <a:ext cx="4962525" cy="3722687"/>
          </a:xfrm>
          <a:ln/>
        </p:spPr>
      </p:sp>
      <p:sp>
        <p:nvSpPr>
          <p:cNvPr id="117763" name="Rectangle 3"/>
          <p:cNvSpPr>
            <a:spLocks noGrp="1" noChangeArrowheads="1"/>
          </p:cNvSpPr>
          <p:nvPr>
            <p:ph type="body" idx="1"/>
          </p:nvPr>
        </p:nvSpPr>
        <p:spPr/>
        <p:txBody>
          <a:bodyPr lIns="87480" tIns="43740" rIns="87480" bIns="43740"/>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E93B39-DD29-4F8E-AC73-2C53AD4C0792}" type="slidenum">
              <a:rPr lang="en-US"/>
              <a:pPr/>
              <a:t>25</a:t>
            </a:fld>
            <a:endParaRPr lang="en-US"/>
          </a:p>
        </p:txBody>
      </p:sp>
      <p:sp>
        <p:nvSpPr>
          <p:cNvPr id="119810" name="Rectangle 2"/>
          <p:cNvSpPr>
            <a:spLocks noGrp="1" noRot="1" noChangeAspect="1" noChangeArrowheads="1" noTextEdit="1"/>
          </p:cNvSpPr>
          <p:nvPr>
            <p:ph type="sldImg"/>
          </p:nvPr>
        </p:nvSpPr>
        <p:spPr>
          <a:xfrm>
            <a:off x="917575" y="744538"/>
            <a:ext cx="4962525" cy="3722687"/>
          </a:xfrm>
          <a:ln/>
        </p:spPr>
      </p:sp>
      <p:sp>
        <p:nvSpPr>
          <p:cNvPr id="119811" name="Rectangle 3"/>
          <p:cNvSpPr>
            <a:spLocks noGrp="1" noChangeArrowheads="1"/>
          </p:cNvSpPr>
          <p:nvPr>
            <p:ph type="body" idx="1"/>
          </p:nvPr>
        </p:nvSpPr>
        <p:spPr/>
        <p:txBody>
          <a:bodyPr lIns="87480" tIns="43740" rIns="87480" bIns="43740"/>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F67CF-0C1E-492D-AC0B-77B2BA4C6ABC}" type="slidenum">
              <a:rPr lang="en-US"/>
              <a:pPr/>
              <a:t>26</a:t>
            </a:fld>
            <a:endParaRPr lang="en-US"/>
          </a:p>
        </p:txBody>
      </p:sp>
      <p:sp>
        <p:nvSpPr>
          <p:cNvPr id="121858" name="Rectangle 2"/>
          <p:cNvSpPr>
            <a:spLocks noGrp="1" noRot="1" noChangeAspect="1" noChangeArrowheads="1" noTextEdit="1"/>
          </p:cNvSpPr>
          <p:nvPr>
            <p:ph type="sldImg"/>
          </p:nvPr>
        </p:nvSpPr>
        <p:spPr>
          <a:xfrm>
            <a:off x="917575" y="744538"/>
            <a:ext cx="4962525" cy="3722687"/>
          </a:xfrm>
          <a:ln/>
        </p:spPr>
      </p:sp>
      <p:sp>
        <p:nvSpPr>
          <p:cNvPr id="121859" name="Rectangle 3"/>
          <p:cNvSpPr>
            <a:spLocks noGrp="1" noChangeArrowheads="1"/>
          </p:cNvSpPr>
          <p:nvPr>
            <p:ph type="body" idx="1"/>
          </p:nvPr>
        </p:nvSpPr>
        <p:spPr/>
        <p:txBody>
          <a:bodyPr lIns="87480" tIns="43740" rIns="87480" bIns="43740"/>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DCF621-7A3C-4BC2-9AE8-17D6628C6C27}" type="slidenum">
              <a:rPr lang="en-US"/>
              <a:pPr/>
              <a:t>27</a:t>
            </a:fld>
            <a:endParaRPr lang="en-US"/>
          </a:p>
        </p:txBody>
      </p:sp>
      <p:sp>
        <p:nvSpPr>
          <p:cNvPr id="123906" name="Rectangle 2"/>
          <p:cNvSpPr>
            <a:spLocks noGrp="1" noRot="1" noChangeAspect="1" noChangeArrowheads="1" noTextEdit="1"/>
          </p:cNvSpPr>
          <p:nvPr>
            <p:ph type="sldImg"/>
          </p:nvPr>
        </p:nvSpPr>
        <p:spPr>
          <a:xfrm>
            <a:off x="917575" y="744538"/>
            <a:ext cx="4962525" cy="3722687"/>
          </a:xfrm>
          <a:ln/>
        </p:spPr>
      </p:sp>
      <p:sp>
        <p:nvSpPr>
          <p:cNvPr id="123907" name="Rectangle 3"/>
          <p:cNvSpPr>
            <a:spLocks noGrp="1" noChangeArrowheads="1"/>
          </p:cNvSpPr>
          <p:nvPr>
            <p:ph type="body" idx="1"/>
          </p:nvPr>
        </p:nvSpPr>
        <p:spPr/>
        <p:txBody>
          <a:bodyPr lIns="87480" tIns="43740" rIns="87480" bIns="43740"/>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FAC406-937D-458C-B011-854B4BFF20A8}" type="slidenum">
              <a:rPr lang="en-US"/>
              <a:pPr/>
              <a:t>28</a:t>
            </a:fld>
            <a:endParaRPr lang="en-US"/>
          </a:p>
        </p:txBody>
      </p:sp>
      <p:sp>
        <p:nvSpPr>
          <p:cNvPr id="125954" name="Rectangle 2"/>
          <p:cNvSpPr>
            <a:spLocks noGrp="1" noRot="1" noChangeAspect="1" noChangeArrowheads="1" noTextEdit="1"/>
          </p:cNvSpPr>
          <p:nvPr>
            <p:ph type="sldImg"/>
          </p:nvPr>
        </p:nvSpPr>
        <p:spPr>
          <a:xfrm>
            <a:off x="1074738" y="862013"/>
            <a:ext cx="4648200" cy="3486150"/>
          </a:xfrm>
          <a:ln/>
        </p:spPr>
      </p:sp>
      <p:sp>
        <p:nvSpPr>
          <p:cNvPr id="125955" name="Rectangle 3"/>
          <p:cNvSpPr>
            <a:spLocks noGrp="1" noChangeArrowheads="1"/>
          </p:cNvSpPr>
          <p:nvPr>
            <p:ph type="body" idx="1"/>
          </p:nvPr>
        </p:nvSpPr>
        <p:spPr>
          <a:xfrm>
            <a:off x="906357" y="4719354"/>
            <a:ext cx="4984962" cy="4179852"/>
          </a:xfrm>
        </p:spPr>
        <p:txBody>
          <a:bodyPr lIns="87480" tIns="43740" rIns="87480" bIns="43740"/>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375F5C-DE38-4050-B33D-AC1AFF099E81}" type="slidenum">
              <a:rPr lang="en-US"/>
              <a:pPr/>
              <a:t>31</a:t>
            </a:fld>
            <a:endParaRPr lang="en-US"/>
          </a:p>
        </p:txBody>
      </p:sp>
      <p:sp>
        <p:nvSpPr>
          <p:cNvPr id="189442" name="Rectangle 2"/>
          <p:cNvSpPr>
            <a:spLocks noGrp="1" noRot="1" noChangeAspect="1" noChangeArrowheads="1" noTextEdit="1"/>
          </p:cNvSpPr>
          <p:nvPr>
            <p:ph type="sldImg"/>
          </p:nvPr>
        </p:nvSpPr>
        <p:spPr>
          <a:xfrm>
            <a:off x="1074738" y="862013"/>
            <a:ext cx="4648200" cy="3486150"/>
          </a:xfrm>
          <a:ln/>
        </p:spPr>
      </p:sp>
      <p:sp>
        <p:nvSpPr>
          <p:cNvPr id="189443" name="Rectangle 3"/>
          <p:cNvSpPr>
            <a:spLocks noGrp="1" noChangeArrowheads="1"/>
          </p:cNvSpPr>
          <p:nvPr>
            <p:ph type="body" idx="1"/>
          </p:nvPr>
        </p:nvSpPr>
        <p:spPr>
          <a:xfrm>
            <a:off x="906357" y="4719354"/>
            <a:ext cx="4984962" cy="4179852"/>
          </a:xfrm>
        </p:spPr>
        <p:txBody>
          <a:bodyPr lIns="87480" tIns="43740" rIns="87480" bIns="43740"/>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BF5AAC-CC29-4D51-A361-820474D19BE0}" type="slidenum">
              <a:rPr lang="en-US"/>
              <a:pPr/>
              <a:t>32</a:t>
            </a:fld>
            <a:endParaRPr lang="en-US"/>
          </a:p>
        </p:txBody>
      </p:sp>
      <p:sp>
        <p:nvSpPr>
          <p:cNvPr id="160770" name="Rectangle 2"/>
          <p:cNvSpPr>
            <a:spLocks noGrp="1" noRot="1" noChangeAspect="1" noChangeArrowheads="1" noTextEdit="1"/>
          </p:cNvSpPr>
          <p:nvPr>
            <p:ph type="sldImg"/>
          </p:nvPr>
        </p:nvSpPr>
        <p:spPr>
          <a:xfrm>
            <a:off x="919163" y="744538"/>
            <a:ext cx="4962525" cy="3722687"/>
          </a:xfrm>
          <a:ln/>
        </p:spPr>
      </p:sp>
      <p:sp>
        <p:nvSpPr>
          <p:cNvPr id="160771" name="Rectangle 3"/>
          <p:cNvSpPr>
            <a:spLocks noGrp="1" noChangeArrowheads="1"/>
          </p:cNvSpPr>
          <p:nvPr>
            <p:ph type="body" idx="1"/>
          </p:nvPr>
        </p:nvSpPr>
        <p:spPr>
          <a:xfrm>
            <a:off x="906357" y="4715907"/>
            <a:ext cx="4984962" cy="4467701"/>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8719CA6-D1D5-4D0D-9712-455A324FBC16}" type="slidenum">
              <a:rPr lang="en-US" smtClean="0"/>
              <a:pPr>
                <a:defRPr/>
              </a:pPr>
              <a:t>39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754323-B5D4-4250-B9CA-5AC0374601A9}" type="slidenum">
              <a:rPr lang="en-US"/>
              <a:pPr/>
              <a:t>40</a:t>
            </a:fld>
            <a:endParaRPr lang="en-US"/>
          </a:p>
        </p:txBody>
      </p:sp>
      <p:sp>
        <p:nvSpPr>
          <p:cNvPr id="136194" name="Rectangle 2"/>
          <p:cNvSpPr>
            <a:spLocks noGrp="1" noRot="1" noChangeAspect="1" noChangeArrowheads="1" noTextEdit="1"/>
          </p:cNvSpPr>
          <p:nvPr>
            <p:ph type="sldImg"/>
          </p:nvPr>
        </p:nvSpPr>
        <p:spPr>
          <a:xfrm>
            <a:off x="917575" y="744538"/>
            <a:ext cx="4962525" cy="3722687"/>
          </a:xfrm>
          <a:ln/>
        </p:spPr>
      </p:sp>
      <p:sp>
        <p:nvSpPr>
          <p:cNvPr id="136195" name="Rectangle 3"/>
          <p:cNvSpPr>
            <a:spLocks noGrp="1" noChangeArrowheads="1"/>
          </p:cNvSpPr>
          <p:nvPr>
            <p:ph type="body" idx="1"/>
          </p:nvPr>
        </p:nvSpPr>
        <p:spPr>
          <a:xfrm>
            <a:off x="906357" y="4717632"/>
            <a:ext cx="4984962" cy="4465977"/>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C2F318-759E-498F-9E71-DC42130D6EF9}" type="slidenum">
              <a:rPr lang="en-US"/>
              <a:pPr/>
              <a:t>5</a:t>
            </a:fld>
            <a:endParaRPr lang="en-US"/>
          </a:p>
        </p:txBody>
      </p:sp>
      <p:sp>
        <p:nvSpPr>
          <p:cNvPr id="51202" name="Rectangle 2"/>
          <p:cNvSpPr>
            <a:spLocks noGrp="1" noRot="1" noChangeAspect="1" noChangeArrowheads="1" noTextEdit="1"/>
          </p:cNvSpPr>
          <p:nvPr>
            <p:ph type="sldImg"/>
          </p:nvPr>
        </p:nvSpPr>
        <p:spPr>
          <a:xfrm>
            <a:off x="917575" y="744538"/>
            <a:ext cx="4962525" cy="3722687"/>
          </a:xfrm>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BB2B2E6-6721-4A68-9BED-6C1C9EF55807}" type="slidenum">
              <a:rPr lang="en-US"/>
              <a:pPr/>
              <a:t>41</a:t>
            </a:fld>
            <a:endParaRPr lang="en-US"/>
          </a:p>
        </p:txBody>
      </p:sp>
      <p:sp>
        <p:nvSpPr>
          <p:cNvPr id="142338" name="Slide Image Placeholder 1"/>
          <p:cNvSpPr>
            <a:spLocks noGrp="1" noRot="1" noChangeAspect="1" noTextEdit="1"/>
          </p:cNvSpPr>
          <p:nvPr>
            <p:ph type="sldImg"/>
          </p:nvPr>
        </p:nvSpPr>
        <p:spPr>
          <a:xfrm>
            <a:off x="1524000" y="744538"/>
            <a:ext cx="3113088" cy="2336800"/>
          </a:xfrm>
          <a:ln/>
        </p:spPr>
      </p:sp>
      <p:sp>
        <p:nvSpPr>
          <p:cNvPr id="3" name="Notes Placeholder 2"/>
          <p:cNvSpPr>
            <a:spLocks noGrp="1"/>
          </p:cNvSpPr>
          <p:nvPr>
            <p:ph type="body" idx="1"/>
          </p:nvPr>
        </p:nvSpPr>
        <p:spPr>
          <a:xfrm>
            <a:off x="354046" y="4808985"/>
            <a:ext cx="6160392" cy="4374624"/>
          </a:xfrm>
        </p:spPr>
        <p:txBody>
          <a:bodyPr/>
          <a:lstStyle/>
          <a:p>
            <a:pPr>
              <a:lnSpc>
                <a:spcPct val="90000"/>
              </a:lnSpc>
              <a:spcBef>
                <a:spcPct val="0"/>
              </a:spcBef>
            </a:pPr>
            <a:endParaRPr lang="en-GB"/>
          </a:p>
        </p:txBody>
      </p:sp>
      <p:sp>
        <p:nvSpPr>
          <p:cNvPr id="324611" name="Slide Number Placeholder 3"/>
          <p:cNvSpPr txBox="1">
            <a:spLocks noGrp="1"/>
          </p:cNvSpPr>
          <p:nvPr/>
        </p:nvSpPr>
        <p:spPr bwMode="auto">
          <a:xfrm>
            <a:off x="3850444" y="9430091"/>
            <a:ext cx="2945659" cy="496411"/>
          </a:xfrm>
          <a:prstGeom prst="rect">
            <a:avLst/>
          </a:prstGeom>
          <a:noFill/>
          <a:ln>
            <a:miter lim="800000"/>
            <a:headEnd/>
            <a:tailEnd/>
          </a:ln>
        </p:spPr>
        <p:txBody>
          <a:bodyPr anchor="b"/>
          <a:lstStyle/>
          <a:p>
            <a:pPr algn="r">
              <a:defRPr/>
            </a:pPr>
            <a:fld id="{3DDB8A1B-68F0-47A4-B0DB-74761430B072}" type="slidenum">
              <a:rPr lang="en-GB" sz="1200">
                <a:latin typeface="+mn-lt"/>
              </a:rPr>
              <a:pPr algn="r">
                <a:defRPr/>
              </a:pPr>
              <a:t>41</a:t>
            </a:fld>
            <a:endParaRPr lang="en-GB" sz="1200">
              <a:latin typeface="+mn-lt"/>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FFC0BCD-67CB-4F81-8C13-2EBF0F31F381}" type="slidenum">
              <a:rPr lang="en-US"/>
              <a:pPr/>
              <a:t>42</a:t>
            </a:fld>
            <a:endParaRPr lang="en-US"/>
          </a:p>
        </p:txBody>
      </p:sp>
      <p:sp>
        <p:nvSpPr>
          <p:cNvPr id="144386" name="Slide Image Placeholder 1"/>
          <p:cNvSpPr>
            <a:spLocks noGrp="1" noRot="1" noChangeAspect="1" noTextEdit="1"/>
          </p:cNvSpPr>
          <p:nvPr>
            <p:ph type="sldImg"/>
          </p:nvPr>
        </p:nvSpPr>
        <p:spPr>
          <a:xfrm>
            <a:off x="1524000" y="744538"/>
            <a:ext cx="3113088" cy="2336800"/>
          </a:xfrm>
          <a:ln/>
        </p:spPr>
      </p:sp>
      <p:sp>
        <p:nvSpPr>
          <p:cNvPr id="144387" name="Notes Placeholder 2"/>
          <p:cNvSpPr>
            <a:spLocks noGrp="1"/>
          </p:cNvSpPr>
          <p:nvPr>
            <p:ph type="body" idx="1"/>
          </p:nvPr>
        </p:nvSpPr>
        <p:spPr>
          <a:xfrm>
            <a:off x="354046" y="4808985"/>
            <a:ext cx="6160392" cy="4374624"/>
          </a:xfrm>
        </p:spPr>
        <p:txBody>
          <a:bodyPr/>
          <a:lstStyle/>
          <a:p>
            <a:pPr>
              <a:spcBef>
                <a:spcPct val="0"/>
              </a:spcBef>
            </a:pPr>
            <a:endParaRPr lang="en-GB"/>
          </a:p>
        </p:txBody>
      </p:sp>
      <p:sp>
        <p:nvSpPr>
          <p:cNvPr id="330755" name="Slide Number Placeholder 3"/>
          <p:cNvSpPr txBox="1">
            <a:spLocks noGrp="1"/>
          </p:cNvSpPr>
          <p:nvPr/>
        </p:nvSpPr>
        <p:spPr bwMode="auto">
          <a:xfrm>
            <a:off x="3850444" y="9430091"/>
            <a:ext cx="2945659" cy="496411"/>
          </a:xfrm>
          <a:prstGeom prst="rect">
            <a:avLst/>
          </a:prstGeom>
          <a:noFill/>
          <a:ln>
            <a:miter lim="800000"/>
            <a:headEnd/>
            <a:tailEnd/>
          </a:ln>
        </p:spPr>
        <p:txBody>
          <a:bodyPr anchor="b"/>
          <a:lstStyle/>
          <a:p>
            <a:pPr algn="r">
              <a:defRPr/>
            </a:pPr>
            <a:fld id="{F0A0D33E-D0F4-4ACF-A0C3-CF40AD46CBC8}" type="slidenum">
              <a:rPr lang="en-GB" sz="1200">
                <a:latin typeface="+mn-lt"/>
              </a:rPr>
              <a:pPr algn="r">
                <a:defRPr/>
              </a:pPr>
              <a:t>42</a:t>
            </a:fld>
            <a:endParaRPr lang="en-GB" sz="1200">
              <a:latin typeface="+mn-lt"/>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744538"/>
            <a:ext cx="3113088" cy="2336800"/>
          </a:xfrm>
        </p:spPr>
      </p:sp>
      <p:sp>
        <p:nvSpPr>
          <p:cNvPr id="3" name="Notes Placeholder 2"/>
          <p:cNvSpPr>
            <a:spLocks noGrp="1"/>
          </p:cNvSpPr>
          <p:nvPr>
            <p:ph type="body" idx="1"/>
          </p:nvPr>
        </p:nvSpPr>
        <p:spPr/>
        <p:txBody>
          <a:bodyPr>
            <a:normAutofit lnSpcReduction="10000"/>
          </a:bodyPr>
          <a:lstStyle/>
          <a:p>
            <a:endParaRPr lang="en-GB" dirty="0" smtClean="0"/>
          </a:p>
          <a:p>
            <a:r>
              <a:rPr lang="en-GB" dirty="0" smtClean="0"/>
              <a:t>To understand that we have to look carefully as to how these studies have been executed, </a:t>
            </a:r>
            <a:r>
              <a:rPr lang="en-GB" dirty="0" err="1" smtClean="0"/>
              <a:t>particuarlly</a:t>
            </a:r>
            <a:r>
              <a:rPr lang="en-GB" dirty="0" smtClean="0"/>
              <a:t> how we have applied our </a:t>
            </a:r>
            <a:r>
              <a:rPr lang="en-GB" dirty="0" err="1" smtClean="0"/>
              <a:t>referene</a:t>
            </a:r>
            <a:r>
              <a:rPr lang="en-GB" dirty="0" smtClean="0"/>
              <a:t> standard.</a:t>
            </a:r>
          </a:p>
          <a:p>
            <a:endParaRPr lang="en-GB" dirty="0" smtClean="0"/>
          </a:p>
          <a:p>
            <a:r>
              <a:rPr lang="en-GB" dirty="0" smtClean="0"/>
              <a:t>There are two different approaches which have been used and we will briefly look at some hypothetical data to test this out</a:t>
            </a:r>
          </a:p>
          <a:p>
            <a:endParaRPr lang="en-GB" dirty="0" smtClean="0"/>
          </a:p>
          <a:p>
            <a:r>
              <a:rPr lang="en-GB" dirty="0" smtClean="0"/>
              <a:t>First, is some studies, all women were given an amniocentesis soon after the triple test.   In these women, shown at the top here, what we note is that all women who were tested are included in the analysis – so the result should be correct as </a:t>
            </a:r>
            <a:r>
              <a:rPr lang="en-GB" dirty="0" err="1" smtClean="0"/>
              <a:t>amnio</a:t>
            </a:r>
            <a:r>
              <a:rPr lang="en-GB" dirty="0" smtClean="0"/>
              <a:t> is a very good test.</a:t>
            </a:r>
          </a:p>
          <a:p>
            <a:endParaRPr lang="en-GB" dirty="0" smtClean="0"/>
          </a:p>
          <a:p>
            <a:r>
              <a:rPr lang="en-GB" dirty="0" smtClean="0"/>
              <a:t>In other studies, </a:t>
            </a:r>
            <a:r>
              <a:rPr lang="en-GB" dirty="0" err="1" smtClean="0"/>
              <a:t>amnio</a:t>
            </a:r>
            <a:r>
              <a:rPr lang="en-GB" dirty="0" smtClean="0"/>
              <a:t> was reserved only for the women at very high risk – those who had a high risk triple test result.   For the rest the reference diagnosis wasn’t made until after birth, based on testing of children displaying characteristics signs of downs.  The key problem here is that some of the sample will be lost through miscarriage before this reference diagnosis – probably a higher proportion of Downs.  Looking at the </a:t>
            </a:r>
            <a:r>
              <a:rPr lang="en-GB" dirty="0" err="1" smtClean="0"/>
              <a:t>rsults</a:t>
            </a:r>
            <a:r>
              <a:rPr lang="en-GB" dirty="0" smtClean="0"/>
              <a:t>, you can see that this poor methodology leads to overestimation of test results</a:t>
            </a:r>
            <a:endParaRPr lang="en-GB" dirty="0"/>
          </a:p>
        </p:txBody>
      </p:sp>
      <p:sp>
        <p:nvSpPr>
          <p:cNvPr id="4" name="Slide Number Placeholder 3"/>
          <p:cNvSpPr>
            <a:spLocks noGrp="1"/>
          </p:cNvSpPr>
          <p:nvPr>
            <p:ph type="sldNum" sz="quarter" idx="10"/>
          </p:nvPr>
        </p:nvSpPr>
        <p:spPr/>
        <p:txBody>
          <a:bodyPr/>
          <a:lstStyle/>
          <a:p>
            <a:fld id="{668C6382-CFFC-4E99-8262-F8D63FAA2F77}" type="slidenum">
              <a:rPr lang="en-GB" smtClean="0"/>
              <a:pPr/>
              <a:t>43</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4EA1CDA-30F4-437F-95F9-165FB18B16F9}" type="slidenum">
              <a:rPr lang="en-US"/>
              <a:pPr/>
              <a:t>44</a:t>
            </a:fld>
            <a:endParaRPr lang="en-US"/>
          </a:p>
        </p:txBody>
      </p:sp>
      <p:sp>
        <p:nvSpPr>
          <p:cNvPr id="148482" name="Slide Image Placeholder 1"/>
          <p:cNvSpPr>
            <a:spLocks noGrp="1" noRot="1" noChangeAspect="1" noTextEdit="1"/>
          </p:cNvSpPr>
          <p:nvPr>
            <p:ph type="sldImg"/>
          </p:nvPr>
        </p:nvSpPr>
        <p:spPr>
          <a:xfrm>
            <a:off x="1524000" y="744538"/>
            <a:ext cx="3113088" cy="2336800"/>
          </a:xfrm>
          <a:ln/>
        </p:spPr>
      </p:sp>
      <p:sp>
        <p:nvSpPr>
          <p:cNvPr id="148483" name="Notes Placeholder 2"/>
          <p:cNvSpPr>
            <a:spLocks noGrp="1"/>
          </p:cNvSpPr>
          <p:nvPr>
            <p:ph type="body" idx="1"/>
          </p:nvPr>
        </p:nvSpPr>
        <p:spPr>
          <a:xfrm>
            <a:off x="354046" y="4808985"/>
            <a:ext cx="6160392" cy="4374624"/>
          </a:xfrm>
        </p:spPr>
        <p:txBody>
          <a:bodyPr/>
          <a:lstStyle/>
          <a:p>
            <a:pPr>
              <a:spcBef>
                <a:spcPct val="0"/>
              </a:spcBef>
            </a:pPr>
            <a:endParaRPr lang="en-GB"/>
          </a:p>
        </p:txBody>
      </p:sp>
      <p:sp>
        <p:nvSpPr>
          <p:cNvPr id="334851" name="Slide Number Placeholder 3"/>
          <p:cNvSpPr txBox="1">
            <a:spLocks noGrp="1"/>
          </p:cNvSpPr>
          <p:nvPr/>
        </p:nvSpPr>
        <p:spPr bwMode="auto">
          <a:xfrm>
            <a:off x="3850444" y="9430091"/>
            <a:ext cx="2945659" cy="496411"/>
          </a:xfrm>
          <a:prstGeom prst="rect">
            <a:avLst/>
          </a:prstGeom>
          <a:noFill/>
          <a:ln>
            <a:miter lim="800000"/>
            <a:headEnd/>
            <a:tailEnd/>
          </a:ln>
        </p:spPr>
        <p:txBody>
          <a:bodyPr anchor="b"/>
          <a:lstStyle/>
          <a:p>
            <a:pPr algn="r">
              <a:defRPr/>
            </a:pPr>
            <a:fld id="{4494B17E-8C7E-4A75-B710-7735E6D4687F}" type="slidenum">
              <a:rPr lang="en-GB" sz="1200">
                <a:latin typeface="+mn-lt"/>
              </a:rPr>
              <a:pPr algn="r">
                <a:defRPr/>
              </a:pPr>
              <a:t>44</a:t>
            </a:fld>
            <a:endParaRPr lang="en-GB" sz="1200">
              <a:latin typeface="+mn-lt"/>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2C97B12-02E9-4182-A06C-88E9F93FA4E7}" type="slidenum">
              <a:rPr lang="en-US"/>
              <a:pPr/>
              <a:t>45</a:t>
            </a:fld>
            <a:endParaRPr lang="en-US"/>
          </a:p>
        </p:txBody>
      </p:sp>
      <p:sp>
        <p:nvSpPr>
          <p:cNvPr id="150530" name="Slide Image Placeholder 1"/>
          <p:cNvSpPr>
            <a:spLocks noGrp="1" noRot="1" noChangeAspect="1" noTextEdit="1"/>
          </p:cNvSpPr>
          <p:nvPr>
            <p:ph type="sldImg"/>
          </p:nvPr>
        </p:nvSpPr>
        <p:spPr>
          <a:xfrm>
            <a:off x="1524000" y="744538"/>
            <a:ext cx="3113088" cy="2336800"/>
          </a:xfrm>
          <a:ln/>
        </p:spPr>
      </p:sp>
      <p:sp>
        <p:nvSpPr>
          <p:cNvPr id="3" name="Notes Placeholder 2"/>
          <p:cNvSpPr>
            <a:spLocks noGrp="1"/>
          </p:cNvSpPr>
          <p:nvPr>
            <p:ph type="body" idx="1"/>
          </p:nvPr>
        </p:nvSpPr>
        <p:spPr>
          <a:xfrm>
            <a:off x="354046" y="4808985"/>
            <a:ext cx="6160392" cy="4374624"/>
          </a:xfrm>
        </p:spPr>
        <p:txBody>
          <a:bodyPr/>
          <a:lstStyle/>
          <a:p>
            <a:pPr>
              <a:lnSpc>
                <a:spcPct val="90000"/>
              </a:lnSpc>
              <a:spcBef>
                <a:spcPct val="0"/>
              </a:spcBef>
            </a:pPr>
            <a:endParaRPr lang="en-GB"/>
          </a:p>
        </p:txBody>
      </p:sp>
      <p:sp>
        <p:nvSpPr>
          <p:cNvPr id="336899" name="Slide Number Placeholder 3"/>
          <p:cNvSpPr txBox="1">
            <a:spLocks noGrp="1"/>
          </p:cNvSpPr>
          <p:nvPr/>
        </p:nvSpPr>
        <p:spPr bwMode="auto">
          <a:xfrm>
            <a:off x="3850444" y="9430091"/>
            <a:ext cx="2945659" cy="496411"/>
          </a:xfrm>
          <a:prstGeom prst="rect">
            <a:avLst/>
          </a:prstGeom>
          <a:noFill/>
          <a:ln>
            <a:miter lim="800000"/>
            <a:headEnd/>
            <a:tailEnd/>
          </a:ln>
        </p:spPr>
        <p:txBody>
          <a:bodyPr anchor="b"/>
          <a:lstStyle/>
          <a:p>
            <a:pPr algn="r">
              <a:defRPr/>
            </a:pPr>
            <a:fld id="{122AB05D-F198-4CC5-B376-96E28EE5AE22}" type="slidenum">
              <a:rPr lang="en-GB" sz="1200">
                <a:latin typeface="+mn-lt"/>
              </a:rPr>
              <a:pPr algn="r">
                <a:defRPr/>
              </a:pPr>
              <a:t>45</a:t>
            </a:fld>
            <a:endParaRPr lang="en-GB" sz="1200">
              <a:latin typeface="+mn-lt"/>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403306-15A9-4ACE-BEBC-89494B8EBF07}" type="slidenum">
              <a:rPr lang="en-US"/>
              <a:pPr/>
              <a:t>46</a:t>
            </a:fld>
            <a:endParaRPr lang="en-US"/>
          </a:p>
        </p:txBody>
      </p:sp>
      <p:sp>
        <p:nvSpPr>
          <p:cNvPr id="152578" name="Rectangle 2"/>
          <p:cNvSpPr>
            <a:spLocks noGrp="1" noRot="1" noChangeAspect="1" noChangeArrowheads="1" noTextEdit="1"/>
          </p:cNvSpPr>
          <p:nvPr>
            <p:ph type="sldImg"/>
          </p:nvPr>
        </p:nvSpPr>
        <p:spPr>
          <a:xfrm>
            <a:off x="917575" y="744538"/>
            <a:ext cx="4962525" cy="3722687"/>
          </a:xfrm>
          <a:ln/>
        </p:spPr>
      </p:sp>
      <p:sp>
        <p:nvSpPr>
          <p:cNvPr id="152579" name="Rectangle 3"/>
          <p:cNvSpPr>
            <a:spLocks noGrp="1" noChangeArrowheads="1"/>
          </p:cNvSpPr>
          <p:nvPr>
            <p:ph type="body" idx="1"/>
          </p:nvPr>
        </p:nvSpPr>
        <p:spPr>
          <a:xfrm>
            <a:off x="906357" y="4717632"/>
            <a:ext cx="4984962" cy="4465977"/>
          </a:xfrm>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9F0560-709F-4867-B6ED-EA041B35F7DA}" type="slidenum">
              <a:rPr lang="en-US"/>
              <a:pPr/>
              <a:t>47</a:t>
            </a:fld>
            <a:endParaRPr lang="en-US"/>
          </a:p>
        </p:txBody>
      </p:sp>
      <p:sp>
        <p:nvSpPr>
          <p:cNvPr id="205826" name="Rectangle 2"/>
          <p:cNvSpPr>
            <a:spLocks noGrp="1" noRot="1" noChangeAspect="1" noChangeArrowheads="1" noTextEdit="1"/>
          </p:cNvSpPr>
          <p:nvPr>
            <p:ph type="sldImg"/>
          </p:nvPr>
        </p:nvSpPr>
        <p:spPr>
          <a:xfrm>
            <a:off x="917575" y="744538"/>
            <a:ext cx="4962525" cy="3722687"/>
          </a:xfrm>
          <a:ln/>
        </p:spPr>
      </p:sp>
      <p:sp>
        <p:nvSpPr>
          <p:cNvPr id="20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7B0313-692C-489B-B1C0-F65223CE5CBB}" type="slidenum">
              <a:rPr lang="en-US"/>
              <a:pPr/>
              <a:t>6</a:t>
            </a:fld>
            <a:endParaRPr lang="en-US"/>
          </a:p>
        </p:txBody>
      </p:sp>
      <p:sp>
        <p:nvSpPr>
          <p:cNvPr id="53250" name="Rectangle 2"/>
          <p:cNvSpPr>
            <a:spLocks noGrp="1" noRot="1" noChangeAspect="1" noChangeArrowheads="1" noTextEdit="1"/>
          </p:cNvSpPr>
          <p:nvPr>
            <p:ph type="sldImg"/>
          </p:nvPr>
        </p:nvSpPr>
        <p:spPr>
          <a:xfrm>
            <a:off x="917575" y="744538"/>
            <a:ext cx="4962525" cy="3722687"/>
          </a:xfrm>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AF0EB0-7DCE-48E1-A73B-3B518BCEBCA1}" type="slidenum">
              <a:rPr lang="en-US"/>
              <a:pPr/>
              <a:t>7</a:t>
            </a:fld>
            <a:endParaRPr lang="en-US"/>
          </a:p>
        </p:txBody>
      </p:sp>
      <p:sp>
        <p:nvSpPr>
          <p:cNvPr id="55298" name="Rectangle 2"/>
          <p:cNvSpPr>
            <a:spLocks noGrp="1" noRot="1" noChangeAspect="1" noChangeArrowheads="1" noTextEdit="1"/>
          </p:cNvSpPr>
          <p:nvPr>
            <p:ph type="sldImg"/>
          </p:nvPr>
        </p:nvSpPr>
        <p:spPr>
          <a:xfrm>
            <a:off x="917575" y="744538"/>
            <a:ext cx="4962525" cy="3722687"/>
          </a:xfrm>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7ECB67-C061-4022-97E0-4BE8BAB1E7D5}" type="slidenum">
              <a:rPr lang="en-US"/>
              <a:pPr/>
              <a:t>8</a:t>
            </a:fld>
            <a:endParaRPr lang="en-US"/>
          </a:p>
        </p:txBody>
      </p:sp>
      <p:sp>
        <p:nvSpPr>
          <p:cNvPr id="57346" name="Rectangle 2"/>
          <p:cNvSpPr>
            <a:spLocks noGrp="1" noRot="1" noChangeAspect="1" noChangeArrowheads="1" noTextEdit="1"/>
          </p:cNvSpPr>
          <p:nvPr>
            <p:ph type="sldImg"/>
          </p:nvPr>
        </p:nvSpPr>
        <p:spPr>
          <a:xfrm>
            <a:off x="917575" y="744538"/>
            <a:ext cx="4962525" cy="3722687"/>
          </a:xfrm>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8FBACE-6C91-4E0F-BC21-B7141E20AA48}" type="slidenum">
              <a:rPr lang="en-US"/>
              <a:pPr/>
              <a:t>9</a:t>
            </a:fld>
            <a:endParaRPr lang="en-US"/>
          </a:p>
        </p:txBody>
      </p:sp>
      <p:sp>
        <p:nvSpPr>
          <p:cNvPr id="59394" name="Rectangle 2"/>
          <p:cNvSpPr>
            <a:spLocks noGrp="1" noRot="1" noChangeAspect="1" noChangeArrowheads="1" noTextEdit="1"/>
          </p:cNvSpPr>
          <p:nvPr>
            <p:ph type="sldImg"/>
          </p:nvPr>
        </p:nvSpPr>
        <p:spPr>
          <a:xfrm>
            <a:off x="917575" y="744538"/>
            <a:ext cx="4962525" cy="3722687"/>
          </a:xfrm>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C2C94D-4EFE-4963-AA3A-8CD0DDF06132}" type="slidenum">
              <a:rPr lang="en-US"/>
              <a:pPr/>
              <a:t>10</a:t>
            </a:fld>
            <a:endParaRPr lang="en-US"/>
          </a:p>
        </p:txBody>
      </p:sp>
      <p:sp>
        <p:nvSpPr>
          <p:cNvPr id="61442" name="Rectangle 2"/>
          <p:cNvSpPr>
            <a:spLocks noGrp="1" noRot="1" noChangeAspect="1" noChangeArrowheads="1" noTextEdit="1"/>
          </p:cNvSpPr>
          <p:nvPr>
            <p:ph type="sldImg"/>
          </p:nvPr>
        </p:nvSpPr>
        <p:spPr>
          <a:xfrm>
            <a:off x="917575" y="744538"/>
            <a:ext cx="4962525" cy="3722687"/>
          </a:xfrm>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8B17EA-FEBC-4BAE-B132-79B54F6A5A0F}" type="slidenum">
              <a:rPr lang="en-US"/>
              <a:pPr/>
              <a:t>11</a:t>
            </a:fld>
            <a:endParaRPr lang="en-US"/>
          </a:p>
        </p:txBody>
      </p:sp>
      <p:sp>
        <p:nvSpPr>
          <p:cNvPr id="63490" name="Rectangle 2"/>
          <p:cNvSpPr>
            <a:spLocks noGrp="1" noRot="1" noChangeAspect="1" noChangeArrowheads="1" noTextEdit="1"/>
          </p:cNvSpPr>
          <p:nvPr>
            <p:ph type="sldImg"/>
          </p:nvPr>
        </p:nvSpPr>
        <p:spPr>
          <a:xfrm>
            <a:off x="917575" y="744538"/>
            <a:ext cx="4962525" cy="3722687"/>
          </a:xfrm>
          <a:ln/>
        </p:spPr>
      </p:sp>
      <p:sp>
        <p:nvSpPr>
          <p:cNvPr id="63491" name="Rectangle 3"/>
          <p:cNvSpPr>
            <a:spLocks noGrp="1" noChangeArrowheads="1"/>
          </p:cNvSpPr>
          <p:nvPr>
            <p:ph type="body" idx="1"/>
          </p:nvPr>
        </p:nvSpPr>
        <p:spPr>
          <a:noFill/>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pPr>
                <a:defRPr/>
              </a:pPr>
              <a:endParaRPr lang="nl-NL"/>
            </a:p>
          </p:txBody>
        </p:sp>
        <p:sp>
          <p:nvSpPr>
            <p:cNvPr id="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a:defRPr/>
              </a:pPr>
              <a:endParaRPr lang="en-US" sz="2400">
                <a:latin typeface="Times New Roman" pitchFamily="18" charset="0"/>
                <a:cs typeface="Times New Roman" pitchFamily="18" charset="0"/>
              </a:endParaRPr>
            </a:p>
          </p:txBody>
        </p:sp>
        <p:sp>
          <p:nvSpPr>
            <p:cNvPr id="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a:defRPr/>
              </a:pPr>
              <a:endParaRPr lang="en-US">
                <a:latin typeface="Arial" charset="0"/>
                <a:cs typeface="Times New Roman" pitchFamily="18" charset="0"/>
              </a:endParaRPr>
            </a:p>
          </p:txBody>
        </p:sp>
      </p:grpSp>
      <p:sp>
        <p:nvSpPr>
          <p:cNvPr id="30726" name="Rectangle 6"/>
          <p:cNvSpPr>
            <a:spLocks noGrp="1" noChangeArrowheads="1"/>
          </p:cNvSpPr>
          <p:nvPr>
            <p:ph type="ctrTitle"/>
          </p:nvPr>
        </p:nvSpPr>
        <p:spPr>
          <a:xfrm>
            <a:off x="1443038" y="985838"/>
            <a:ext cx="7239000" cy="1444625"/>
          </a:xfrm>
        </p:spPr>
        <p:txBody>
          <a:bodyPr/>
          <a:lstStyle>
            <a:lvl1pPr>
              <a:defRPr sz="4000"/>
            </a:lvl1pPr>
          </a:lstStyle>
          <a:p>
            <a:r>
              <a:rPr lang="en-GB"/>
              <a:t>Click to edit Master title style</a:t>
            </a:r>
          </a:p>
        </p:txBody>
      </p:sp>
      <p:sp>
        <p:nvSpPr>
          <p:cNvPr id="30727"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GB"/>
              <a:t>Click to edit Master subtitle style</a:t>
            </a:r>
          </a:p>
        </p:txBody>
      </p:sp>
      <p:sp>
        <p:nvSpPr>
          <p:cNvPr id="8" name="Rectangle 8"/>
          <p:cNvSpPr>
            <a:spLocks noGrp="1" noChangeArrowheads="1"/>
          </p:cNvSpPr>
          <p:nvPr>
            <p:ph type="dt" sz="half" idx="10"/>
          </p:nvPr>
        </p:nvSpPr>
        <p:spPr/>
        <p:txBody>
          <a:bodyPr/>
          <a:lstStyle>
            <a:lvl1pPr>
              <a:defRPr/>
            </a:lvl1pPr>
          </a:lstStyle>
          <a:p>
            <a:pPr>
              <a:defRPr/>
            </a:pPr>
            <a:endParaRPr lang="en-GB"/>
          </a:p>
        </p:txBody>
      </p:sp>
      <p:sp>
        <p:nvSpPr>
          <p:cNvPr id="9" name="Rectangle 9"/>
          <p:cNvSpPr>
            <a:spLocks noGrp="1" noChangeArrowheads="1"/>
          </p:cNvSpPr>
          <p:nvPr>
            <p:ph type="ftr" sz="quarter" idx="11"/>
          </p:nvPr>
        </p:nvSpPr>
        <p:spPr/>
        <p:txBody>
          <a:bodyPr/>
          <a:lstStyle>
            <a:lvl1pPr>
              <a:defRPr/>
            </a:lvl1pPr>
          </a:lstStyle>
          <a:p>
            <a:pPr>
              <a:defRPr/>
            </a:pPr>
            <a:endParaRPr lang="en-GB"/>
          </a:p>
        </p:txBody>
      </p:sp>
      <p:sp>
        <p:nvSpPr>
          <p:cNvPr id="10" name="Rectangle 10"/>
          <p:cNvSpPr>
            <a:spLocks noGrp="1" noChangeArrowheads="1"/>
          </p:cNvSpPr>
          <p:nvPr>
            <p:ph type="sldNum" sz="quarter" idx="12"/>
          </p:nvPr>
        </p:nvSpPr>
        <p:spPr/>
        <p:txBody>
          <a:bodyPr/>
          <a:lstStyle>
            <a:lvl1pPr>
              <a:defRPr/>
            </a:lvl1pPr>
          </a:lstStyle>
          <a:p>
            <a:pPr>
              <a:defRPr/>
            </a:pPr>
            <a:fld id="{500CFC19-EF4E-4F44-BC59-2254B9CBF4F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CC02EE26-BA67-4318-98C4-8D220D30A563}"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6413" y="301625"/>
            <a:ext cx="1827212" cy="564038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1370013" y="301625"/>
            <a:ext cx="5334000" cy="564038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70762F0E-543B-48FA-9693-75C0AFA0942E}"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1370013" y="301625"/>
            <a:ext cx="7313612"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1370013" y="1827213"/>
            <a:ext cx="3579812"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5102225" y="1827213"/>
            <a:ext cx="3581400" cy="1981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5102225" y="3960813"/>
            <a:ext cx="3581400" cy="1981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Rectangle 8"/>
          <p:cNvSpPr>
            <a:spLocks noGrp="1" noChangeArrowheads="1"/>
          </p:cNvSpPr>
          <p:nvPr>
            <p:ph type="dt" sz="half" idx="10"/>
          </p:nvPr>
        </p:nvSpPr>
        <p:spPr>
          <a:ln/>
        </p:spPr>
        <p:txBody>
          <a:bodyPr/>
          <a:lstStyle>
            <a:lvl1pPr>
              <a:defRPr/>
            </a:lvl1pPr>
          </a:lstStyle>
          <a:p>
            <a:pPr>
              <a:defRPr/>
            </a:pPr>
            <a:endParaRPr lang="en-GB"/>
          </a:p>
        </p:txBody>
      </p:sp>
      <p:sp>
        <p:nvSpPr>
          <p:cNvPr id="7" name="Rectangle 9"/>
          <p:cNvSpPr>
            <a:spLocks noGrp="1" noChangeArrowheads="1"/>
          </p:cNvSpPr>
          <p:nvPr>
            <p:ph type="ftr" sz="quarter" idx="11"/>
          </p:nvPr>
        </p:nvSpPr>
        <p:spPr>
          <a:ln/>
        </p:spPr>
        <p:txBody>
          <a:bodyPr/>
          <a:lstStyle>
            <a:lvl1pPr>
              <a:defRPr/>
            </a:lvl1pPr>
          </a:lstStyle>
          <a:p>
            <a:pPr>
              <a:defRPr/>
            </a:pPr>
            <a:endParaRPr lang="en-GB"/>
          </a:p>
        </p:txBody>
      </p:sp>
      <p:sp>
        <p:nvSpPr>
          <p:cNvPr id="8" name="Rectangle 10"/>
          <p:cNvSpPr>
            <a:spLocks noGrp="1" noChangeArrowheads="1"/>
          </p:cNvSpPr>
          <p:nvPr>
            <p:ph type="sldNum" sz="quarter" idx="12"/>
          </p:nvPr>
        </p:nvSpPr>
        <p:spPr>
          <a:ln/>
        </p:spPr>
        <p:txBody>
          <a:bodyPr/>
          <a:lstStyle>
            <a:lvl1pPr>
              <a:defRPr/>
            </a:lvl1pPr>
          </a:lstStyle>
          <a:p>
            <a:pPr>
              <a:defRPr/>
            </a:pPr>
            <a:fld id="{C6668280-0612-4369-9987-3097471914B2}"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5613"/>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3656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3656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773149DC-EA77-4141-B6B5-870AE12B502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9CD9B636-E936-4146-A906-DC7B76C1A57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460D82B3-529B-46E1-B981-51F21B43308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8"/>
          <p:cNvSpPr>
            <a:spLocks noGrp="1" noChangeArrowheads="1"/>
          </p:cNvSpPr>
          <p:nvPr>
            <p:ph type="dt" sz="half" idx="10"/>
          </p:nvPr>
        </p:nvSpPr>
        <p:spPr>
          <a:ln/>
        </p:spPr>
        <p:txBody>
          <a:bodyPr/>
          <a:lstStyle>
            <a:lvl1pPr>
              <a:defRPr/>
            </a:lvl1pPr>
          </a:lstStyle>
          <a:p>
            <a:pPr>
              <a:defRPr/>
            </a:pPr>
            <a:endParaRPr lang="en-GB"/>
          </a:p>
        </p:txBody>
      </p:sp>
      <p:sp>
        <p:nvSpPr>
          <p:cNvPr id="8" name="Rectangle 9"/>
          <p:cNvSpPr>
            <a:spLocks noGrp="1" noChangeArrowheads="1"/>
          </p:cNvSpPr>
          <p:nvPr>
            <p:ph type="ftr" sz="quarter" idx="11"/>
          </p:nvPr>
        </p:nvSpPr>
        <p:spPr>
          <a:ln/>
        </p:spPr>
        <p:txBody>
          <a:bodyPr/>
          <a:lstStyle>
            <a:lvl1pPr>
              <a:defRPr/>
            </a:lvl1pPr>
          </a:lstStyle>
          <a:p>
            <a:pPr>
              <a:defRPr/>
            </a:pPr>
            <a:endParaRPr lang="en-GB"/>
          </a:p>
        </p:txBody>
      </p:sp>
      <p:sp>
        <p:nvSpPr>
          <p:cNvPr id="9" name="Rectangle 10"/>
          <p:cNvSpPr>
            <a:spLocks noGrp="1" noChangeArrowheads="1"/>
          </p:cNvSpPr>
          <p:nvPr>
            <p:ph type="sldNum" sz="quarter" idx="12"/>
          </p:nvPr>
        </p:nvSpPr>
        <p:spPr>
          <a:ln/>
        </p:spPr>
        <p:txBody>
          <a:bodyPr/>
          <a:lstStyle>
            <a:lvl1pPr>
              <a:defRPr/>
            </a:lvl1pPr>
          </a:lstStyle>
          <a:p>
            <a:pPr>
              <a:defRPr/>
            </a:pPr>
            <a:fld id="{8C9CFA4D-2277-444C-A311-6B5D0F6FB1CC}"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8"/>
          <p:cNvSpPr>
            <a:spLocks noGrp="1" noChangeArrowheads="1"/>
          </p:cNvSpPr>
          <p:nvPr>
            <p:ph type="dt" sz="half" idx="10"/>
          </p:nvPr>
        </p:nvSpPr>
        <p:spPr>
          <a:ln/>
        </p:spPr>
        <p:txBody>
          <a:bodyPr/>
          <a:lstStyle>
            <a:lvl1pPr>
              <a:defRPr/>
            </a:lvl1pPr>
          </a:lstStyle>
          <a:p>
            <a:pPr>
              <a:defRPr/>
            </a:pPr>
            <a:endParaRPr lang="en-GB"/>
          </a:p>
        </p:txBody>
      </p:sp>
      <p:sp>
        <p:nvSpPr>
          <p:cNvPr id="4" name="Rectangle 9"/>
          <p:cNvSpPr>
            <a:spLocks noGrp="1" noChangeArrowheads="1"/>
          </p:cNvSpPr>
          <p:nvPr>
            <p:ph type="ftr" sz="quarter" idx="11"/>
          </p:nvPr>
        </p:nvSpPr>
        <p:spPr>
          <a:ln/>
        </p:spPr>
        <p:txBody>
          <a:bodyPr/>
          <a:lstStyle>
            <a:lvl1pPr>
              <a:defRPr/>
            </a:lvl1pPr>
          </a:lstStyle>
          <a:p>
            <a:pPr>
              <a:defRPr/>
            </a:pPr>
            <a:endParaRPr lang="en-GB"/>
          </a:p>
        </p:txBody>
      </p:sp>
      <p:sp>
        <p:nvSpPr>
          <p:cNvPr id="5" name="Rectangle 10"/>
          <p:cNvSpPr>
            <a:spLocks noGrp="1" noChangeArrowheads="1"/>
          </p:cNvSpPr>
          <p:nvPr>
            <p:ph type="sldNum" sz="quarter" idx="12"/>
          </p:nvPr>
        </p:nvSpPr>
        <p:spPr>
          <a:ln/>
        </p:spPr>
        <p:txBody>
          <a:bodyPr/>
          <a:lstStyle>
            <a:lvl1pPr>
              <a:defRPr/>
            </a:lvl1pPr>
          </a:lstStyle>
          <a:p>
            <a:pPr>
              <a:defRPr/>
            </a:pPr>
            <a:fld id="{A1D8255D-D4A8-4725-81BD-96D82E062990}"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GB"/>
          </a:p>
        </p:txBody>
      </p:sp>
      <p:sp>
        <p:nvSpPr>
          <p:cNvPr id="3" name="Rectangle 9"/>
          <p:cNvSpPr>
            <a:spLocks noGrp="1" noChangeArrowheads="1"/>
          </p:cNvSpPr>
          <p:nvPr>
            <p:ph type="ftr" sz="quarter" idx="11"/>
          </p:nvPr>
        </p:nvSpPr>
        <p:spPr>
          <a:ln/>
        </p:spPr>
        <p:txBody>
          <a:bodyPr/>
          <a:lstStyle>
            <a:lvl1pPr>
              <a:defRPr/>
            </a:lvl1pPr>
          </a:lstStyle>
          <a:p>
            <a:pPr>
              <a:defRPr/>
            </a:pPr>
            <a:endParaRPr lang="en-GB"/>
          </a:p>
        </p:txBody>
      </p:sp>
      <p:sp>
        <p:nvSpPr>
          <p:cNvPr id="4" name="Rectangle 10"/>
          <p:cNvSpPr>
            <a:spLocks noGrp="1" noChangeArrowheads="1"/>
          </p:cNvSpPr>
          <p:nvPr>
            <p:ph type="sldNum" sz="quarter" idx="12"/>
          </p:nvPr>
        </p:nvSpPr>
        <p:spPr>
          <a:ln/>
        </p:spPr>
        <p:txBody>
          <a:bodyPr/>
          <a:lstStyle>
            <a:lvl1pPr>
              <a:defRPr/>
            </a:lvl1pPr>
          </a:lstStyle>
          <a:p>
            <a:pPr>
              <a:defRPr/>
            </a:pPr>
            <a:fld id="{B23A2AF9-15FD-494F-961C-531F1BF03767}"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F568484C-5D4B-4AC5-A90E-92EBB52B137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3F00AAF5-BE5A-47C2-A1D0-83C1D8303E5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3238500" y="0"/>
            <a:ext cx="11925300" cy="3810000"/>
            <a:chOff x="-2040" y="0"/>
            <a:chExt cx="7512" cy="2400"/>
          </a:xfrm>
        </p:grpSpPr>
        <p:sp>
          <p:nvSpPr>
            <p:cNvPr id="29699"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a:defRPr/>
              </a:pPr>
              <a:endParaRPr lang="en-US" sz="2400">
                <a:latin typeface="Times New Roman" pitchFamily="18" charset="0"/>
                <a:cs typeface="Times New Roman" pitchFamily="18" charset="0"/>
              </a:endParaRPr>
            </a:p>
          </p:txBody>
        </p:sp>
        <p:sp>
          <p:nvSpPr>
            <p:cNvPr id="29700"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a:defRPr/>
              </a:pPr>
              <a:endParaRPr lang="en-US">
                <a:latin typeface="Arial" charset="0"/>
                <a:cs typeface="Times New Roman" pitchFamily="18" charset="0"/>
              </a:endParaRPr>
            </a:p>
          </p:txBody>
        </p:sp>
        <p:sp>
          <p:nvSpPr>
            <p:cNvPr id="29701"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pPr>
                <a:defRPr/>
              </a:pPr>
              <a:endParaRPr lang="nl-NL"/>
            </a:p>
          </p:txBody>
        </p:sp>
      </p:grpSp>
      <p:sp>
        <p:nvSpPr>
          <p:cNvPr id="3075"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3076"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970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Times New Roman" pitchFamily="18" charset="0"/>
              </a:defRPr>
            </a:lvl1pPr>
          </a:lstStyle>
          <a:p>
            <a:pPr>
              <a:defRPr/>
            </a:pPr>
            <a:endParaRPr lang="en-GB"/>
          </a:p>
        </p:txBody>
      </p:sp>
      <p:sp>
        <p:nvSpPr>
          <p:cNvPr id="2970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cs typeface="Times New Roman" pitchFamily="18" charset="0"/>
              </a:defRPr>
            </a:lvl1pPr>
          </a:lstStyle>
          <a:p>
            <a:pPr>
              <a:defRPr/>
            </a:pPr>
            <a:endParaRPr lang="en-GB"/>
          </a:p>
        </p:txBody>
      </p:sp>
      <p:sp>
        <p:nvSpPr>
          <p:cNvPr id="2970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Times New Roman" pitchFamily="18" charset="0"/>
              </a:defRPr>
            </a:lvl1pPr>
          </a:lstStyle>
          <a:p>
            <a:pPr>
              <a:defRPr/>
            </a:pPr>
            <a:fld id="{B5200DD3-2DD8-46CC-B48A-B02A1D0FFF7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23" r:id="rId1"/>
    <p:sldLayoutId id="2147483722" r:id="rId2"/>
    <p:sldLayoutId id="2147483721" r:id="rId3"/>
    <p:sldLayoutId id="2147483720" r:id="rId4"/>
    <p:sldLayoutId id="2147483719" r:id="rId5"/>
    <p:sldLayoutId id="2147483718" r:id="rId6"/>
    <p:sldLayoutId id="2147483717" r:id="rId7"/>
    <p:sldLayoutId id="2147483716" r:id="rId8"/>
    <p:sldLayoutId id="2147483715" r:id="rId9"/>
    <p:sldLayoutId id="2147483714" r:id="rId10"/>
    <p:sldLayoutId id="2147483713" r:id="rId11"/>
    <p:sldLayoutId id="2147483711" r:id="rId12"/>
    <p:sldLayoutId id="2147483724" r:id="rId13"/>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cs typeface="Arial" charset="0"/>
        </a:defRPr>
      </a:lvl2pPr>
      <a:lvl3pPr algn="l" rtl="0" eaLnBrk="0" fontAlgn="base" hangingPunct="0">
        <a:spcBef>
          <a:spcPct val="0"/>
        </a:spcBef>
        <a:spcAft>
          <a:spcPct val="0"/>
        </a:spcAft>
        <a:defRPr sz="3600">
          <a:solidFill>
            <a:schemeClr val="tx2"/>
          </a:solidFill>
          <a:latin typeface="Arial" charset="0"/>
          <a:cs typeface="Arial" charset="0"/>
        </a:defRPr>
      </a:lvl3pPr>
      <a:lvl4pPr algn="l" rtl="0" eaLnBrk="0" fontAlgn="base" hangingPunct="0">
        <a:spcBef>
          <a:spcPct val="0"/>
        </a:spcBef>
        <a:spcAft>
          <a:spcPct val="0"/>
        </a:spcAft>
        <a:defRPr sz="3600">
          <a:solidFill>
            <a:schemeClr val="tx2"/>
          </a:solidFill>
          <a:latin typeface="Arial" charset="0"/>
          <a:cs typeface="Arial" charset="0"/>
        </a:defRPr>
      </a:lvl4pPr>
      <a:lvl5pPr algn="l" rtl="0" eaLnBrk="0" fontAlgn="base" hangingPunct="0">
        <a:spcBef>
          <a:spcPct val="0"/>
        </a:spcBef>
        <a:spcAft>
          <a:spcPct val="0"/>
        </a:spcAft>
        <a:defRPr sz="3600">
          <a:solidFill>
            <a:schemeClr val="tx2"/>
          </a:solidFill>
          <a:latin typeface="Arial" charset="0"/>
          <a:cs typeface="Arial" charset="0"/>
        </a:defRPr>
      </a:lvl5pPr>
      <a:lvl6pPr marL="457200" algn="l" rtl="0" fontAlgn="base">
        <a:spcBef>
          <a:spcPct val="0"/>
        </a:spcBef>
        <a:spcAft>
          <a:spcPct val="0"/>
        </a:spcAft>
        <a:defRPr sz="3600">
          <a:solidFill>
            <a:schemeClr val="tx2"/>
          </a:solidFill>
          <a:latin typeface="Arial" charset="0"/>
          <a:cs typeface="Arial" charset="0"/>
        </a:defRPr>
      </a:lvl6pPr>
      <a:lvl7pPr marL="914400" algn="l" rtl="0" fontAlgn="base">
        <a:spcBef>
          <a:spcPct val="0"/>
        </a:spcBef>
        <a:spcAft>
          <a:spcPct val="0"/>
        </a:spcAft>
        <a:defRPr sz="3600">
          <a:solidFill>
            <a:schemeClr val="tx2"/>
          </a:solidFill>
          <a:latin typeface="Arial" charset="0"/>
          <a:cs typeface="Arial" charset="0"/>
        </a:defRPr>
      </a:lvl7pPr>
      <a:lvl8pPr marL="1371600" algn="l" rtl="0" fontAlgn="base">
        <a:spcBef>
          <a:spcPct val="0"/>
        </a:spcBef>
        <a:spcAft>
          <a:spcPct val="0"/>
        </a:spcAft>
        <a:defRPr sz="3600">
          <a:solidFill>
            <a:schemeClr val="tx2"/>
          </a:solidFill>
          <a:latin typeface="Arial" charset="0"/>
          <a:cs typeface="Arial" charset="0"/>
        </a:defRPr>
      </a:lvl8pPr>
      <a:lvl9pPr marL="1828800" algn="l"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cs typeface="+mn-cs"/>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cs typeface="+mn-cs"/>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6.emf"/><Relationship Id="rId4" Type="http://schemas.openxmlformats.org/officeDocument/2006/relationships/image" Target="../media/image25.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9.emf"/><Relationship Id="rId5" Type="http://schemas.openxmlformats.org/officeDocument/2006/relationships/oleObject" Target="../embeddings/oleObject1.bin"/><Relationship Id="rId4" Type="http://schemas.openxmlformats.org/officeDocument/2006/relationships/image" Target="../media/image28.emf"/></Relationships>
</file>

<file path=ppt/slides/_rels/slide26.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notesSlide" Target="../notesSlides/notesSlide23.xml"/><Relationship Id="rId7" Type="http://schemas.openxmlformats.org/officeDocument/2006/relationships/image" Target="../media/image29.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0.emf"/><Relationship Id="rId5" Type="http://schemas.openxmlformats.org/officeDocument/2006/relationships/oleObject" Target="../embeddings/oleObject2.bin"/><Relationship Id="rId4" Type="http://schemas.openxmlformats.org/officeDocument/2006/relationships/image" Target="../media/image28.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9.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0.emf"/><Relationship Id="rId5" Type="http://schemas.openxmlformats.org/officeDocument/2006/relationships/oleObject" Target="../embeddings/oleObject3.bin"/><Relationship Id="rId4" Type="http://schemas.openxmlformats.org/officeDocument/2006/relationships/image" Target="../media/image28.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hyperlink" Target="http://srdta.cochrane.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a:xfrm>
            <a:off x="2484438" y="301625"/>
            <a:ext cx="6475412" cy="1143000"/>
          </a:xfrm>
        </p:spPr>
        <p:txBody>
          <a:bodyPr/>
          <a:lstStyle/>
          <a:p>
            <a:pPr eaLnBrk="1" hangingPunct="1"/>
            <a:r>
              <a:rPr lang="en-US" altLang="zh-CN" sz="3200" b="1" dirty="0" smtClean="0">
                <a:latin typeface="Century Gothic" pitchFamily="34" charset="0"/>
                <a:ea typeface="SimSun" pitchFamily="2" charset="-122"/>
                <a:cs typeface="Arial Unicode MS" pitchFamily="34" charset="-128"/>
              </a:rPr>
              <a:t>Cochrane </a:t>
            </a:r>
            <a:r>
              <a:rPr lang="en-GB" altLang="zh-CN" sz="3200" b="1" dirty="0" smtClean="0">
                <a:latin typeface="Century Gothic" pitchFamily="34" charset="0"/>
                <a:ea typeface="SimSun" pitchFamily="2" charset="-122"/>
                <a:cs typeface="Arial Unicode MS" pitchFamily="34" charset="-128"/>
              </a:rPr>
              <a:t>Diagnostic test accuracy r</a:t>
            </a:r>
            <a:r>
              <a:rPr lang="en-US" altLang="zh-CN" sz="3200" b="1" dirty="0" err="1" smtClean="0">
                <a:latin typeface="Century Gothic" pitchFamily="34" charset="0"/>
                <a:ea typeface="SimSun" pitchFamily="2" charset="-122"/>
                <a:cs typeface="Arial Unicode MS" pitchFamily="34" charset="-128"/>
              </a:rPr>
              <a:t>eviews</a:t>
            </a:r>
            <a:endParaRPr lang="en-GB" sz="3200" b="1" dirty="0" smtClean="0">
              <a:latin typeface="Century Gothic" pitchFamily="34" charset="0"/>
              <a:ea typeface="SimSun" pitchFamily="2" charset="-122"/>
              <a:cs typeface="Arial Unicode MS" pitchFamily="34" charset="-128"/>
            </a:endParaRPr>
          </a:p>
        </p:txBody>
      </p:sp>
      <p:sp>
        <p:nvSpPr>
          <p:cNvPr id="119811" name="Rectangle 5"/>
          <p:cNvSpPr>
            <a:spLocks noChangeArrowheads="1"/>
          </p:cNvSpPr>
          <p:nvPr/>
        </p:nvSpPr>
        <p:spPr bwMode="auto">
          <a:xfrm>
            <a:off x="1187450" y="1976438"/>
            <a:ext cx="6934200" cy="2725737"/>
          </a:xfrm>
          <a:prstGeom prst="rect">
            <a:avLst/>
          </a:prstGeom>
          <a:noFill/>
          <a:ln w="9525">
            <a:noFill/>
            <a:miter lim="800000"/>
            <a:headEnd/>
            <a:tailEnd/>
          </a:ln>
        </p:spPr>
        <p:txBody>
          <a:bodyPr anchor="ctr"/>
          <a:lstStyle/>
          <a:p>
            <a:pPr algn="ctr"/>
            <a:r>
              <a:rPr lang="en-US" sz="2800" b="1" dirty="0" smtClean="0">
                <a:solidFill>
                  <a:schemeClr val="tx2"/>
                </a:solidFill>
                <a:latin typeface="Tahoma" pitchFamily="34" charset="0"/>
              </a:rPr>
              <a:t>Introduction to meta-analysis</a:t>
            </a:r>
            <a:endParaRPr lang="en-GB" sz="2800" b="1" dirty="0">
              <a:solidFill>
                <a:schemeClr val="tx2"/>
              </a:solidFill>
              <a:latin typeface="Arial" charset="0"/>
              <a:ea typeface="SimSun" pitchFamily="2" charset="-122"/>
            </a:endParaRPr>
          </a:p>
        </p:txBody>
      </p:sp>
      <p:sp>
        <p:nvSpPr>
          <p:cNvPr id="119812" name="Rectangle 6"/>
          <p:cNvSpPr>
            <a:spLocks noChangeArrowheads="1"/>
          </p:cNvSpPr>
          <p:nvPr/>
        </p:nvSpPr>
        <p:spPr bwMode="auto">
          <a:xfrm>
            <a:off x="1460500" y="457200"/>
            <a:ext cx="7696200" cy="3733800"/>
          </a:xfrm>
          <a:prstGeom prst="rect">
            <a:avLst/>
          </a:prstGeom>
          <a:noFill/>
          <a:ln w="9525">
            <a:noFill/>
            <a:miter lim="800000"/>
            <a:headEnd/>
            <a:tailEnd/>
          </a:ln>
        </p:spPr>
        <p:txBody>
          <a:bodyPr anchor="ctr"/>
          <a:lstStyle/>
          <a:p>
            <a:endParaRPr lang="en-US" sz="3600">
              <a:solidFill>
                <a:schemeClr val="tx2"/>
              </a:solidFill>
              <a:latin typeface="Arial" charset="0"/>
            </a:endParaRPr>
          </a:p>
        </p:txBody>
      </p:sp>
      <p:pic>
        <p:nvPicPr>
          <p:cNvPr id="119813" name="Picture 7" descr="cclogo150x175"/>
          <p:cNvPicPr>
            <a:picLocks noChangeAspect="1" noChangeArrowheads="1"/>
          </p:cNvPicPr>
          <p:nvPr/>
        </p:nvPicPr>
        <p:blipFill>
          <a:blip r:embed="rId3" cstate="print"/>
          <a:srcRect/>
          <a:stretch>
            <a:fillRect/>
          </a:stretch>
        </p:blipFill>
        <p:spPr bwMode="auto">
          <a:xfrm>
            <a:off x="1187450" y="225425"/>
            <a:ext cx="1046163" cy="1219200"/>
          </a:xfrm>
          <a:prstGeom prst="rect">
            <a:avLst/>
          </a:prstGeom>
          <a:noFill/>
          <a:ln w="9525">
            <a:noFill/>
            <a:miter lim="800000"/>
            <a:headEnd/>
            <a:tailEnd/>
          </a:ln>
        </p:spPr>
      </p:pic>
      <p:sp>
        <p:nvSpPr>
          <p:cNvPr id="119814" name="Tijdelijke aanduiding voor dianummer 8"/>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endParaRPr lang="nl-NL" sz="1200">
              <a:cs typeface="Times New Roman" pitchFamily="18" charset="0"/>
            </a:endParaRPr>
          </a:p>
        </p:txBody>
      </p:sp>
      <p:sp>
        <p:nvSpPr>
          <p:cNvPr id="7" name="TextBox 6"/>
          <p:cNvSpPr txBox="1"/>
          <p:nvPr/>
        </p:nvSpPr>
        <p:spPr>
          <a:xfrm>
            <a:off x="2044700" y="5194300"/>
            <a:ext cx="5613400" cy="923330"/>
          </a:xfrm>
          <a:prstGeom prst="rect">
            <a:avLst/>
          </a:prstGeom>
          <a:noFill/>
        </p:spPr>
        <p:txBody>
          <a:bodyPr wrap="square" rtlCol="0">
            <a:spAutoFit/>
          </a:bodyPr>
          <a:lstStyle/>
          <a:p>
            <a:r>
              <a:rPr lang="en-GB" dirty="0" smtClean="0"/>
              <a:t>Jon Deeks and Yemisi Takwoingi</a:t>
            </a:r>
          </a:p>
          <a:p>
            <a:r>
              <a:rPr lang="en-GB" dirty="0" smtClean="0"/>
              <a:t>Public Health, Epidemiology and Biostatistics</a:t>
            </a:r>
          </a:p>
          <a:p>
            <a:r>
              <a:rPr lang="en-GB" dirty="0" smtClean="0"/>
              <a:t>University of Birmingham, UK</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1296000" y="358775"/>
            <a:ext cx="7772400" cy="1143000"/>
          </a:xfrm>
        </p:spPr>
        <p:txBody>
          <a:bodyPr anchor="b"/>
          <a:lstStyle/>
          <a:p>
            <a:r>
              <a:rPr lang="en-GB" sz="3200" b="1">
                <a:latin typeface="Calibri" pitchFamily="34" charset="0"/>
              </a:rPr>
              <a:t>Heterogeneity in threshold within a study</a:t>
            </a:r>
            <a:endParaRPr lang="en-US" sz="3200" b="1">
              <a:latin typeface="Calibri" pitchFamily="34" charset="0"/>
            </a:endParaRPr>
          </a:p>
        </p:txBody>
      </p:sp>
      <p:pic>
        <p:nvPicPr>
          <p:cNvPr id="60419" name="Picture 3"/>
          <p:cNvPicPr>
            <a:picLocks noGrp="1" noChangeAspect="1" noChangeArrowheads="1"/>
          </p:cNvPicPr>
          <p:nvPr>
            <p:ph type="body" idx="4294967295"/>
          </p:nvPr>
        </p:nvPicPr>
        <p:blipFill>
          <a:blip r:embed="rId3" cstate="print"/>
          <a:srcRect/>
          <a:stretch>
            <a:fillRect/>
          </a:stretch>
        </p:blipFill>
        <p:spPr>
          <a:xfrm>
            <a:off x="1258888" y="1989138"/>
            <a:ext cx="5870575" cy="4295775"/>
          </a:xfrm>
          <a:noFill/>
        </p:spPr>
      </p:pic>
      <p:sp>
        <p:nvSpPr>
          <p:cNvPr id="60420" name="Line 4"/>
          <p:cNvSpPr>
            <a:spLocks noChangeShapeType="1"/>
          </p:cNvSpPr>
          <p:nvPr/>
        </p:nvSpPr>
        <p:spPr bwMode="auto">
          <a:xfrm>
            <a:off x="3851275" y="1989138"/>
            <a:ext cx="0" cy="3455987"/>
          </a:xfrm>
          <a:prstGeom prst="line">
            <a:avLst/>
          </a:prstGeom>
          <a:noFill/>
          <a:ln w="22225">
            <a:solidFill>
              <a:schemeClr val="tx1"/>
            </a:solidFill>
            <a:prstDash val="sysDot"/>
            <a:round/>
            <a:headEnd/>
            <a:tailEnd/>
          </a:ln>
        </p:spPr>
        <p:txBody>
          <a:bodyPr/>
          <a:lstStyle/>
          <a:p>
            <a:endParaRPr lang="en-GB"/>
          </a:p>
        </p:txBody>
      </p:sp>
      <p:sp>
        <p:nvSpPr>
          <p:cNvPr id="60421" name="Text Box 5"/>
          <p:cNvSpPr txBox="1">
            <a:spLocks noChangeArrowheads="1"/>
          </p:cNvSpPr>
          <p:nvPr/>
        </p:nvSpPr>
        <p:spPr bwMode="auto">
          <a:xfrm>
            <a:off x="2771775" y="1628775"/>
            <a:ext cx="3095625" cy="336550"/>
          </a:xfrm>
          <a:prstGeom prst="rect">
            <a:avLst/>
          </a:prstGeom>
          <a:noFill/>
          <a:ln w="9525">
            <a:noFill/>
            <a:miter lim="800000"/>
            <a:headEnd/>
            <a:tailEnd/>
          </a:ln>
        </p:spPr>
        <p:txBody>
          <a:bodyPr>
            <a:spAutoFit/>
          </a:bodyPr>
          <a:lstStyle/>
          <a:p>
            <a:pPr>
              <a:spcBef>
                <a:spcPct val="50000"/>
              </a:spcBef>
            </a:pPr>
            <a:r>
              <a:rPr lang="en-GB" sz="1600">
                <a:latin typeface="Arial" charset="0"/>
              </a:rPr>
              <a:t>diagnostic threshold</a:t>
            </a:r>
            <a:endParaRPr lang="en-US" sz="1600">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p:txBody>
          <a:bodyPr anchor="b"/>
          <a:lstStyle/>
          <a:p>
            <a:r>
              <a:rPr lang="en-GB" b="1">
                <a:latin typeface="Calibri" pitchFamily="34" charset="0"/>
              </a:rPr>
              <a:t>Threshold effect</a:t>
            </a:r>
            <a:endParaRPr lang="en-US" b="1">
              <a:latin typeface="Calibri" pitchFamily="34" charset="0"/>
            </a:endParaRPr>
          </a:p>
        </p:txBody>
      </p:sp>
      <p:pic>
        <p:nvPicPr>
          <p:cNvPr id="62467" name="Picture 3"/>
          <p:cNvPicPr>
            <a:picLocks noGrp="1" noChangeAspect="1" noChangeArrowheads="1"/>
          </p:cNvPicPr>
          <p:nvPr>
            <p:ph type="body" idx="4294967295"/>
          </p:nvPr>
        </p:nvPicPr>
        <p:blipFill>
          <a:blip r:embed="rId3" cstate="print"/>
          <a:srcRect l="11980" r="10583" b="3859"/>
          <a:stretch>
            <a:fillRect/>
          </a:stretch>
        </p:blipFill>
        <p:spPr>
          <a:xfrm>
            <a:off x="1860550" y="1725613"/>
            <a:ext cx="5329238" cy="4840287"/>
          </a:xfrm>
          <a:noFill/>
        </p:spPr>
      </p:pic>
      <p:sp>
        <p:nvSpPr>
          <p:cNvPr id="167940" name="Oval 4"/>
          <p:cNvSpPr>
            <a:spLocks noChangeArrowheads="1"/>
          </p:cNvSpPr>
          <p:nvPr/>
        </p:nvSpPr>
        <p:spPr bwMode="auto">
          <a:xfrm>
            <a:off x="2778125" y="3170238"/>
            <a:ext cx="71438" cy="71437"/>
          </a:xfrm>
          <a:prstGeom prst="ellipse">
            <a:avLst/>
          </a:prstGeom>
          <a:solidFill>
            <a:srgbClr val="993366"/>
          </a:solidFill>
          <a:ln w="25400">
            <a:solidFill>
              <a:srgbClr val="800080"/>
            </a:solidFill>
            <a:round/>
            <a:headEnd/>
            <a:tailEnd/>
          </a:ln>
        </p:spPr>
        <p:txBody>
          <a:bodyPr wrap="none" anchor="ctr"/>
          <a:lstStyle/>
          <a:p>
            <a:endParaRPr lang="en-US" sz="1800">
              <a:latin typeface="Verdana" pitchFamily="34" charset="0"/>
            </a:endParaRPr>
          </a:p>
        </p:txBody>
      </p:sp>
      <p:sp>
        <p:nvSpPr>
          <p:cNvPr id="167941" name="Oval 5"/>
          <p:cNvSpPr>
            <a:spLocks noChangeArrowheads="1"/>
          </p:cNvSpPr>
          <p:nvPr/>
        </p:nvSpPr>
        <p:spPr bwMode="auto">
          <a:xfrm>
            <a:off x="2832100" y="2665413"/>
            <a:ext cx="71438" cy="73025"/>
          </a:xfrm>
          <a:prstGeom prst="ellipse">
            <a:avLst/>
          </a:prstGeom>
          <a:solidFill>
            <a:srgbClr val="993366"/>
          </a:solidFill>
          <a:ln w="25400">
            <a:solidFill>
              <a:srgbClr val="800080"/>
            </a:solidFill>
            <a:round/>
            <a:headEnd/>
            <a:tailEnd/>
          </a:ln>
        </p:spPr>
        <p:txBody>
          <a:bodyPr wrap="none" anchor="ctr"/>
          <a:lstStyle/>
          <a:p>
            <a:endParaRPr lang="en-US" sz="1800">
              <a:latin typeface="Verdana" pitchFamily="34" charset="0"/>
            </a:endParaRPr>
          </a:p>
        </p:txBody>
      </p:sp>
      <p:sp>
        <p:nvSpPr>
          <p:cNvPr id="167942" name="Oval 6"/>
          <p:cNvSpPr>
            <a:spLocks noChangeArrowheads="1"/>
          </p:cNvSpPr>
          <p:nvPr/>
        </p:nvSpPr>
        <p:spPr bwMode="auto">
          <a:xfrm>
            <a:off x="3013075" y="2305050"/>
            <a:ext cx="73025" cy="73025"/>
          </a:xfrm>
          <a:prstGeom prst="ellipse">
            <a:avLst/>
          </a:prstGeom>
          <a:solidFill>
            <a:srgbClr val="993366"/>
          </a:solidFill>
          <a:ln w="25400">
            <a:solidFill>
              <a:srgbClr val="800080"/>
            </a:solidFill>
            <a:round/>
            <a:headEnd/>
            <a:tailEnd/>
          </a:ln>
        </p:spPr>
        <p:txBody>
          <a:bodyPr wrap="none" anchor="ctr"/>
          <a:lstStyle/>
          <a:p>
            <a:endParaRPr lang="en-US" sz="1800">
              <a:latin typeface="Verdana" pitchFamily="34" charset="0"/>
            </a:endParaRPr>
          </a:p>
        </p:txBody>
      </p:sp>
      <p:sp>
        <p:nvSpPr>
          <p:cNvPr id="167943" name="Oval 7"/>
          <p:cNvSpPr>
            <a:spLocks noChangeArrowheads="1"/>
          </p:cNvSpPr>
          <p:nvPr/>
        </p:nvSpPr>
        <p:spPr bwMode="auto">
          <a:xfrm>
            <a:off x="3389313" y="2116138"/>
            <a:ext cx="71437" cy="73025"/>
          </a:xfrm>
          <a:prstGeom prst="ellipse">
            <a:avLst/>
          </a:prstGeom>
          <a:solidFill>
            <a:srgbClr val="993366"/>
          </a:solidFill>
          <a:ln w="25400">
            <a:solidFill>
              <a:srgbClr val="800080"/>
            </a:solidFill>
            <a:round/>
            <a:headEnd/>
            <a:tailEnd/>
          </a:ln>
        </p:spPr>
        <p:txBody>
          <a:bodyPr wrap="none" anchor="ctr"/>
          <a:lstStyle/>
          <a:p>
            <a:endParaRPr lang="en-US" sz="1800">
              <a:latin typeface="Verdana" pitchFamily="34" charset="0"/>
            </a:endParaRPr>
          </a:p>
        </p:txBody>
      </p:sp>
      <p:sp>
        <p:nvSpPr>
          <p:cNvPr id="167944" name="Oval 8"/>
          <p:cNvSpPr>
            <a:spLocks noChangeArrowheads="1"/>
          </p:cNvSpPr>
          <p:nvPr/>
        </p:nvSpPr>
        <p:spPr bwMode="auto">
          <a:xfrm>
            <a:off x="4056063" y="2051050"/>
            <a:ext cx="71437" cy="73025"/>
          </a:xfrm>
          <a:prstGeom prst="ellipse">
            <a:avLst/>
          </a:prstGeom>
          <a:solidFill>
            <a:srgbClr val="993366"/>
          </a:solidFill>
          <a:ln w="25400">
            <a:solidFill>
              <a:srgbClr val="800080"/>
            </a:solidFill>
            <a:round/>
            <a:headEnd/>
            <a:tailEnd/>
          </a:ln>
        </p:spPr>
        <p:txBody>
          <a:bodyPr wrap="none" anchor="ctr"/>
          <a:lstStyle/>
          <a:p>
            <a:endParaRPr lang="en-US" sz="1800">
              <a:latin typeface="Verdana" pitchFamily="34" charset="0"/>
            </a:endParaRPr>
          </a:p>
        </p:txBody>
      </p:sp>
      <p:sp>
        <p:nvSpPr>
          <p:cNvPr id="167945" name="Line 9"/>
          <p:cNvSpPr>
            <a:spLocks noChangeShapeType="1"/>
          </p:cNvSpPr>
          <p:nvPr/>
        </p:nvSpPr>
        <p:spPr bwMode="auto">
          <a:xfrm rot="180000">
            <a:off x="2795588" y="3386138"/>
            <a:ext cx="0" cy="433387"/>
          </a:xfrm>
          <a:prstGeom prst="line">
            <a:avLst/>
          </a:prstGeom>
          <a:noFill/>
          <a:ln w="63500">
            <a:solidFill>
              <a:srgbClr val="800080"/>
            </a:solidFill>
            <a:round/>
            <a:headEnd/>
            <a:tailEnd type="triangle" w="med" len="med"/>
          </a:ln>
        </p:spPr>
        <p:txBody>
          <a:bodyPr/>
          <a:lstStyle/>
          <a:p>
            <a:endParaRPr lang="en-GB"/>
          </a:p>
        </p:txBody>
      </p:sp>
      <p:sp>
        <p:nvSpPr>
          <p:cNvPr id="167946" name="Line 10"/>
          <p:cNvSpPr>
            <a:spLocks noChangeShapeType="1"/>
          </p:cNvSpPr>
          <p:nvPr/>
        </p:nvSpPr>
        <p:spPr bwMode="auto">
          <a:xfrm rot="-180000">
            <a:off x="4306888" y="2089150"/>
            <a:ext cx="431800" cy="0"/>
          </a:xfrm>
          <a:prstGeom prst="line">
            <a:avLst/>
          </a:prstGeom>
          <a:noFill/>
          <a:ln w="63500">
            <a:solidFill>
              <a:srgbClr val="800080"/>
            </a:solidFill>
            <a:round/>
            <a:headEnd/>
            <a:tailEnd type="triangle" w="med" len="med"/>
          </a:ln>
        </p:spPr>
        <p:txBody>
          <a:bodyPr/>
          <a:lstStyle/>
          <a:p>
            <a:endParaRPr lang="en-GB"/>
          </a:p>
        </p:txBody>
      </p:sp>
      <p:sp>
        <p:nvSpPr>
          <p:cNvPr id="167947" name="Text Box 11"/>
          <p:cNvSpPr txBox="1">
            <a:spLocks noChangeArrowheads="1"/>
          </p:cNvSpPr>
          <p:nvPr/>
        </p:nvSpPr>
        <p:spPr bwMode="auto">
          <a:xfrm>
            <a:off x="190500" y="3644900"/>
            <a:ext cx="1743075" cy="2677656"/>
          </a:xfrm>
          <a:prstGeom prst="rect">
            <a:avLst/>
          </a:prstGeom>
          <a:noFill/>
          <a:ln w="9525">
            <a:noFill/>
            <a:miter lim="800000"/>
            <a:headEnd/>
            <a:tailEnd/>
          </a:ln>
        </p:spPr>
        <p:txBody>
          <a:bodyPr wrap="square">
            <a:spAutoFit/>
          </a:bodyPr>
          <a:lstStyle/>
          <a:p>
            <a:pPr>
              <a:spcBef>
                <a:spcPct val="50000"/>
              </a:spcBef>
            </a:pPr>
            <a:r>
              <a:rPr lang="en-GB" sz="2400" dirty="0">
                <a:latin typeface="Calibri" pitchFamily="34" charset="0"/>
                <a:cs typeface="Calibri" pitchFamily="34" charset="0"/>
              </a:rPr>
              <a:t>Increasing threshold decreases sensitivity but increases specificity </a:t>
            </a:r>
            <a:endParaRPr lang="en-US" sz="2400" dirty="0">
              <a:latin typeface="Calibri" pitchFamily="34" charset="0"/>
              <a:cs typeface="Calibri" pitchFamily="34" charset="0"/>
            </a:endParaRPr>
          </a:p>
        </p:txBody>
      </p:sp>
      <p:sp>
        <p:nvSpPr>
          <p:cNvPr id="167948" name="Text Box 12"/>
          <p:cNvSpPr txBox="1">
            <a:spLocks noChangeArrowheads="1"/>
          </p:cNvSpPr>
          <p:nvPr/>
        </p:nvSpPr>
        <p:spPr bwMode="auto">
          <a:xfrm>
            <a:off x="7296150" y="1916113"/>
            <a:ext cx="1657350" cy="2677656"/>
          </a:xfrm>
          <a:prstGeom prst="rect">
            <a:avLst/>
          </a:prstGeom>
          <a:noFill/>
          <a:ln w="9525">
            <a:noFill/>
            <a:miter lim="800000"/>
            <a:headEnd/>
            <a:tailEnd/>
          </a:ln>
        </p:spPr>
        <p:txBody>
          <a:bodyPr wrap="square">
            <a:spAutoFit/>
          </a:bodyPr>
          <a:lstStyle/>
          <a:p>
            <a:pPr>
              <a:spcBef>
                <a:spcPct val="50000"/>
              </a:spcBef>
            </a:pPr>
            <a:r>
              <a:rPr lang="en-GB" sz="2400" dirty="0">
                <a:latin typeface="Calibri" pitchFamily="34" charset="0"/>
                <a:cs typeface="Calibri" pitchFamily="34" charset="0"/>
              </a:rPr>
              <a:t>Decreasing threshold decreases specificity but increases sensitivity </a:t>
            </a:r>
            <a:endParaRPr lang="en-US" sz="2400" dirty="0">
              <a:latin typeface="Calibri" pitchFamily="34" charset="0"/>
              <a:cs typeface="Calibri" pitchFamily="34" charset="0"/>
            </a:endParaRPr>
          </a:p>
        </p:txBody>
      </p:sp>
      <p:pic>
        <p:nvPicPr>
          <p:cNvPr id="62477" name="Picture 13"/>
          <p:cNvPicPr>
            <a:picLocks noChangeAspect="1" noChangeArrowheads="1"/>
          </p:cNvPicPr>
          <p:nvPr/>
        </p:nvPicPr>
        <p:blipFill>
          <a:blip r:embed="rId4" cstate="print"/>
          <a:srcRect/>
          <a:stretch>
            <a:fillRect/>
          </a:stretch>
        </p:blipFill>
        <p:spPr bwMode="auto">
          <a:xfrm>
            <a:off x="3949700" y="2809875"/>
            <a:ext cx="2617788" cy="1471613"/>
          </a:xfrm>
          <a:prstGeom prst="rect">
            <a:avLst/>
          </a:prstGeom>
          <a:solidFill>
            <a:srgbClr val="EFF7F6"/>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remove" grpId="0" nodeType="clickEffect">
                                  <p:stCondLst>
                                    <p:cond delay="200"/>
                                  </p:stCondLst>
                                  <p:childTnLst>
                                    <p:animScale>
                                      <p:cBhvr>
                                        <p:cTn id="6" dur="2500" fill="hold"/>
                                        <p:tgtEl>
                                          <p:spTgt spid="167944"/>
                                        </p:tgtEl>
                                      </p:cBhvr>
                                      <p:by x="150000" y="150000"/>
                                    </p:animScale>
                                  </p:childTnLst>
                                </p:cTn>
                              </p:par>
                              <p:par>
                                <p:cTn id="7" presetID="6" presetClass="emph" presetSubtype="0" fill="remove" grpId="0" nodeType="withEffect">
                                  <p:stCondLst>
                                    <p:cond delay="3500"/>
                                  </p:stCondLst>
                                  <p:childTnLst>
                                    <p:animScale>
                                      <p:cBhvr>
                                        <p:cTn id="8" dur="1500" fill="hold"/>
                                        <p:tgtEl>
                                          <p:spTgt spid="167943"/>
                                        </p:tgtEl>
                                      </p:cBhvr>
                                      <p:by x="150000" y="150000"/>
                                    </p:animScale>
                                  </p:childTnLst>
                                </p:cTn>
                              </p:par>
                              <p:par>
                                <p:cTn id="9" presetID="6" presetClass="emph" presetSubtype="0" fill="remove" grpId="0" nodeType="withEffect">
                                  <p:stCondLst>
                                    <p:cond delay="5200"/>
                                  </p:stCondLst>
                                  <p:childTnLst>
                                    <p:animScale>
                                      <p:cBhvr>
                                        <p:cTn id="10" dur="1300" fill="hold"/>
                                        <p:tgtEl>
                                          <p:spTgt spid="167942"/>
                                        </p:tgtEl>
                                      </p:cBhvr>
                                      <p:by x="150000" y="150000"/>
                                    </p:animScale>
                                  </p:childTnLst>
                                </p:cTn>
                              </p:par>
                              <p:par>
                                <p:cTn id="11" presetID="6" presetClass="emph" presetSubtype="0" fill="remove" grpId="0" nodeType="withEffect">
                                  <p:stCondLst>
                                    <p:cond delay="7000"/>
                                  </p:stCondLst>
                                  <p:childTnLst>
                                    <p:animScale>
                                      <p:cBhvr>
                                        <p:cTn id="12" dur="1300" fill="hold"/>
                                        <p:tgtEl>
                                          <p:spTgt spid="167941"/>
                                        </p:tgtEl>
                                      </p:cBhvr>
                                      <p:by x="150000" y="150000"/>
                                    </p:animScale>
                                  </p:childTnLst>
                                </p:cTn>
                              </p:par>
                              <p:par>
                                <p:cTn id="13" presetID="6" presetClass="emph" presetSubtype="0" fill="remove" grpId="0" nodeType="withEffect">
                                  <p:stCondLst>
                                    <p:cond delay="9000"/>
                                  </p:stCondLst>
                                  <p:childTnLst>
                                    <p:animScale>
                                      <p:cBhvr>
                                        <p:cTn id="14" dur="2000" fill="hold"/>
                                        <p:tgtEl>
                                          <p:spTgt spid="167940"/>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79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7947"/>
                                        </p:tgtEl>
                                        <p:attrNameLst>
                                          <p:attrName>style.visibility</p:attrName>
                                        </p:attrNameLst>
                                      </p:cBhvr>
                                      <p:to>
                                        <p:strVal val="visible"/>
                                      </p:to>
                                    </p:set>
                                  </p:childTnLst>
                                </p:cTn>
                              </p:par>
                            </p:childTnLst>
                          </p:cTn>
                        </p:par>
                        <p:par>
                          <p:cTn id="21" fill="hold">
                            <p:stCondLst>
                              <p:cond delay="0"/>
                            </p:stCondLst>
                            <p:childTnLst>
                              <p:par>
                                <p:cTn id="22" presetID="42" presetClass="path" presetSubtype="0" accel="50000" decel="50000" fill="hold" grpId="1" nodeType="afterEffect">
                                  <p:stCondLst>
                                    <p:cond delay="0"/>
                                  </p:stCondLst>
                                  <p:childTnLst>
                                    <p:animMotion origin="layout" path="M 8.33333E-7 -1.48148E-6 L 8.33333E-7 0.27222 " pathEditMode="relative" rAng="0" ptsTypes="AA">
                                      <p:cBhvr>
                                        <p:cTn id="23" dur="3000" fill="hold"/>
                                        <p:tgtEl>
                                          <p:spTgt spid="167945"/>
                                        </p:tgtEl>
                                        <p:attrNameLst>
                                          <p:attrName>ppt_x</p:attrName>
                                          <p:attrName>ppt_y</p:attrName>
                                        </p:attrNameLst>
                                      </p:cBhvr>
                                      <p:rCtr x="0" y="136"/>
                                    </p:animMotion>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794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67948"/>
                                        </p:tgtEl>
                                        <p:attrNameLst>
                                          <p:attrName>style.visibility</p:attrName>
                                        </p:attrNameLst>
                                      </p:cBhvr>
                                      <p:to>
                                        <p:strVal val="visible"/>
                                      </p:to>
                                    </p:set>
                                  </p:childTnLst>
                                </p:cTn>
                              </p:par>
                            </p:childTnLst>
                          </p:cTn>
                        </p:par>
                        <p:par>
                          <p:cTn id="30" fill="hold">
                            <p:stCondLst>
                              <p:cond delay="0"/>
                            </p:stCondLst>
                            <p:childTnLst>
                              <p:par>
                                <p:cTn id="31" presetID="63" presetClass="path" presetSubtype="0" accel="50000" decel="50000" fill="hold" grpId="1" nodeType="afterEffect">
                                  <p:stCondLst>
                                    <p:cond delay="0"/>
                                  </p:stCondLst>
                                  <p:childTnLst>
                                    <p:animMotion origin="layout" path="M 1.94444E-6 3.7037E-7 L 0.2375 0.00185 " pathEditMode="relative" rAng="0" ptsTypes="AA">
                                      <p:cBhvr>
                                        <p:cTn id="32" dur="3000" fill="hold"/>
                                        <p:tgtEl>
                                          <p:spTgt spid="167946"/>
                                        </p:tgtEl>
                                        <p:attrNameLst>
                                          <p:attrName>ppt_x</p:attrName>
                                          <p:attrName>ppt_y</p:attrName>
                                        </p:attrNameLst>
                                      </p:cBhvr>
                                      <p:rCtr x="119"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animBg="1"/>
      <p:bldP spid="167941" grpId="0" animBg="1"/>
      <p:bldP spid="167942" grpId="0" animBg="1"/>
      <p:bldP spid="167943" grpId="0" animBg="1"/>
      <p:bldP spid="167944" grpId="0" animBg="1"/>
      <p:bldP spid="167945" grpId="0" animBg="1"/>
      <p:bldP spid="167945" grpId="1" animBg="1"/>
      <p:bldP spid="167946" grpId="0" animBg="1"/>
      <p:bldP spid="167946" grpId="1" animBg="1"/>
      <p:bldP spid="167947" grpId="0"/>
      <p:bldP spid="1679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1370012" y="301625"/>
            <a:ext cx="7558087" cy="1143000"/>
          </a:xfrm>
        </p:spPr>
        <p:txBody>
          <a:bodyPr anchor="b"/>
          <a:lstStyle/>
          <a:p>
            <a:r>
              <a:rPr lang="en-US" sz="2800" b="1" dirty="0">
                <a:latin typeface="Calibri" pitchFamily="34" charset="0"/>
              </a:rPr>
              <a:t>Ex.1 Distributions of measurements and ROC plot</a:t>
            </a:r>
            <a:br>
              <a:rPr lang="en-US" sz="2800" b="1" dirty="0">
                <a:latin typeface="Calibri" pitchFamily="34" charset="0"/>
              </a:rPr>
            </a:br>
            <a:r>
              <a:rPr lang="en-US" sz="2800" b="1" dirty="0">
                <a:latin typeface="Calibri" pitchFamily="34" charset="0"/>
              </a:rPr>
              <a:t>no difference, same spread</a:t>
            </a:r>
          </a:p>
        </p:txBody>
      </p:sp>
      <p:pic>
        <p:nvPicPr>
          <p:cNvPr id="64515" name="Picture 4"/>
          <p:cNvPicPr>
            <a:picLocks noGrp="1" noChangeAspect="1" noChangeArrowheads="1"/>
          </p:cNvPicPr>
          <p:nvPr>
            <p:ph type="body" idx="4294967295"/>
          </p:nvPr>
        </p:nvPicPr>
        <p:blipFill>
          <a:blip r:embed="rId3" cstate="print"/>
          <a:srcRect l="12669" r="17104" b="4039"/>
          <a:stretch>
            <a:fillRect/>
          </a:stretch>
        </p:blipFill>
        <p:spPr>
          <a:xfrm>
            <a:off x="971550" y="1960563"/>
            <a:ext cx="3592513" cy="3592512"/>
          </a:xfrm>
          <a:noFill/>
        </p:spPr>
      </p:pic>
      <p:pic>
        <p:nvPicPr>
          <p:cNvPr id="64516" name="Picture 5"/>
          <p:cNvPicPr>
            <a:picLocks noChangeAspect="1" noChangeArrowheads="1"/>
          </p:cNvPicPr>
          <p:nvPr/>
        </p:nvPicPr>
        <p:blipFill>
          <a:blip r:embed="rId4" cstate="print"/>
          <a:srcRect l="11966" r="9714" b="4037"/>
          <a:stretch>
            <a:fillRect/>
          </a:stretch>
        </p:blipFill>
        <p:spPr bwMode="auto">
          <a:xfrm>
            <a:off x="4556125" y="1960563"/>
            <a:ext cx="4005263" cy="3594100"/>
          </a:xfrm>
          <a:prstGeom prst="rect">
            <a:avLst/>
          </a:prstGeom>
          <a:noFill/>
          <a:ln w="9525">
            <a:noFill/>
            <a:miter lim="800000"/>
            <a:headEnd/>
            <a:tailEnd/>
          </a:ln>
        </p:spPr>
      </p:pic>
      <p:sp>
        <p:nvSpPr>
          <p:cNvPr id="169990" name="Line 6"/>
          <p:cNvSpPr>
            <a:spLocks noChangeShapeType="1"/>
          </p:cNvSpPr>
          <p:nvPr/>
        </p:nvSpPr>
        <p:spPr bwMode="auto">
          <a:xfrm flipH="1" flipV="1">
            <a:off x="6861175" y="3517900"/>
            <a:ext cx="352425" cy="504825"/>
          </a:xfrm>
          <a:prstGeom prst="line">
            <a:avLst/>
          </a:prstGeom>
          <a:noFill/>
          <a:ln w="9525">
            <a:solidFill>
              <a:schemeClr val="tx1"/>
            </a:solidFill>
            <a:round/>
            <a:headEnd/>
            <a:tailEnd type="triangle" w="med" len="med"/>
          </a:ln>
        </p:spPr>
        <p:txBody>
          <a:bodyPr wrap="none"/>
          <a:lstStyle/>
          <a:p>
            <a:endParaRPr lang="en-GB"/>
          </a:p>
        </p:txBody>
      </p:sp>
      <p:sp>
        <p:nvSpPr>
          <p:cNvPr id="169991" name="Text Box 7"/>
          <p:cNvSpPr txBox="1">
            <a:spLocks noChangeArrowheads="1"/>
          </p:cNvSpPr>
          <p:nvPr/>
        </p:nvSpPr>
        <p:spPr bwMode="auto">
          <a:xfrm>
            <a:off x="6300788" y="3917950"/>
            <a:ext cx="1989137" cy="369332"/>
          </a:xfrm>
          <a:prstGeom prst="rect">
            <a:avLst/>
          </a:prstGeom>
          <a:noFill/>
          <a:ln w="9525">
            <a:noFill/>
            <a:miter lim="800000"/>
            <a:headEnd/>
            <a:tailEnd/>
          </a:ln>
        </p:spPr>
        <p:txBody>
          <a:bodyPr>
            <a:spAutoFit/>
          </a:bodyPr>
          <a:lstStyle/>
          <a:p>
            <a:pPr>
              <a:spcBef>
                <a:spcPct val="50000"/>
              </a:spcBef>
            </a:pPr>
            <a:r>
              <a:rPr lang="en-GB" dirty="0">
                <a:latin typeface="Calibri" pitchFamily="34" charset="0"/>
                <a:cs typeface="Calibri" pitchFamily="34" charset="0"/>
              </a:rPr>
              <a:t>Uninformative test</a:t>
            </a:r>
            <a:endParaRPr lang="en-US"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99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99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0" grpId="0" animBg="1"/>
      <p:bldP spid="16999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1370012" y="301625"/>
            <a:ext cx="7558088" cy="1143000"/>
          </a:xfrm>
        </p:spPr>
        <p:txBody>
          <a:bodyPr anchor="b"/>
          <a:lstStyle/>
          <a:p>
            <a:r>
              <a:rPr lang="en-US" sz="2800" b="1" dirty="0">
                <a:latin typeface="Calibri" pitchFamily="34" charset="0"/>
              </a:rPr>
              <a:t>Ex.2 Distributions of measurements and ROC plot</a:t>
            </a:r>
            <a:br>
              <a:rPr lang="en-US" sz="2800" b="1" dirty="0">
                <a:latin typeface="Calibri" pitchFamily="34" charset="0"/>
              </a:rPr>
            </a:br>
            <a:r>
              <a:rPr lang="en-US" sz="2800" b="1" dirty="0">
                <a:latin typeface="Calibri" pitchFamily="34" charset="0"/>
              </a:rPr>
              <a:t>small difference, same spread</a:t>
            </a:r>
          </a:p>
        </p:txBody>
      </p:sp>
      <p:pic>
        <p:nvPicPr>
          <p:cNvPr id="66563" name="Picture 4"/>
          <p:cNvPicPr>
            <a:picLocks noGrp="1" noChangeAspect="1" noChangeArrowheads="1"/>
          </p:cNvPicPr>
          <p:nvPr>
            <p:ph type="body" idx="4294967295"/>
          </p:nvPr>
        </p:nvPicPr>
        <p:blipFill>
          <a:blip r:embed="rId3" cstate="print"/>
          <a:srcRect l="12669" r="17104" b="4039"/>
          <a:stretch>
            <a:fillRect/>
          </a:stretch>
        </p:blipFill>
        <p:spPr>
          <a:xfrm>
            <a:off x="969963" y="1962150"/>
            <a:ext cx="3592512" cy="3592513"/>
          </a:xfrm>
          <a:noFill/>
        </p:spPr>
      </p:pic>
      <p:pic>
        <p:nvPicPr>
          <p:cNvPr id="66564" name="Picture 5"/>
          <p:cNvPicPr>
            <a:picLocks noChangeAspect="1" noChangeArrowheads="1"/>
          </p:cNvPicPr>
          <p:nvPr/>
        </p:nvPicPr>
        <p:blipFill>
          <a:blip r:embed="rId4" cstate="print"/>
          <a:srcRect l="11966" r="9714" b="4037"/>
          <a:stretch>
            <a:fillRect/>
          </a:stretch>
        </p:blipFill>
        <p:spPr bwMode="auto">
          <a:xfrm>
            <a:off x="4570413" y="1960563"/>
            <a:ext cx="4005262" cy="3594100"/>
          </a:xfrm>
          <a:prstGeom prst="rect">
            <a:avLst/>
          </a:prstGeom>
          <a:noFill/>
          <a:ln w="9525">
            <a:noFill/>
            <a:miter lim="800000"/>
            <a:headEnd/>
            <a:tailEnd/>
          </a:ln>
        </p:spPr>
      </p:pic>
      <p:sp>
        <p:nvSpPr>
          <p:cNvPr id="171014" name="Line 6"/>
          <p:cNvSpPr>
            <a:spLocks noChangeShapeType="1"/>
          </p:cNvSpPr>
          <p:nvPr/>
        </p:nvSpPr>
        <p:spPr bwMode="auto">
          <a:xfrm>
            <a:off x="5283200" y="2235200"/>
            <a:ext cx="3035300" cy="2616200"/>
          </a:xfrm>
          <a:prstGeom prst="line">
            <a:avLst/>
          </a:prstGeom>
          <a:noFill/>
          <a:ln w="15875" cap="rnd">
            <a:solidFill>
              <a:schemeClr val="tx1"/>
            </a:solidFill>
            <a:prstDash val="sysDot"/>
            <a:round/>
            <a:headEnd/>
            <a:tailEnd/>
          </a:ln>
        </p:spPr>
        <p:txBody>
          <a:bodyPr wrap="none"/>
          <a:lstStyle/>
          <a:p>
            <a:endParaRPr lang="en-GB"/>
          </a:p>
        </p:txBody>
      </p:sp>
      <p:sp>
        <p:nvSpPr>
          <p:cNvPr id="171015" name="Line 7"/>
          <p:cNvSpPr>
            <a:spLocks noChangeShapeType="1"/>
          </p:cNvSpPr>
          <p:nvPr/>
        </p:nvSpPr>
        <p:spPr bwMode="auto">
          <a:xfrm flipV="1">
            <a:off x="6680200" y="3683000"/>
            <a:ext cx="254000" cy="520700"/>
          </a:xfrm>
          <a:prstGeom prst="line">
            <a:avLst/>
          </a:prstGeom>
          <a:noFill/>
          <a:ln w="19050">
            <a:solidFill>
              <a:schemeClr val="tx1"/>
            </a:solidFill>
            <a:round/>
            <a:headEnd/>
            <a:tailEnd type="triangle" w="med" len="med"/>
          </a:ln>
        </p:spPr>
        <p:txBody>
          <a:bodyPr wrap="none"/>
          <a:lstStyle/>
          <a:p>
            <a:endParaRPr lang="en-GB"/>
          </a:p>
        </p:txBody>
      </p:sp>
      <p:sp>
        <p:nvSpPr>
          <p:cNvPr id="171016" name="Text Box 8"/>
          <p:cNvSpPr txBox="1">
            <a:spLocks noChangeArrowheads="1"/>
          </p:cNvSpPr>
          <p:nvPr/>
        </p:nvSpPr>
        <p:spPr bwMode="auto">
          <a:xfrm>
            <a:off x="5842000" y="4140200"/>
            <a:ext cx="2171700" cy="366713"/>
          </a:xfrm>
          <a:prstGeom prst="rect">
            <a:avLst/>
          </a:prstGeom>
          <a:noFill/>
          <a:ln w="9525">
            <a:noFill/>
            <a:miter lim="800000"/>
            <a:headEnd/>
            <a:tailEnd/>
          </a:ln>
        </p:spPr>
        <p:txBody>
          <a:bodyPr>
            <a:spAutoFit/>
          </a:bodyPr>
          <a:lstStyle/>
          <a:p>
            <a:pPr>
              <a:spcBef>
                <a:spcPct val="50000"/>
              </a:spcBef>
            </a:pPr>
            <a:r>
              <a:rPr lang="en-GB" sz="1800" dirty="0">
                <a:latin typeface="Calibri" pitchFamily="34" charset="0"/>
                <a:cs typeface="Calibri" pitchFamily="34" charset="0"/>
              </a:rPr>
              <a:t>line of symmetry</a:t>
            </a:r>
            <a:endParaRPr lang="en-US" sz="1800"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10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1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4" grpId="0" animBg="1"/>
      <p:bldP spid="171015" grpId="0" animBg="1"/>
      <p:bldP spid="1710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1244600" y="404813"/>
            <a:ext cx="7213600" cy="1143000"/>
          </a:xfrm>
        </p:spPr>
        <p:txBody>
          <a:bodyPr anchor="b"/>
          <a:lstStyle/>
          <a:p>
            <a:r>
              <a:rPr lang="en-GB" b="1" dirty="0">
                <a:latin typeface="Calibri" pitchFamily="34" charset="0"/>
              </a:rPr>
              <a:t>Diagnostic odds ratios</a:t>
            </a:r>
            <a:endParaRPr lang="en-US" b="1" dirty="0">
              <a:latin typeface="Calibri" pitchFamily="34" charset="0"/>
            </a:endParaRPr>
          </a:p>
        </p:txBody>
      </p:sp>
      <p:sp>
        <p:nvSpPr>
          <p:cNvPr id="74755" name="Rectangle 3"/>
          <p:cNvSpPr>
            <a:spLocks noGrp="1" noChangeArrowheads="1"/>
          </p:cNvSpPr>
          <p:nvPr>
            <p:ph type="body" idx="4294967295"/>
          </p:nvPr>
        </p:nvSpPr>
        <p:spPr>
          <a:xfrm>
            <a:off x="1042988" y="1808163"/>
            <a:ext cx="7561262" cy="1314450"/>
          </a:xfrm>
        </p:spPr>
        <p:txBody>
          <a:bodyPr/>
          <a:lstStyle/>
          <a:p>
            <a:pPr>
              <a:buFont typeface="Wingdings" pitchFamily="2" charset="2"/>
              <a:buNone/>
            </a:pPr>
            <a:r>
              <a:rPr lang="en-GB"/>
              <a:t>	</a:t>
            </a:r>
            <a:endParaRPr lang="en-US"/>
          </a:p>
        </p:txBody>
      </p:sp>
      <p:pic>
        <p:nvPicPr>
          <p:cNvPr id="74756" name="Picture 4"/>
          <p:cNvPicPr>
            <a:picLocks noChangeAspect="1" noChangeArrowheads="1"/>
          </p:cNvPicPr>
          <p:nvPr/>
        </p:nvPicPr>
        <p:blipFill>
          <a:blip r:embed="rId3" cstate="print"/>
          <a:srcRect/>
          <a:stretch>
            <a:fillRect/>
          </a:stretch>
        </p:blipFill>
        <p:spPr bwMode="auto">
          <a:xfrm>
            <a:off x="1439863" y="2960688"/>
            <a:ext cx="3375025" cy="785812"/>
          </a:xfrm>
          <a:prstGeom prst="rect">
            <a:avLst/>
          </a:prstGeom>
          <a:noFill/>
          <a:ln w="9525">
            <a:noFill/>
            <a:miter lim="800000"/>
            <a:headEnd/>
            <a:tailEnd/>
          </a:ln>
        </p:spPr>
      </p:pic>
      <p:pic>
        <p:nvPicPr>
          <p:cNvPr id="74757" name="Picture 5"/>
          <p:cNvPicPr>
            <a:picLocks noChangeAspect="1" noChangeArrowheads="1"/>
          </p:cNvPicPr>
          <p:nvPr/>
        </p:nvPicPr>
        <p:blipFill>
          <a:blip r:embed="rId4" cstate="print"/>
          <a:srcRect/>
          <a:stretch>
            <a:fillRect/>
          </a:stretch>
        </p:blipFill>
        <p:spPr bwMode="auto">
          <a:xfrm>
            <a:off x="1511300" y="4041775"/>
            <a:ext cx="4348163" cy="1838325"/>
          </a:xfrm>
          <a:prstGeom prst="rect">
            <a:avLst/>
          </a:prstGeom>
          <a:noFill/>
          <a:ln w="9525">
            <a:noFill/>
            <a:miter lim="800000"/>
            <a:headEnd/>
            <a:tailEnd/>
          </a:ln>
        </p:spPr>
      </p:pic>
      <p:sp>
        <p:nvSpPr>
          <p:cNvPr id="74758" name="Text Box 6"/>
          <p:cNvSpPr txBox="1">
            <a:spLocks noChangeArrowheads="1"/>
          </p:cNvSpPr>
          <p:nvPr/>
        </p:nvSpPr>
        <p:spPr bwMode="auto">
          <a:xfrm>
            <a:off x="1295400" y="1773238"/>
            <a:ext cx="7416800" cy="830997"/>
          </a:xfrm>
          <a:prstGeom prst="rect">
            <a:avLst/>
          </a:prstGeom>
          <a:noFill/>
          <a:ln w="9525">
            <a:noFill/>
            <a:miter lim="800000"/>
            <a:headEnd/>
            <a:tailEnd/>
          </a:ln>
        </p:spPr>
        <p:txBody>
          <a:bodyPr wrap="square">
            <a:spAutoFit/>
          </a:bodyPr>
          <a:lstStyle/>
          <a:p>
            <a:pPr>
              <a:spcBef>
                <a:spcPct val="50000"/>
              </a:spcBef>
            </a:pPr>
            <a:r>
              <a:rPr lang="en-US" sz="2400" dirty="0">
                <a:latin typeface="Calibri" pitchFamily="34" charset="0"/>
                <a:cs typeface="Calibri" pitchFamily="34" charset="0"/>
              </a:rPr>
              <a:t>Ratio of the odds of positivity in the diseased to the odds of positivity in the non-diseased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1346200" y="404813"/>
            <a:ext cx="7112000" cy="1143000"/>
          </a:xfrm>
        </p:spPr>
        <p:txBody>
          <a:bodyPr anchor="b"/>
          <a:lstStyle/>
          <a:p>
            <a:r>
              <a:rPr lang="en-GB" b="1">
                <a:latin typeface="Calibri" pitchFamily="34" charset="0"/>
              </a:rPr>
              <a:t>Diagnostic odds ratios</a:t>
            </a:r>
            <a:endParaRPr lang="en-US" b="1">
              <a:latin typeface="Calibri" pitchFamily="34" charset="0"/>
            </a:endParaRPr>
          </a:p>
        </p:txBody>
      </p:sp>
      <p:graphicFrame>
        <p:nvGraphicFramePr>
          <p:cNvPr id="76870" name="Group 70"/>
          <p:cNvGraphicFramePr>
            <a:graphicFrameLocks noGrp="1"/>
          </p:cNvGraphicFramePr>
          <p:nvPr/>
        </p:nvGraphicFramePr>
        <p:xfrm>
          <a:off x="827088" y="1557338"/>
          <a:ext cx="7488237" cy="4233863"/>
        </p:xfrm>
        <a:graphic>
          <a:graphicData uri="http://schemas.openxmlformats.org/drawingml/2006/table">
            <a:tbl>
              <a:tblPr/>
              <a:tblGrid>
                <a:gridCol w="1697037"/>
                <a:gridCol w="808038"/>
                <a:gridCol w="808037"/>
                <a:gridCol w="808038"/>
                <a:gridCol w="808037"/>
                <a:gridCol w="809625"/>
                <a:gridCol w="874713"/>
                <a:gridCol w="874712"/>
              </a:tblGrid>
              <a:tr h="600075">
                <a:tc>
                  <a:txBody>
                    <a:bodyPr/>
                    <a:lstStyle/>
                    <a:p>
                      <a:pPr marL="0" marR="0" lvl="0" indent="0" algn="l"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endParaRPr kumimoji="0" lang="en-US" sz="1800" b="1" i="0" u="none" strike="noStrike" cap="none" normalizeH="0" baseline="0" dirty="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noFill/>
                  </a:tcPr>
                </a:tc>
                <a:tc gridSpan="7">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rPr>
                        <a:t>Sensitivity</a:t>
                      </a:r>
                    </a:p>
                  </a:txBody>
                  <a:tcPr anchor="b" horzOverflow="overflow">
                    <a:lnL>
                      <a:noFill/>
                    </a:lnL>
                    <a:lnR>
                      <a:noFill/>
                    </a:lnR>
                    <a:lnT>
                      <a:noFill/>
                    </a:lnT>
                    <a:lnB>
                      <a:noFill/>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4603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rPr>
                        <a:t>Specificity</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Calibri" pitchFamily="34" charset="0"/>
                        </a:rPr>
                        <a:t>50%</a:t>
                      </a:r>
                      <a:endParaRPr kumimoji="0" lang="en-US" sz="1800" b="1"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Calibri" pitchFamily="34" charset="0"/>
                        </a:rPr>
                        <a:t>60%</a:t>
                      </a:r>
                      <a:endParaRPr kumimoji="0" lang="en-US" sz="1800" b="1"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Calibri" pitchFamily="34" charset="0"/>
                        </a:rPr>
                        <a:t>70%</a:t>
                      </a:r>
                      <a:endParaRPr kumimoji="0" lang="en-US" sz="1800" b="1"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Calibri" pitchFamily="34" charset="0"/>
                        </a:rPr>
                        <a:t>80%</a:t>
                      </a:r>
                      <a:endParaRPr kumimoji="0" lang="en-US" sz="1800" b="1"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Calibri" pitchFamily="34" charset="0"/>
                        </a:rPr>
                        <a:t>90%</a:t>
                      </a:r>
                      <a:endParaRPr kumimoji="0" lang="en-US" sz="1800" b="1"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Calibri" pitchFamily="34" charset="0"/>
                        </a:rPr>
                        <a:t>95%</a:t>
                      </a:r>
                      <a:endParaRPr kumimoji="0" lang="en-US" sz="1800" b="1"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Calibri" pitchFamily="34" charset="0"/>
                        </a:rPr>
                        <a:t>99%</a:t>
                      </a:r>
                      <a:endParaRPr kumimoji="0" lang="en-US" sz="1800" b="1"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noFill/>
                  </a:tcPr>
                </a:tc>
              </a:tr>
              <a:tr h="4603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Calibri" pitchFamily="34" charset="0"/>
                        </a:rPr>
                        <a:t>50%</a:t>
                      </a:r>
                      <a:endParaRPr kumimoji="0" lang="en-US" sz="1800" b="1"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1</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2</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2</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4</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9</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19</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99</a:t>
                      </a:r>
                    </a:p>
                  </a:txBody>
                  <a:tcPr anchor="b" horzOverflow="overflow">
                    <a:lnL>
                      <a:noFill/>
                    </a:lnL>
                    <a:lnR>
                      <a:noFill/>
                    </a:lnR>
                    <a:lnT>
                      <a:noFill/>
                    </a:lnT>
                    <a:lnB>
                      <a:noFill/>
                    </a:lnB>
                    <a:lnTlToBr>
                      <a:noFill/>
                    </a:lnTlToBr>
                    <a:lnBlToTr>
                      <a:noFill/>
                    </a:lnBlToTr>
                    <a:noFill/>
                  </a:tcPr>
                </a:tc>
              </a:tr>
              <a:tr h="4619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Calibri" pitchFamily="34" charset="0"/>
                        </a:rPr>
                        <a:t>60%</a:t>
                      </a:r>
                      <a:endParaRPr kumimoji="0" lang="en-US" sz="1800" b="1"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2</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2</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4</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6</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14</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29</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149</a:t>
                      </a:r>
                    </a:p>
                  </a:txBody>
                  <a:tcPr anchor="b" horzOverflow="overflow">
                    <a:lnL>
                      <a:noFill/>
                    </a:lnL>
                    <a:lnR>
                      <a:noFill/>
                    </a:lnR>
                    <a:lnT>
                      <a:noFill/>
                    </a:lnT>
                    <a:lnB>
                      <a:noFill/>
                    </a:lnB>
                    <a:lnTlToBr>
                      <a:noFill/>
                    </a:lnTlToBr>
                    <a:lnBlToTr>
                      <a:noFill/>
                    </a:lnBlToTr>
                    <a:noFill/>
                  </a:tcPr>
                </a:tc>
              </a:tr>
              <a:tr h="4603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Calibri" pitchFamily="34" charset="0"/>
                        </a:rPr>
                        <a:t>70%</a:t>
                      </a:r>
                      <a:endParaRPr kumimoji="0" lang="en-US" sz="1800" b="1"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2</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4</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5</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9</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21</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44</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231</a:t>
                      </a:r>
                    </a:p>
                  </a:txBody>
                  <a:tcPr anchor="b" horzOverflow="overflow">
                    <a:lnL>
                      <a:noFill/>
                    </a:lnL>
                    <a:lnR>
                      <a:noFill/>
                    </a:lnR>
                    <a:lnT>
                      <a:noFill/>
                    </a:lnT>
                    <a:lnB>
                      <a:noFill/>
                    </a:lnB>
                    <a:lnTlToBr>
                      <a:noFill/>
                    </a:lnTlToBr>
                    <a:lnBlToTr>
                      <a:noFill/>
                    </a:lnBlToTr>
                    <a:noFill/>
                  </a:tcPr>
                </a:tc>
              </a:tr>
              <a:tr h="4603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Calibri" pitchFamily="34" charset="0"/>
                        </a:rPr>
                        <a:t>80%</a:t>
                      </a:r>
                      <a:endParaRPr kumimoji="0" lang="en-US" sz="1800" b="1"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4</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6</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9</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16</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36</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76</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396</a:t>
                      </a:r>
                    </a:p>
                  </a:txBody>
                  <a:tcPr anchor="b" horzOverflow="overflow">
                    <a:lnL>
                      <a:noFill/>
                    </a:lnL>
                    <a:lnR>
                      <a:noFill/>
                    </a:lnR>
                    <a:lnT>
                      <a:noFill/>
                    </a:lnT>
                    <a:lnB>
                      <a:noFill/>
                    </a:lnB>
                    <a:lnTlToBr>
                      <a:noFill/>
                    </a:lnTlToBr>
                    <a:lnBlToTr>
                      <a:noFill/>
                    </a:lnBlToTr>
                    <a:noFill/>
                  </a:tcPr>
                </a:tc>
              </a:tr>
              <a:tr h="4095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Calibri" pitchFamily="34" charset="0"/>
                        </a:rPr>
                        <a:t>90%</a:t>
                      </a:r>
                      <a:endParaRPr kumimoji="0" lang="en-US" sz="1800" b="1"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9</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14</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21</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36</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81</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171</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891</a:t>
                      </a:r>
                    </a:p>
                  </a:txBody>
                  <a:tcPr anchor="b" horzOverflow="overflow">
                    <a:lnL>
                      <a:noFill/>
                    </a:lnL>
                    <a:lnR>
                      <a:noFill/>
                    </a:lnR>
                    <a:lnT>
                      <a:noFill/>
                    </a:lnT>
                    <a:lnB>
                      <a:noFill/>
                    </a:lnB>
                    <a:lnTlToBr>
                      <a:noFill/>
                    </a:lnTlToBr>
                    <a:lnBlToTr>
                      <a:noFill/>
                    </a:lnBlToTr>
                    <a:noFill/>
                  </a:tcPr>
                </a:tc>
              </a:tr>
              <a:tr h="4603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Calibri" pitchFamily="34" charset="0"/>
                        </a:rPr>
                        <a:t>95%</a:t>
                      </a:r>
                      <a:endParaRPr kumimoji="0" lang="en-US" sz="1800" b="1"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19</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29</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44</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76</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171</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361</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1881</a:t>
                      </a:r>
                    </a:p>
                  </a:txBody>
                  <a:tcPr anchor="b" horzOverflow="overflow">
                    <a:lnL>
                      <a:noFill/>
                    </a:lnL>
                    <a:lnR>
                      <a:noFill/>
                    </a:lnR>
                    <a:lnT>
                      <a:noFill/>
                    </a:lnT>
                    <a:lnB>
                      <a:noFill/>
                    </a:lnB>
                    <a:lnTlToBr>
                      <a:noFill/>
                    </a:lnTlToBr>
                    <a:lnBlToTr>
                      <a:noFill/>
                    </a:lnBlToTr>
                    <a:noFill/>
                  </a:tcPr>
                </a:tc>
              </a:tr>
              <a:tr h="4603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Calibri" pitchFamily="34" charset="0"/>
                        </a:rPr>
                        <a:t>99%</a:t>
                      </a:r>
                      <a:endParaRPr kumimoji="0" lang="en-US" sz="1800" b="1" i="0" u="none" strike="noStrike" cap="none" normalizeH="0" baseline="0" dirty="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99</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149</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231</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396</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891</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1881</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rPr>
                        <a:t>9801</a:t>
                      </a:r>
                    </a:p>
                  </a:txBody>
                  <a:tcPr anchor="b"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1370012" y="301625"/>
            <a:ext cx="7519987" cy="1143000"/>
          </a:xfrm>
        </p:spPr>
        <p:txBody>
          <a:bodyPr anchor="b"/>
          <a:lstStyle/>
          <a:p>
            <a:r>
              <a:rPr lang="en-US" sz="3600" b="1" dirty="0">
                <a:latin typeface="Calibri" pitchFamily="34" charset="0"/>
              </a:rPr>
              <a:t>Symmetrical ROC curves and diagnostic odds ratios</a:t>
            </a:r>
          </a:p>
        </p:txBody>
      </p:sp>
      <p:sp>
        <p:nvSpPr>
          <p:cNvPr id="183299" name="Rectangle 3"/>
          <p:cNvSpPr>
            <a:spLocks noChangeArrowheads="1"/>
          </p:cNvSpPr>
          <p:nvPr/>
        </p:nvSpPr>
        <p:spPr bwMode="auto">
          <a:xfrm>
            <a:off x="6335713" y="1844675"/>
            <a:ext cx="2627312" cy="3046988"/>
          </a:xfrm>
          <a:prstGeom prst="rect">
            <a:avLst/>
          </a:prstGeom>
          <a:noFill/>
          <a:ln w="9525">
            <a:noFill/>
            <a:miter lim="800000"/>
            <a:headEnd/>
            <a:tailEnd/>
          </a:ln>
        </p:spPr>
        <p:txBody>
          <a:bodyPr>
            <a:spAutoFit/>
          </a:bodyPr>
          <a:lstStyle/>
          <a:p>
            <a:r>
              <a:rPr lang="en-US" sz="2400" dirty="0">
                <a:latin typeface="Calibri" pitchFamily="34" charset="0"/>
                <a:cs typeface="Calibri" pitchFamily="34" charset="0"/>
              </a:rPr>
              <a:t>As DOR increases, the ROC curve moves closer to its ideal position near the upper-left corner.</a:t>
            </a:r>
          </a:p>
          <a:p>
            <a:endParaRPr lang="en-US" sz="2400" dirty="0">
              <a:latin typeface="Calibri" pitchFamily="34" charset="0"/>
              <a:cs typeface="Calibri" pitchFamily="34" charset="0"/>
            </a:endParaRPr>
          </a:p>
          <a:p>
            <a:endParaRPr lang="en-US" sz="2400" dirty="0">
              <a:latin typeface="Calibri" pitchFamily="34" charset="0"/>
              <a:cs typeface="Calibri" pitchFamily="34" charset="0"/>
            </a:endParaRPr>
          </a:p>
        </p:txBody>
      </p:sp>
      <p:pic>
        <p:nvPicPr>
          <p:cNvPr id="78852" name="Picture 7"/>
          <p:cNvPicPr>
            <a:picLocks noGrp="1" noChangeAspect="1" noChangeArrowheads="1"/>
          </p:cNvPicPr>
          <p:nvPr>
            <p:ph type="body" idx="4294967295"/>
          </p:nvPr>
        </p:nvPicPr>
        <p:blipFill>
          <a:blip r:embed="rId3" cstate="print"/>
          <a:srcRect l="12166" r="10677" b="3052"/>
          <a:stretch>
            <a:fillRect/>
          </a:stretch>
        </p:blipFill>
        <p:spPr>
          <a:xfrm>
            <a:off x="995363" y="1782763"/>
            <a:ext cx="5178425" cy="4764087"/>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p:txBody>
          <a:bodyPr anchor="b"/>
          <a:lstStyle/>
          <a:p>
            <a:r>
              <a:rPr lang="en-US" sz="3600" b="1">
                <a:latin typeface="Calibri" pitchFamily="34" charset="0"/>
              </a:rPr>
              <a:t>Asymmetrical ROC curve and diagnostic odds ratios</a:t>
            </a:r>
          </a:p>
        </p:txBody>
      </p:sp>
      <p:pic>
        <p:nvPicPr>
          <p:cNvPr id="80899" name="Picture 3"/>
          <p:cNvPicPr>
            <a:picLocks noGrp="1" noChangeAspect="1" noChangeArrowheads="1"/>
          </p:cNvPicPr>
          <p:nvPr>
            <p:ph type="body" idx="4294967295"/>
          </p:nvPr>
        </p:nvPicPr>
        <p:blipFill>
          <a:blip r:embed="rId3" cstate="print"/>
          <a:srcRect l="14078" t="3845" r="16893" b="3845"/>
          <a:stretch>
            <a:fillRect/>
          </a:stretch>
        </p:blipFill>
        <p:spPr>
          <a:xfrm>
            <a:off x="906463" y="2159000"/>
            <a:ext cx="3530600" cy="3459163"/>
          </a:xfrm>
          <a:noFill/>
        </p:spPr>
      </p:pic>
      <p:pic>
        <p:nvPicPr>
          <p:cNvPr id="80900" name="Picture 4"/>
          <p:cNvPicPr>
            <a:picLocks noChangeAspect="1" noChangeArrowheads="1"/>
          </p:cNvPicPr>
          <p:nvPr/>
        </p:nvPicPr>
        <p:blipFill>
          <a:blip r:embed="rId4" cstate="print"/>
          <a:srcRect l="11966" t="3845" r="9854" b="3749"/>
          <a:stretch>
            <a:fillRect/>
          </a:stretch>
        </p:blipFill>
        <p:spPr bwMode="auto">
          <a:xfrm>
            <a:off x="4570413" y="2159000"/>
            <a:ext cx="3998912" cy="3460750"/>
          </a:xfrm>
          <a:prstGeom prst="rect">
            <a:avLst/>
          </a:prstGeom>
          <a:noFill/>
          <a:ln w="9525">
            <a:noFill/>
            <a:miter lim="800000"/>
            <a:headEnd/>
            <a:tailEnd/>
          </a:ln>
        </p:spPr>
      </p:pic>
      <p:sp>
        <p:nvSpPr>
          <p:cNvPr id="80901" name="Rectangle 8"/>
          <p:cNvSpPr>
            <a:spLocks noChangeArrowheads="1"/>
          </p:cNvSpPr>
          <p:nvPr/>
        </p:nvSpPr>
        <p:spPr bwMode="auto">
          <a:xfrm>
            <a:off x="342901" y="5838825"/>
            <a:ext cx="8358188" cy="461665"/>
          </a:xfrm>
          <a:prstGeom prst="rect">
            <a:avLst/>
          </a:prstGeom>
          <a:noFill/>
          <a:ln w="9525">
            <a:noFill/>
            <a:miter lim="800000"/>
            <a:headEnd/>
            <a:tailEnd/>
          </a:ln>
        </p:spPr>
        <p:txBody>
          <a:bodyPr wrap="square">
            <a:spAutoFit/>
          </a:bodyPr>
          <a:lstStyle/>
          <a:p>
            <a:r>
              <a:rPr lang="en-US" sz="2400" dirty="0">
                <a:latin typeface="Calibri" pitchFamily="34" charset="0"/>
                <a:cs typeface="Calibri" pitchFamily="34" charset="0"/>
              </a:rPr>
              <a:t>ROC curve is asymmetric when test accuracy varies with threshold</a:t>
            </a:r>
          </a:p>
        </p:txBody>
      </p:sp>
      <p:sp>
        <p:nvSpPr>
          <p:cNvPr id="184329" name="Text Box 9"/>
          <p:cNvSpPr txBox="1">
            <a:spLocks noChangeArrowheads="1"/>
          </p:cNvSpPr>
          <p:nvPr/>
        </p:nvSpPr>
        <p:spPr bwMode="auto">
          <a:xfrm>
            <a:off x="7327900" y="1600200"/>
            <a:ext cx="1320800" cy="400110"/>
          </a:xfrm>
          <a:prstGeom prst="rect">
            <a:avLst/>
          </a:prstGeom>
          <a:noFill/>
          <a:ln w="9525">
            <a:noFill/>
            <a:miter lim="800000"/>
            <a:headEnd/>
            <a:tailEnd/>
          </a:ln>
        </p:spPr>
        <p:txBody>
          <a:bodyPr>
            <a:spAutoFit/>
          </a:bodyPr>
          <a:lstStyle/>
          <a:p>
            <a:pPr>
              <a:spcBef>
                <a:spcPct val="50000"/>
              </a:spcBef>
            </a:pPr>
            <a:r>
              <a:rPr lang="en-GB" sz="2000" i="1" dirty="0">
                <a:latin typeface="Calibri" pitchFamily="34" charset="0"/>
                <a:cs typeface="Calibri" pitchFamily="34" charset="0"/>
              </a:rPr>
              <a:t>LOW DOR</a:t>
            </a:r>
            <a:endParaRPr lang="en-US" sz="2000" i="1" dirty="0">
              <a:latin typeface="Calibri" pitchFamily="34" charset="0"/>
              <a:cs typeface="Calibri" pitchFamily="34" charset="0"/>
            </a:endParaRPr>
          </a:p>
        </p:txBody>
      </p:sp>
      <p:sp>
        <p:nvSpPr>
          <p:cNvPr id="184330" name="Text Box 10"/>
          <p:cNvSpPr txBox="1">
            <a:spLocks noChangeArrowheads="1"/>
          </p:cNvSpPr>
          <p:nvPr/>
        </p:nvSpPr>
        <p:spPr bwMode="auto">
          <a:xfrm>
            <a:off x="3721100" y="3848100"/>
            <a:ext cx="863600" cy="707886"/>
          </a:xfrm>
          <a:prstGeom prst="rect">
            <a:avLst/>
          </a:prstGeom>
          <a:noFill/>
          <a:ln w="9525">
            <a:noFill/>
            <a:miter lim="800000"/>
            <a:headEnd/>
            <a:tailEnd/>
          </a:ln>
        </p:spPr>
        <p:txBody>
          <a:bodyPr>
            <a:spAutoFit/>
          </a:bodyPr>
          <a:lstStyle/>
          <a:p>
            <a:pPr>
              <a:spcBef>
                <a:spcPct val="50000"/>
              </a:spcBef>
            </a:pPr>
            <a:r>
              <a:rPr lang="en-GB" sz="2000" i="1" dirty="0">
                <a:latin typeface="Calibri" pitchFamily="34" charset="0"/>
                <a:cs typeface="Calibri" pitchFamily="34" charset="0"/>
              </a:rPr>
              <a:t>HIGH DOR</a:t>
            </a:r>
            <a:endParaRPr lang="en-US" sz="2000" i="1" dirty="0">
              <a:latin typeface="Calibri" pitchFamily="34" charset="0"/>
              <a:cs typeface="Calibri" pitchFamily="34" charset="0"/>
            </a:endParaRPr>
          </a:p>
        </p:txBody>
      </p:sp>
      <p:sp>
        <p:nvSpPr>
          <p:cNvPr id="184331" name="Line 11"/>
          <p:cNvSpPr>
            <a:spLocks noChangeShapeType="1"/>
          </p:cNvSpPr>
          <p:nvPr/>
        </p:nvSpPr>
        <p:spPr bwMode="auto">
          <a:xfrm flipV="1">
            <a:off x="4483100" y="4051300"/>
            <a:ext cx="762000" cy="12700"/>
          </a:xfrm>
          <a:prstGeom prst="line">
            <a:avLst/>
          </a:prstGeom>
          <a:noFill/>
          <a:ln w="31750">
            <a:solidFill>
              <a:schemeClr val="tx1"/>
            </a:solidFill>
            <a:round/>
            <a:headEnd/>
            <a:tailEnd type="triangle" w="med" len="med"/>
          </a:ln>
        </p:spPr>
        <p:txBody>
          <a:bodyPr wrap="none"/>
          <a:lstStyle/>
          <a:p>
            <a:endParaRPr lang="en-GB"/>
          </a:p>
        </p:txBody>
      </p:sp>
      <p:sp>
        <p:nvSpPr>
          <p:cNvPr id="184332" name="Line 12"/>
          <p:cNvSpPr>
            <a:spLocks noChangeShapeType="1"/>
          </p:cNvSpPr>
          <p:nvPr/>
        </p:nvSpPr>
        <p:spPr bwMode="auto">
          <a:xfrm>
            <a:off x="8013700" y="1892300"/>
            <a:ext cx="0" cy="508000"/>
          </a:xfrm>
          <a:prstGeom prst="line">
            <a:avLst/>
          </a:prstGeom>
          <a:noFill/>
          <a:ln w="25400">
            <a:solidFill>
              <a:schemeClr val="tx1"/>
            </a:solidFill>
            <a:round/>
            <a:headEnd/>
            <a:tailEnd type="triangle" w="med" len="med"/>
          </a:ln>
        </p:spPr>
        <p:txBody>
          <a:bodyPr wrap="none"/>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3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3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p:bldP spid="184329" grpId="0"/>
      <p:bldP spid="184330" grpId="0"/>
      <p:bldP spid="184331" grpId="0" animBg="1"/>
      <p:bldP spid="1843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1231900" y="455613"/>
            <a:ext cx="7226300" cy="885825"/>
          </a:xfrm>
        </p:spPr>
        <p:txBody>
          <a:bodyPr anchor="b"/>
          <a:lstStyle/>
          <a:p>
            <a:r>
              <a:rPr lang="en-US" b="1" dirty="0">
                <a:latin typeface="Calibri" pitchFamily="34" charset="0"/>
              </a:rPr>
              <a:t>Challenges</a:t>
            </a:r>
          </a:p>
        </p:txBody>
      </p:sp>
      <p:sp>
        <p:nvSpPr>
          <p:cNvPr id="690179" name="Rectangle 3"/>
          <p:cNvSpPr>
            <a:spLocks noGrp="1" noChangeArrowheads="1"/>
          </p:cNvSpPr>
          <p:nvPr>
            <p:ph type="body" idx="4294967295"/>
          </p:nvPr>
        </p:nvSpPr>
        <p:spPr>
          <a:xfrm>
            <a:off x="1282700" y="1628775"/>
            <a:ext cx="7454900" cy="4008438"/>
          </a:xfrm>
        </p:spPr>
        <p:txBody>
          <a:bodyPr/>
          <a:lstStyle/>
          <a:p>
            <a:pPr>
              <a:lnSpc>
                <a:spcPct val="90000"/>
              </a:lnSpc>
            </a:pPr>
            <a:r>
              <a:rPr lang="en-US" sz="2400" dirty="0">
                <a:latin typeface="Calibri" pitchFamily="34" charset="0"/>
              </a:rPr>
              <a:t>There are two summary statistics for each study –sensitivity and specificity – each have different implications</a:t>
            </a:r>
          </a:p>
          <a:p>
            <a:pPr>
              <a:lnSpc>
                <a:spcPct val="90000"/>
              </a:lnSpc>
              <a:buFont typeface="Wingdings" pitchFamily="2" charset="2"/>
              <a:buNone/>
            </a:pPr>
            <a:endParaRPr lang="en-US" sz="2400" dirty="0">
              <a:latin typeface="Calibri" pitchFamily="34" charset="0"/>
            </a:endParaRPr>
          </a:p>
          <a:p>
            <a:pPr>
              <a:lnSpc>
                <a:spcPct val="90000"/>
              </a:lnSpc>
            </a:pPr>
            <a:r>
              <a:rPr lang="en-US" sz="2400" dirty="0">
                <a:latin typeface="Calibri" pitchFamily="34" charset="0"/>
              </a:rPr>
              <a:t>Heterogeneity is the norm – substantial variation in sensitivity and specificity are noted in most reviews</a:t>
            </a:r>
          </a:p>
          <a:p>
            <a:pPr>
              <a:lnSpc>
                <a:spcPct val="90000"/>
              </a:lnSpc>
              <a:buFont typeface="Wingdings" pitchFamily="2" charset="2"/>
              <a:buNone/>
            </a:pPr>
            <a:endParaRPr lang="en-US" sz="2400" dirty="0">
              <a:latin typeface="Calibri" pitchFamily="34" charset="0"/>
            </a:endParaRPr>
          </a:p>
          <a:p>
            <a:pPr>
              <a:lnSpc>
                <a:spcPct val="90000"/>
              </a:lnSpc>
            </a:pPr>
            <a:r>
              <a:rPr lang="en-US" sz="2400" dirty="0">
                <a:latin typeface="Calibri" pitchFamily="34" charset="0"/>
              </a:rPr>
              <a:t>Threshold effects induce correlations between sensitivity and specificity and often seem to be present</a:t>
            </a:r>
          </a:p>
          <a:p>
            <a:pPr lvl="1">
              <a:lnSpc>
                <a:spcPct val="90000"/>
              </a:lnSpc>
            </a:pPr>
            <a:r>
              <a:rPr lang="en-GB" sz="2400" dirty="0">
                <a:latin typeface="Calibri" pitchFamily="34" charset="0"/>
              </a:rPr>
              <a:t>Thresholds can vary between studies </a:t>
            </a:r>
          </a:p>
          <a:p>
            <a:pPr lvl="1">
              <a:lnSpc>
                <a:spcPct val="90000"/>
              </a:lnSpc>
            </a:pPr>
            <a:r>
              <a:rPr lang="en-GB" sz="2400" dirty="0">
                <a:latin typeface="Calibri" pitchFamily="34" charset="0"/>
              </a:rPr>
              <a:t>The same threshold can imply different sensitivities and specificities in different groups</a:t>
            </a:r>
            <a:endParaRPr lang="en-US" sz="2400" dirty="0">
              <a:latin typeface="Calibri" pitchFamily="34" charset="0"/>
            </a:endParaRPr>
          </a:p>
          <a:p>
            <a:pPr>
              <a:lnSpc>
                <a:spcPct val="90000"/>
              </a:lnSpc>
              <a:buFont typeface="Wingdings" pitchFamily="2" charset="2"/>
              <a:buNone/>
            </a:pPr>
            <a:endParaRPr lang="en-US" sz="2400" dirty="0">
              <a:latin typeface="Calibri" pitchFamily="34" charset="0"/>
            </a:endParaRPr>
          </a:p>
          <a:p>
            <a:pPr lvl="2">
              <a:lnSpc>
                <a:spcPct val="90000"/>
              </a:lnSpc>
            </a:pPr>
            <a:endParaRPr lang="en-US"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0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01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01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01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01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179"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9" name="Rectangle 3"/>
          <p:cNvSpPr>
            <a:spLocks noGrp="1" noChangeArrowheads="1"/>
          </p:cNvSpPr>
          <p:nvPr>
            <p:ph type="title" idx="4294967295"/>
          </p:nvPr>
        </p:nvSpPr>
        <p:spPr>
          <a:xfrm>
            <a:off x="1409700" y="455612"/>
            <a:ext cx="7048500" cy="915987"/>
          </a:xfrm>
        </p:spPr>
        <p:txBody>
          <a:bodyPr anchor="b"/>
          <a:lstStyle/>
          <a:p>
            <a:r>
              <a:rPr lang="en-GB" b="1" dirty="0">
                <a:latin typeface="Calibri" pitchFamily="34" charset="0"/>
              </a:rPr>
              <a:t>Approach for meta-analysis</a:t>
            </a:r>
            <a:endParaRPr lang="en-US" b="1" dirty="0">
              <a:latin typeface="Calibri" pitchFamily="34" charset="0"/>
            </a:endParaRPr>
          </a:p>
        </p:txBody>
      </p:sp>
      <p:sp>
        <p:nvSpPr>
          <p:cNvPr id="236559" name="Rectangle 15"/>
          <p:cNvSpPr>
            <a:spLocks noChangeArrowheads="1"/>
          </p:cNvSpPr>
          <p:nvPr/>
        </p:nvSpPr>
        <p:spPr bwMode="auto">
          <a:xfrm>
            <a:off x="4356100" y="1765300"/>
            <a:ext cx="4621213" cy="4083050"/>
          </a:xfrm>
          <a:prstGeom prst="rect">
            <a:avLst/>
          </a:prstGeom>
          <a:noFill/>
          <a:ln w="9525">
            <a:noFill/>
            <a:miter lim="800000"/>
            <a:headEnd/>
            <a:tailEnd/>
          </a:ln>
        </p:spPr>
        <p:txBody>
          <a:bodyPr/>
          <a:lstStyle/>
          <a:p>
            <a:pPr marL="342900" indent="-342900" eaLnBrk="0" hangingPunct="0">
              <a:lnSpc>
                <a:spcPct val="80000"/>
              </a:lnSpc>
              <a:spcBef>
                <a:spcPct val="20000"/>
              </a:spcBef>
              <a:buClr>
                <a:schemeClr val="tx2"/>
              </a:buClr>
              <a:buSzPct val="70000"/>
              <a:buFont typeface="Wingdings" pitchFamily="2" charset="2"/>
              <a:buChar char="p"/>
            </a:pPr>
            <a:r>
              <a:rPr lang="en-US" sz="2000" dirty="0">
                <a:latin typeface="Calibri" pitchFamily="34" charset="0"/>
                <a:cs typeface="Calibri" pitchFamily="34" charset="0"/>
              </a:rPr>
              <a:t>Current statistical methods use a single estimate of sensitivity and specificity for each study</a:t>
            </a:r>
          </a:p>
          <a:p>
            <a:pPr marL="342900" indent="-342900" eaLnBrk="0" hangingPunct="0">
              <a:lnSpc>
                <a:spcPct val="80000"/>
              </a:lnSpc>
              <a:spcBef>
                <a:spcPct val="20000"/>
              </a:spcBef>
              <a:buClr>
                <a:schemeClr val="tx2"/>
              </a:buClr>
              <a:buSzPct val="70000"/>
              <a:buFont typeface="Wingdings" pitchFamily="2" charset="2"/>
              <a:buChar char="p"/>
            </a:pPr>
            <a:endParaRPr lang="en-GB" sz="2000" dirty="0">
              <a:latin typeface="Calibri" pitchFamily="34" charset="0"/>
              <a:cs typeface="Calibri" pitchFamily="34" charset="0"/>
            </a:endParaRPr>
          </a:p>
          <a:p>
            <a:pPr marL="342900" indent="-342900" eaLnBrk="0" hangingPunct="0">
              <a:lnSpc>
                <a:spcPct val="80000"/>
              </a:lnSpc>
              <a:spcBef>
                <a:spcPct val="20000"/>
              </a:spcBef>
              <a:buClr>
                <a:schemeClr val="tx2"/>
              </a:buClr>
              <a:buSzPct val="70000"/>
              <a:buFont typeface="Wingdings" pitchFamily="2" charset="2"/>
              <a:buChar char="p"/>
            </a:pPr>
            <a:r>
              <a:rPr lang="en-GB" sz="2000" dirty="0">
                <a:latin typeface="Calibri" pitchFamily="34" charset="0"/>
                <a:cs typeface="Calibri" pitchFamily="34" charset="0"/>
              </a:rPr>
              <a:t>Estimate the underlying ROC curve based on studies analysing different thresholds</a:t>
            </a:r>
          </a:p>
          <a:p>
            <a:pPr marL="742950" lvl="1" indent="-285750" eaLnBrk="0" hangingPunct="0">
              <a:lnSpc>
                <a:spcPct val="80000"/>
              </a:lnSpc>
              <a:spcBef>
                <a:spcPct val="20000"/>
              </a:spcBef>
              <a:buClr>
                <a:schemeClr val="tx2"/>
              </a:buClr>
              <a:buSzPct val="70000"/>
              <a:buFont typeface="Wingdings" pitchFamily="2" charset="2"/>
              <a:buNone/>
            </a:pPr>
            <a:endParaRPr lang="en-GB" sz="2000" dirty="0">
              <a:latin typeface="Calibri" pitchFamily="34" charset="0"/>
              <a:cs typeface="Calibri" pitchFamily="34" charset="0"/>
            </a:endParaRPr>
          </a:p>
          <a:p>
            <a:pPr marL="342900" indent="-342900" eaLnBrk="0" hangingPunct="0">
              <a:lnSpc>
                <a:spcPct val="80000"/>
              </a:lnSpc>
              <a:spcBef>
                <a:spcPct val="20000"/>
              </a:spcBef>
              <a:buClr>
                <a:schemeClr val="tx2"/>
              </a:buClr>
              <a:buSzPct val="70000"/>
              <a:buFont typeface="Wingdings" pitchFamily="2" charset="2"/>
              <a:buChar char="p"/>
            </a:pPr>
            <a:r>
              <a:rPr lang="en-GB" sz="2000" dirty="0">
                <a:latin typeface="Calibri" pitchFamily="34" charset="0"/>
                <a:cs typeface="Calibri" pitchFamily="34" charset="0"/>
              </a:rPr>
              <a:t>Analyses at specified threshold</a:t>
            </a:r>
          </a:p>
          <a:p>
            <a:pPr marL="742950" lvl="1" indent="-285750" eaLnBrk="0" hangingPunct="0">
              <a:lnSpc>
                <a:spcPct val="80000"/>
              </a:lnSpc>
              <a:spcBef>
                <a:spcPct val="20000"/>
              </a:spcBef>
              <a:buClr>
                <a:schemeClr val="tx2"/>
              </a:buClr>
              <a:buSzPct val="70000"/>
              <a:buFont typeface="Wingdings" pitchFamily="2" charset="2"/>
              <a:buChar char="p"/>
            </a:pPr>
            <a:r>
              <a:rPr lang="en-GB" sz="2000" dirty="0">
                <a:latin typeface="Calibri" pitchFamily="34" charset="0"/>
                <a:cs typeface="Calibri" pitchFamily="34" charset="0"/>
              </a:rPr>
              <a:t>Estimate summary sensitivity and summary specificity</a:t>
            </a:r>
          </a:p>
          <a:p>
            <a:pPr marL="742950" lvl="1" indent="-285750" eaLnBrk="0" hangingPunct="0">
              <a:lnSpc>
                <a:spcPct val="80000"/>
              </a:lnSpc>
              <a:spcBef>
                <a:spcPct val="20000"/>
              </a:spcBef>
              <a:buClr>
                <a:schemeClr val="tx2"/>
              </a:buClr>
              <a:buSzPct val="70000"/>
              <a:buFont typeface="Wingdings" pitchFamily="2" charset="2"/>
              <a:buNone/>
            </a:pPr>
            <a:endParaRPr lang="en-GB" sz="2000" dirty="0">
              <a:latin typeface="Calibri" pitchFamily="34" charset="0"/>
              <a:cs typeface="Calibri" pitchFamily="34" charset="0"/>
            </a:endParaRPr>
          </a:p>
          <a:p>
            <a:pPr marL="342900" indent="-342900" eaLnBrk="0" hangingPunct="0">
              <a:lnSpc>
                <a:spcPct val="80000"/>
              </a:lnSpc>
              <a:spcBef>
                <a:spcPct val="20000"/>
              </a:spcBef>
              <a:buClr>
                <a:schemeClr val="tx2"/>
              </a:buClr>
              <a:buSzPct val="70000"/>
              <a:buFont typeface="Wingdings" pitchFamily="2" charset="2"/>
              <a:buChar char="p"/>
            </a:pPr>
            <a:r>
              <a:rPr lang="en-GB" sz="2000" dirty="0">
                <a:latin typeface="Calibri" pitchFamily="34" charset="0"/>
                <a:cs typeface="Calibri" pitchFamily="34" charset="0"/>
              </a:rPr>
              <a:t>Compare ROC curves between tests</a:t>
            </a:r>
          </a:p>
          <a:p>
            <a:pPr marL="742950" lvl="1" indent="-285750" eaLnBrk="0" hangingPunct="0">
              <a:lnSpc>
                <a:spcPct val="80000"/>
              </a:lnSpc>
              <a:spcBef>
                <a:spcPct val="20000"/>
              </a:spcBef>
              <a:buClr>
                <a:schemeClr val="tx2"/>
              </a:buClr>
              <a:buSzPct val="70000"/>
              <a:buFont typeface="Wingdings" pitchFamily="2" charset="2"/>
              <a:buChar char="p"/>
            </a:pPr>
            <a:r>
              <a:rPr lang="en-GB" sz="2000" dirty="0">
                <a:latin typeface="Calibri" pitchFamily="34" charset="0"/>
                <a:cs typeface="Calibri" pitchFamily="34" charset="0"/>
              </a:rPr>
              <a:t>Allows comparison unrestricted to a particular threshold</a:t>
            </a:r>
          </a:p>
          <a:p>
            <a:pPr marL="742950" lvl="1" indent="-285750" eaLnBrk="0" hangingPunct="0">
              <a:lnSpc>
                <a:spcPct val="80000"/>
              </a:lnSpc>
              <a:spcBef>
                <a:spcPct val="20000"/>
              </a:spcBef>
              <a:buClr>
                <a:schemeClr val="accent2"/>
              </a:buClr>
              <a:buSzPct val="70000"/>
              <a:buFont typeface="Wingdings" pitchFamily="2" charset="2"/>
              <a:buChar char="p"/>
            </a:pPr>
            <a:endParaRPr lang="en-GB" sz="2000" dirty="0">
              <a:latin typeface="Calibri" pitchFamily="34" charset="0"/>
              <a:cs typeface="Calibri" pitchFamily="34" charset="0"/>
            </a:endParaRPr>
          </a:p>
        </p:txBody>
      </p:sp>
      <p:pic>
        <p:nvPicPr>
          <p:cNvPr id="132123" name="Picture 27"/>
          <p:cNvPicPr>
            <a:picLocks noChangeAspect="1" noChangeArrowheads="1"/>
          </p:cNvPicPr>
          <p:nvPr/>
        </p:nvPicPr>
        <p:blipFill>
          <a:blip r:embed="rId2" cstate="print"/>
          <a:srcRect l="11919" t="2290" r="10800" b="4071"/>
          <a:stretch>
            <a:fillRect/>
          </a:stretch>
        </p:blipFill>
        <p:spPr bwMode="auto">
          <a:xfrm>
            <a:off x="95250" y="2003425"/>
            <a:ext cx="4224338" cy="3746500"/>
          </a:xfrm>
          <a:prstGeom prst="rect">
            <a:avLst/>
          </a:prstGeom>
          <a:noFill/>
          <a:ln w="9525">
            <a:noFill/>
            <a:miter lim="800000"/>
            <a:headEnd/>
            <a:tailEnd/>
          </a:ln>
          <a:effectLst/>
        </p:spPr>
      </p:pic>
      <p:sp>
        <p:nvSpPr>
          <p:cNvPr id="132124" name="Oval 28"/>
          <p:cNvSpPr>
            <a:spLocks noChangeArrowheads="1"/>
          </p:cNvSpPr>
          <p:nvPr/>
        </p:nvSpPr>
        <p:spPr bwMode="auto">
          <a:xfrm>
            <a:off x="1606550" y="2352675"/>
            <a:ext cx="95250" cy="95250"/>
          </a:xfrm>
          <a:prstGeom prst="ellipse">
            <a:avLst/>
          </a:prstGeom>
          <a:solidFill>
            <a:srgbClr val="993366"/>
          </a:solidFill>
          <a:ln w="9525">
            <a:solidFill>
              <a:schemeClr val="tx1"/>
            </a:solidFill>
            <a:round/>
            <a:headEnd/>
            <a:tailEnd/>
          </a:ln>
          <a:effectLst/>
        </p:spPr>
        <p:txBody>
          <a:bodyPr wrap="none" anchor="ctr"/>
          <a:lstStyle/>
          <a:p>
            <a:endParaRPr lang="en-GB"/>
          </a:p>
        </p:txBody>
      </p:sp>
      <p:sp>
        <p:nvSpPr>
          <p:cNvPr id="132125" name="Oval 29"/>
          <p:cNvSpPr>
            <a:spLocks noChangeArrowheads="1"/>
          </p:cNvSpPr>
          <p:nvPr/>
        </p:nvSpPr>
        <p:spPr bwMode="auto">
          <a:xfrm>
            <a:off x="1492250" y="2543175"/>
            <a:ext cx="95250" cy="95250"/>
          </a:xfrm>
          <a:prstGeom prst="ellipse">
            <a:avLst/>
          </a:prstGeom>
          <a:solidFill>
            <a:srgbClr val="993366"/>
          </a:solidFill>
          <a:ln w="9525">
            <a:solidFill>
              <a:schemeClr val="tx1"/>
            </a:solidFill>
            <a:round/>
            <a:headEnd/>
            <a:tailEnd/>
          </a:ln>
          <a:effectLst/>
        </p:spPr>
        <p:txBody>
          <a:bodyPr wrap="none" anchor="ctr"/>
          <a:lstStyle/>
          <a:p>
            <a:endParaRPr lang="en-GB"/>
          </a:p>
        </p:txBody>
      </p:sp>
      <p:sp>
        <p:nvSpPr>
          <p:cNvPr id="132126" name="Oval 30"/>
          <p:cNvSpPr>
            <a:spLocks noChangeArrowheads="1"/>
          </p:cNvSpPr>
          <p:nvPr/>
        </p:nvSpPr>
        <p:spPr bwMode="auto">
          <a:xfrm>
            <a:off x="1130300" y="2800350"/>
            <a:ext cx="95250" cy="95250"/>
          </a:xfrm>
          <a:prstGeom prst="ellipse">
            <a:avLst/>
          </a:prstGeom>
          <a:solidFill>
            <a:srgbClr val="993366"/>
          </a:solidFill>
          <a:ln w="9525">
            <a:solidFill>
              <a:schemeClr val="tx1"/>
            </a:solidFill>
            <a:round/>
            <a:headEnd/>
            <a:tailEnd/>
          </a:ln>
          <a:effectLst/>
        </p:spPr>
        <p:txBody>
          <a:bodyPr wrap="none" anchor="ctr"/>
          <a:lstStyle/>
          <a:p>
            <a:endParaRPr lang="en-GB"/>
          </a:p>
        </p:txBody>
      </p:sp>
      <p:sp>
        <p:nvSpPr>
          <p:cNvPr id="132127" name="Oval 31"/>
          <p:cNvSpPr>
            <a:spLocks noChangeArrowheads="1"/>
          </p:cNvSpPr>
          <p:nvPr/>
        </p:nvSpPr>
        <p:spPr bwMode="auto">
          <a:xfrm>
            <a:off x="1016000" y="2847975"/>
            <a:ext cx="95250" cy="95250"/>
          </a:xfrm>
          <a:prstGeom prst="ellipse">
            <a:avLst/>
          </a:prstGeom>
          <a:solidFill>
            <a:srgbClr val="993366"/>
          </a:solidFill>
          <a:ln w="9525">
            <a:solidFill>
              <a:schemeClr val="tx1"/>
            </a:solidFill>
            <a:round/>
            <a:headEnd/>
            <a:tailEnd/>
          </a:ln>
          <a:effectLst/>
        </p:spPr>
        <p:txBody>
          <a:bodyPr wrap="none" anchor="ctr"/>
          <a:lstStyle/>
          <a:p>
            <a:endParaRPr lang="en-GB"/>
          </a:p>
        </p:txBody>
      </p:sp>
      <p:sp>
        <p:nvSpPr>
          <p:cNvPr id="132128" name="Oval 32"/>
          <p:cNvSpPr>
            <a:spLocks noChangeArrowheads="1"/>
          </p:cNvSpPr>
          <p:nvPr/>
        </p:nvSpPr>
        <p:spPr bwMode="auto">
          <a:xfrm>
            <a:off x="1139825" y="2933700"/>
            <a:ext cx="95250" cy="95250"/>
          </a:xfrm>
          <a:prstGeom prst="ellipse">
            <a:avLst/>
          </a:prstGeom>
          <a:solidFill>
            <a:srgbClr val="993366"/>
          </a:solidFill>
          <a:ln w="9525">
            <a:solidFill>
              <a:schemeClr val="tx1"/>
            </a:solidFill>
            <a:round/>
            <a:headEnd/>
            <a:tailEnd/>
          </a:ln>
          <a:effectLst/>
        </p:spPr>
        <p:txBody>
          <a:bodyPr wrap="none" anchor="ctr"/>
          <a:lstStyle/>
          <a:p>
            <a:endParaRPr lang="en-GB"/>
          </a:p>
        </p:txBody>
      </p:sp>
      <p:sp>
        <p:nvSpPr>
          <p:cNvPr id="132129" name="Oval 33"/>
          <p:cNvSpPr>
            <a:spLocks noChangeArrowheads="1"/>
          </p:cNvSpPr>
          <p:nvPr/>
        </p:nvSpPr>
        <p:spPr bwMode="auto">
          <a:xfrm>
            <a:off x="1016000" y="3028950"/>
            <a:ext cx="95250" cy="95250"/>
          </a:xfrm>
          <a:prstGeom prst="ellipse">
            <a:avLst/>
          </a:prstGeom>
          <a:solidFill>
            <a:srgbClr val="993366"/>
          </a:solidFill>
          <a:ln w="9525">
            <a:solidFill>
              <a:schemeClr val="tx1"/>
            </a:solidFill>
            <a:round/>
            <a:headEnd/>
            <a:tailEnd/>
          </a:ln>
          <a:effectLst/>
        </p:spPr>
        <p:txBody>
          <a:bodyPr wrap="none" anchor="ctr"/>
          <a:lstStyle/>
          <a:p>
            <a:endParaRPr lang="en-GB"/>
          </a:p>
        </p:txBody>
      </p:sp>
      <p:sp>
        <p:nvSpPr>
          <p:cNvPr id="132130" name="Oval 34"/>
          <p:cNvSpPr>
            <a:spLocks noChangeArrowheads="1"/>
          </p:cNvSpPr>
          <p:nvPr/>
        </p:nvSpPr>
        <p:spPr bwMode="auto">
          <a:xfrm>
            <a:off x="1120775" y="3076575"/>
            <a:ext cx="95250" cy="95250"/>
          </a:xfrm>
          <a:prstGeom prst="ellipse">
            <a:avLst/>
          </a:prstGeom>
          <a:solidFill>
            <a:srgbClr val="993366"/>
          </a:solidFill>
          <a:ln w="9525">
            <a:solidFill>
              <a:schemeClr val="tx1"/>
            </a:solidFill>
            <a:round/>
            <a:headEnd/>
            <a:tailEnd/>
          </a:ln>
          <a:effectLst/>
        </p:spPr>
        <p:txBody>
          <a:bodyPr wrap="none" anchor="ctr"/>
          <a:lstStyle/>
          <a:p>
            <a:endParaRPr lang="en-GB"/>
          </a:p>
        </p:txBody>
      </p:sp>
      <p:sp>
        <p:nvSpPr>
          <p:cNvPr id="132131" name="Oval 35"/>
          <p:cNvSpPr>
            <a:spLocks noChangeArrowheads="1"/>
          </p:cNvSpPr>
          <p:nvPr/>
        </p:nvSpPr>
        <p:spPr bwMode="auto">
          <a:xfrm>
            <a:off x="1120775" y="3190875"/>
            <a:ext cx="95250" cy="95250"/>
          </a:xfrm>
          <a:prstGeom prst="ellipse">
            <a:avLst/>
          </a:prstGeom>
          <a:solidFill>
            <a:srgbClr val="993366"/>
          </a:solidFill>
          <a:ln w="9525">
            <a:solidFill>
              <a:schemeClr val="tx1"/>
            </a:solidFill>
            <a:round/>
            <a:headEnd/>
            <a:tailEnd/>
          </a:ln>
          <a:effectLst/>
        </p:spPr>
        <p:txBody>
          <a:bodyPr wrap="none" anchor="ctr"/>
          <a:lstStyle/>
          <a:p>
            <a:endParaRPr lang="en-GB"/>
          </a:p>
        </p:txBody>
      </p:sp>
      <p:sp>
        <p:nvSpPr>
          <p:cNvPr id="132132" name="Oval 36"/>
          <p:cNvSpPr>
            <a:spLocks noChangeArrowheads="1"/>
          </p:cNvSpPr>
          <p:nvPr/>
        </p:nvSpPr>
        <p:spPr bwMode="auto">
          <a:xfrm>
            <a:off x="1330325" y="3238500"/>
            <a:ext cx="95250" cy="95250"/>
          </a:xfrm>
          <a:prstGeom prst="ellipse">
            <a:avLst/>
          </a:prstGeom>
          <a:solidFill>
            <a:srgbClr val="993366"/>
          </a:solidFill>
          <a:ln w="9525">
            <a:solidFill>
              <a:schemeClr val="tx1"/>
            </a:solidFill>
            <a:round/>
            <a:headEnd/>
            <a:tailEnd/>
          </a:ln>
          <a:effectLst/>
        </p:spPr>
        <p:txBody>
          <a:bodyPr wrap="none" anchor="ctr"/>
          <a:lstStyle/>
          <a:p>
            <a:endParaRPr lang="en-GB"/>
          </a:p>
        </p:txBody>
      </p:sp>
      <p:sp>
        <p:nvSpPr>
          <p:cNvPr id="132133" name="Oval 37"/>
          <p:cNvSpPr>
            <a:spLocks noChangeArrowheads="1"/>
          </p:cNvSpPr>
          <p:nvPr/>
        </p:nvSpPr>
        <p:spPr bwMode="auto">
          <a:xfrm>
            <a:off x="1130300" y="3381375"/>
            <a:ext cx="95250" cy="95250"/>
          </a:xfrm>
          <a:prstGeom prst="ellipse">
            <a:avLst/>
          </a:prstGeom>
          <a:solidFill>
            <a:srgbClr val="993366"/>
          </a:solidFill>
          <a:ln w="9525">
            <a:solidFill>
              <a:schemeClr val="tx1"/>
            </a:solidFill>
            <a:round/>
            <a:headEnd/>
            <a:tailEnd/>
          </a:ln>
          <a:effectLst/>
        </p:spPr>
        <p:txBody>
          <a:bodyPr wrap="none" anchor="ctr"/>
          <a:lstStyle/>
          <a:p>
            <a:endParaRPr lang="en-GB"/>
          </a:p>
        </p:txBody>
      </p:sp>
      <p:sp>
        <p:nvSpPr>
          <p:cNvPr id="132134" name="Freeform 38"/>
          <p:cNvSpPr>
            <a:spLocks/>
          </p:cNvSpPr>
          <p:nvPr/>
        </p:nvSpPr>
        <p:spPr bwMode="auto">
          <a:xfrm>
            <a:off x="996950" y="2419350"/>
            <a:ext cx="825500" cy="1282700"/>
          </a:xfrm>
          <a:custGeom>
            <a:avLst/>
            <a:gdLst/>
            <a:ahLst/>
            <a:cxnLst>
              <a:cxn ang="0">
                <a:pos x="469" y="0"/>
              </a:cxn>
              <a:cxn ang="0">
                <a:pos x="271" y="90"/>
              </a:cxn>
              <a:cxn ang="0">
                <a:pos x="157" y="210"/>
              </a:cxn>
              <a:cxn ang="0">
                <a:pos x="109" y="300"/>
              </a:cxn>
              <a:cxn ang="0">
                <a:pos x="61" y="432"/>
              </a:cxn>
              <a:cxn ang="0">
                <a:pos x="31" y="642"/>
              </a:cxn>
              <a:cxn ang="0">
                <a:pos x="7" y="828"/>
              </a:cxn>
              <a:cxn ang="0">
                <a:pos x="1" y="876"/>
              </a:cxn>
            </a:cxnLst>
            <a:rect l="0" t="0" r="r" b="b"/>
            <a:pathLst>
              <a:path w="469" h="876">
                <a:moveTo>
                  <a:pt x="469" y="0"/>
                </a:moveTo>
                <a:cubicBezTo>
                  <a:pt x="396" y="27"/>
                  <a:pt x="323" y="55"/>
                  <a:pt x="271" y="90"/>
                </a:cubicBezTo>
                <a:cubicBezTo>
                  <a:pt x="219" y="125"/>
                  <a:pt x="184" y="175"/>
                  <a:pt x="157" y="210"/>
                </a:cubicBezTo>
                <a:cubicBezTo>
                  <a:pt x="130" y="245"/>
                  <a:pt x="125" y="263"/>
                  <a:pt x="109" y="300"/>
                </a:cubicBezTo>
                <a:cubicBezTo>
                  <a:pt x="93" y="337"/>
                  <a:pt x="74" y="375"/>
                  <a:pt x="61" y="432"/>
                </a:cubicBezTo>
                <a:cubicBezTo>
                  <a:pt x="48" y="489"/>
                  <a:pt x="40" y="576"/>
                  <a:pt x="31" y="642"/>
                </a:cubicBezTo>
                <a:cubicBezTo>
                  <a:pt x="22" y="708"/>
                  <a:pt x="12" y="789"/>
                  <a:pt x="7" y="828"/>
                </a:cubicBezTo>
                <a:cubicBezTo>
                  <a:pt x="2" y="867"/>
                  <a:pt x="0" y="870"/>
                  <a:pt x="1" y="876"/>
                </a:cubicBezTo>
              </a:path>
            </a:pathLst>
          </a:custGeom>
          <a:noFill/>
          <a:ln w="15875">
            <a:solidFill>
              <a:schemeClr val="tx1"/>
            </a:solidFill>
            <a:round/>
            <a:headEnd/>
            <a:tailEnd/>
          </a:ln>
          <a:effectLst/>
        </p:spPr>
        <p:txBody>
          <a:bodyPr wrap="none"/>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213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3213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132131"/>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132130"/>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500"/>
                                  </p:stCondLst>
                                  <p:childTnLst>
                                    <p:set>
                                      <p:cBhvr>
                                        <p:cTn id="18" dur="1" fill="hold">
                                          <p:stCondLst>
                                            <p:cond delay="0"/>
                                          </p:stCondLst>
                                        </p:cTn>
                                        <p:tgtEl>
                                          <p:spTgt spid="132129"/>
                                        </p:tgtEl>
                                        <p:attrNameLst>
                                          <p:attrName>style.visibility</p:attrName>
                                        </p:attrNameLst>
                                      </p:cBhvr>
                                      <p:to>
                                        <p:strVal val="visible"/>
                                      </p:to>
                                    </p:set>
                                  </p:childTnLst>
                                </p:cTn>
                              </p:par>
                            </p:childTnLst>
                          </p:cTn>
                        </p:par>
                        <p:par>
                          <p:cTn id="19" fill="hold">
                            <p:stCondLst>
                              <p:cond delay="3500"/>
                            </p:stCondLst>
                            <p:childTnLst>
                              <p:par>
                                <p:cTn id="20" presetID="1" presetClass="entr" presetSubtype="0" fill="hold" grpId="0" nodeType="afterEffect">
                                  <p:stCondLst>
                                    <p:cond delay="500"/>
                                  </p:stCondLst>
                                  <p:childTnLst>
                                    <p:set>
                                      <p:cBhvr>
                                        <p:cTn id="21" dur="1" fill="hold">
                                          <p:stCondLst>
                                            <p:cond delay="0"/>
                                          </p:stCondLst>
                                        </p:cTn>
                                        <p:tgtEl>
                                          <p:spTgt spid="132128"/>
                                        </p:tgtEl>
                                        <p:attrNameLst>
                                          <p:attrName>style.visibility</p:attrName>
                                        </p:attrNameLst>
                                      </p:cBhvr>
                                      <p:to>
                                        <p:strVal val="visible"/>
                                      </p:to>
                                    </p:set>
                                  </p:childTnLst>
                                </p:cTn>
                              </p:par>
                            </p:childTnLst>
                          </p:cTn>
                        </p:par>
                        <p:par>
                          <p:cTn id="22" fill="hold">
                            <p:stCondLst>
                              <p:cond delay="4000"/>
                            </p:stCondLst>
                            <p:childTnLst>
                              <p:par>
                                <p:cTn id="23" presetID="1" presetClass="entr" presetSubtype="0" fill="hold" grpId="0" nodeType="afterEffect">
                                  <p:stCondLst>
                                    <p:cond delay="500"/>
                                  </p:stCondLst>
                                  <p:childTnLst>
                                    <p:set>
                                      <p:cBhvr>
                                        <p:cTn id="24" dur="1" fill="hold">
                                          <p:stCondLst>
                                            <p:cond delay="0"/>
                                          </p:stCondLst>
                                        </p:cTn>
                                        <p:tgtEl>
                                          <p:spTgt spid="132127"/>
                                        </p:tgtEl>
                                        <p:attrNameLst>
                                          <p:attrName>style.visibility</p:attrName>
                                        </p:attrNameLst>
                                      </p:cBhvr>
                                      <p:to>
                                        <p:strVal val="visible"/>
                                      </p:to>
                                    </p:set>
                                  </p:childTnLst>
                                </p:cTn>
                              </p:par>
                            </p:childTnLst>
                          </p:cTn>
                        </p:par>
                        <p:par>
                          <p:cTn id="25" fill="hold">
                            <p:stCondLst>
                              <p:cond delay="4500"/>
                            </p:stCondLst>
                            <p:childTnLst>
                              <p:par>
                                <p:cTn id="26" presetID="1" presetClass="entr" presetSubtype="0" fill="hold" grpId="0" nodeType="afterEffect">
                                  <p:stCondLst>
                                    <p:cond delay="500"/>
                                  </p:stCondLst>
                                  <p:childTnLst>
                                    <p:set>
                                      <p:cBhvr>
                                        <p:cTn id="27" dur="1" fill="hold">
                                          <p:stCondLst>
                                            <p:cond delay="0"/>
                                          </p:stCondLst>
                                        </p:cTn>
                                        <p:tgtEl>
                                          <p:spTgt spid="132126"/>
                                        </p:tgtEl>
                                        <p:attrNameLst>
                                          <p:attrName>style.visibility</p:attrName>
                                        </p:attrNameLst>
                                      </p:cBhvr>
                                      <p:to>
                                        <p:strVal val="visible"/>
                                      </p:to>
                                    </p:set>
                                  </p:childTnLst>
                                </p:cTn>
                              </p:par>
                            </p:childTnLst>
                          </p:cTn>
                        </p:par>
                        <p:par>
                          <p:cTn id="28" fill="hold">
                            <p:stCondLst>
                              <p:cond delay="5000"/>
                            </p:stCondLst>
                            <p:childTnLst>
                              <p:par>
                                <p:cTn id="29" presetID="1" presetClass="entr" presetSubtype="0" fill="hold" grpId="0" nodeType="afterEffect">
                                  <p:stCondLst>
                                    <p:cond delay="500"/>
                                  </p:stCondLst>
                                  <p:childTnLst>
                                    <p:set>
                                      <p:cBhvr>
                                        <p:cTn id="30" dur="1" fill="hold">
                                          <p:stCondLst>
                                            <p:cond delay="0"/>
                                          </p:stCondLst>
                                        </p:cTn>
                                        <p:tgtEl>
                                          <p:spTgt spid="132125"/>
                                        </p:tgtEl>
                                        <p:attrNameLst>
                                          <p:attrName>style.visibility</p:attrName>
                                        </p:attrNameLst>
                                      </p:cBhvr>
                                      <p:to>
                                        <p:strVal val="visible"/>
                                      </p:to>
                                    </p:set>
                                  </p:childTnLst>
                                </p:cTn>
                              </p:par>
                            </p:childTnLst>
                          </p:cTn>
                        </p:par>
                        <p:par>
                          <p:cTn id="31" fill="hold">
                            <p:stCondLst>
                              <p:cond delay="5500"/>
                            </p:stCondLst>
                            <p:childTnLst>
                              <p:par>
                                <p:cTn id="32" presetID="1" presetClass="entr" presetSubtype="0" fill="hold" grpId="0" nodeType="afterEffect">
                                  <p:stCondLst>
                                    <p:cond delay="500"/>
                                  </p:stCondLst>
                                  <p:childTnLst>
                                    <p:set>
                                      <p:cBhvr>
                                        <p:cTn id="33" dur="1" fill="hold">
                                          <p:stCondLst>
                                            <p:cond delay="0"/>
                                          </p:stCondLst>
                                        </p:cTn>
                                        <p:tgtEl>
                                          <p:spTgt spid="132124"/>
                                        </p:tgtEl>
                                        <p:attrNameLst>
                                          <p:attrName>style.visibility</p:attrName>
                                        </p:attrNameLst>
                                      </p:cBhvr>
                                      <p:to>
                                        <p:strVal val="visible"/>
                                      </p:to>
                                    </p:set>
                                  </p:childTnLst>
                                </p:cTn>
                              </p:par>
                            </p:childTnLst>
                          </p:cTn>
                        </p:par>
                        <p:par>
                          <p:cTn id="34" fill="hold">
                            <p:stCondLst>
                              <p:cond delay="6000"/>
                            </p:stCondLst>
                            <p:childTnLst>
                              <p:par>
                                <p:cTn id="35" presetID="1" presetClass="entr" presetSubtype="0" fill="hold" grpId="0" nodeType="afterEffect">
                                  <p:stCondLst>
                                    <p:cond delay="500"/>
                                  </p:stCondLst>
                                  <p:childTnLst>
                                    <p:set>
                                      <p:cBhvr>
                                        <p:cTn id="36" dur="1" fill="hold">
                                          <p:stCondLst>
                                            <p:cond delay="0"/>
                                          </p:stCondLst>
                                        </p:cTn>
                                        <p:tgtEl>
                                          <p:spTgt spid="1321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6559">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6559">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6559">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6559">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365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24" grpId="0" animBg="1"/>
      <p:bldP spid="132125" grpId="0" animBg="1"/>
      <p:bldP spid="132126" grpId="0" animBg="1"/>
      <p:bldP spid="132127" grpId="0" animBg="1"/>
      <p:bldP spid="132128" grpId="0" animBg="1"/>
      <p:bldP spid="132129" grpId="0" animBg="1"/>
      <p:bldP spid="132130" grpId="0" animBg="1"/>
      <p:bldP spid="132131" grpId="0" animBg="1"/>
      <p:bldP spid="132132" grpId="0" animBg="1"/>
      <p:bldP spid="132133" grpId="0" animBg="1"/>
      <p:bldP spid="1321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GB" b="1" dirty="0">
                <a:latin typeface="Calibri" pitchFamily="34" charset="0"/>
              </a:rPr>
              <a:t>Outline</a:t>
            </a:r>
            <a:endParaRPr lang="en-US" b="1" dirty="0">
              <a:latin typeface="Calibri" pitchFamily="34" charset="0"/>
            </a:endParaRPr>
          </a:p>
        </p:txBody>
      </p:sp>
      <p:sp>
        <p:nvSpPr>
          <p:cNvPr id="83971" name="Rectangle 3"/>
          <p:cNvSpPr>
            <a:spLocks noGrp="1" noChangeArrowheads="1"/>
          </p:cNvSpPr>
          <p:nvPr>
            <p:ph type="body" idx="1"/>
          </p:nvPr>
        </p:nvSpPr>
        <p:spPr>
          <a:xfrm>
            <a:off x="1435100" y="1557338"/>
            <a:ext cx="7023100" cy="4079875"/>
          </a:xfrm>
        </p:spPr>
        <p:txBody>
          <a:bodyPr/>
          <a:lstStyle/>
          <a:p>
            <a:r>
              <a:rPr lang="en-GB" dirty="0">
                <a:latin typeface="Calibri" pitchFamily="34" charset="0"/>
              </a:rPr>
              <a:t>Analysis of a single study</a:t>
            </a:r>
          </a:p>
          <a:p>
            <a:r>
              <a:rPr lang="en-GB" dirty="0">
                <a:latin typeface="Calibri" pitchFamily="34" charset="0"/>
              </a:rPr>
              <a:t>Approach to data synthesis</a:t>
            </a:r>
          </a:p>
          <a:p>
            <a:r>
              <a:rPr lang="en-GB" dirty="0">
                <a:latin typeface="Calibri" pitchFamily="34" charset="0"/>
              </a:rPr>
              <a:t>Investigating heterogeneity</a:t>
            </a:r>
          </a:p>
          <a:p>
            <a:r>
              <a:rPr lang="en-GB" dirty="0">
                <a:latin typeface="Calibri" pitchFamily="34" charset="0"/>
              </a:rPr>
              <a:t>Test comparisons</a:t>
            </a:r>
          </a:p>
          <a:p>
            <a:r>
              <a:rPr lang="en-GB" dirty="0" err="1">
                <a:latin typeface="Calibri" pitchFamily="34" charset="0"/>
              </a:rPr>
              <a:t>RevMan</a:t>
            </a:r>
            <a:r>
              <a:rPr lang="en-GB" dirty="0">
                <a:latin typeface="Calibri" pitchFamily="34" charset="0"/>
              </a:rPr>
              <a:t> 5</a:t>
            </a:r>
          </a:p>
          <a:p>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body" idx="4294967295"/>
          </p:nvPr>
        </p:nvSpPr>
        <p:spPr>
          <a:xfrm>
            <a:off x="1384300" y="1854200"/>
            <a:ext cx="6896100" cy="4670425"/>
          </a:xfrm>
        </p:spPr>
        <p:txBody>
          <a:bodyPr lIns="90488" tIns="44450" rIns="90488" bIns="44450"/>
          <a:lstStyle/>
          <a:p>
            <a:pPr>
              <a:buFont typeface="Wingdings" pitchFamily="2" charset="2"/>
              <a:buNone/>
            </a:pPr>
            <a:r>
              <a:rPr lang="en-GB" sz="2400" dirty="0">
                <a:latin typeface="Calibri" pitchFamily="34" charset="0"/>
              </a:rPr>
              <a:t>ROC curve transformation to linear plot</a:t>
            </a:r>
            <a:endParaRPr lang="en-US" sz="2400" dirty="0">
              <a:latin typeface="Calibri" pitchFamily="34" charset="0"/>
            </a:endParaRPr>
          </a:p>
          <a:p>
            <a:pPr lvl="1"/>
            <a:r>
              <a:rPr lang="en-US" sz="2400" dirty="0">
                <a:latin typeface="Calibri" pitchFamily="34" charset="0"/>
              </a:rPr>
              <a:t>Calculate the </a:t>
            </a:r>
            <a:r>
              <a:rPr lang="en-US" sz="2400" dirty="0" err="1">
                <a:latin typeface="Calibri" pitchFamily="34" charset="0"/>
              </a:rPr>
              <a:t>logits</a:t>
            </a:r>
            <a:r>
              <a:rPr lang="en-US" sz="2400" dirty="0">
                <a:latin typeface="Calibri" pitchFamily="34" charset="0"/>
              </a:rPr>
              <a:t> of TPR and FPR</a:t>
            </a:r>
          </a:p>
          <a:p>
            <a:pPr lvl="1"/>
            <a:r>
              <a:rPr lang="en-US" sz="2400" dirty="0">
                <a:latin typeface="Calibri" pitchFamily="34" charset="0"/>
              </a:rPr>
              <a:t>Plot their difference against their sum</a:t>
            </a:r>
          </a:p>
        </p:txBody>
      </p:sp>
      <p:pic>
        <p:nvPicPr>
          <p:cNvPr id="585731" name="Picture 3"/>
          <p:cNvPicPr>
            <a:picLocks noChangeArrowheads="1"/>
          </p:cNvPicPr>
          <p:nvPr/>
        </p:nvPicPr>
        <p:blipFill>
          <a:blip r:embed="rId3" cstate="print"/>
          <a:srcRect/>
          <a:stretch>
            <a:fillRect/>
          </a:stretch>
        </p:blipFill>
        <p:spPr bwMode="auto">
          <a:xfrm>
            <a:off x="4679950" y="3681413"/>
            <a:ext cx="3427413" cy="1590675"/>
          </a:xfrm>
          <a:prstGeom prst="rect">
            <a:avLst/>
          </a:prstGeom>
          <a:noFill/>
          <a:ln w="12700">
            <a:noFill/>
            <a:miter lim="800000"/>
            <a:headEnd/>
            <a:tailEnd/>
          </a:ln>
        </p:spPr>
      </p:pic>
      <p:pic>
        <p:nvPicPr>
          <p:cNvPr id="585732" name="Picture 4"/>
          <p:cNvPicPr>
            <a:picLocks noChangeArrowheads="1"/>
          </p:cNvPicPr>
          <p:nvPr/>
        </p:nvPicPr>
        <p:blipFill>
          <a:blip r:embed="rId4" cstate="print"/>
          <a:srcRect/>
          <a:stretch>
            <a:fillRect/>
          </a:stretch>
        </p:blipFill>
        <p:spPr bwMode="auto">
          <a:xfrm>
            <a:off x="1547813" y="3573463"/>
            <a:ext cx="2906712" cy="2239962"/>
          </a:xfrm>
          <a:prstGeom prst="rect">
            <a:avLst/>
          </a:prstGeom>
          <a:noFill/>
          <a:ln w="12700">
            <a:noFill/>
            <a:miter lim="800000"/>
            <a:headEnd/>
            <a:tailEnd/>
          </a:ln>
        </p:spPr>
      </p:pic>
      <p:sp>
        <p:nvSpPr>
          <p:cNvPr id="105477" name="Rectangle 5"/>
          <p:cNvSpPr>
            <a:spLocks noGrp="1" noChangeArrowheads="1"/>
          </p:cNvSpPr>
          <p:nvPr>
            <p:ph type="title" idx="4294967295"/>
          </p:nvPr>
        </p:nvSpPr>
        <p:spPr>
          <a:xfrm>
            <a:off x="1384300" y="455613"/>
            <a:ext cx="7404100" cy="1042987"/>
          </a:xfrm>
        </p:spPr>
        <p:txBody>
          <a:bodyPr anchor="b"/>
          <a:lstStyle/>
          <a:p>
            <a:r>
              <a:rPr lang="en-US" sz="3600" b="1" dirty="0">
                <a:latin typeface="Calibri" pitchFamily="34" charset="0"/>
              </a:rPr>
              <a:t>Moses-</a:t>
            </a:r>
            <a:r>
              <a:rPr lang="en-US" sz="3600" b="1" dirty="0" err="1">
                <a:latin typeface="Calibri" pitchFamily="34" charset="0"/>
              </a:rPr>
              <a:t>Littenberg</a:t>
            </a:r>
            <a:r>
              <a:rPr lang="en-US" sz="3600" b="1" dirty="0">
                <a:latin typeface="Calibri" pitchFamily="34" charset="0"/>
              </a:rPr>
              <a:t> statistical </a:t>
            </a:r>
            <a:r>
              <a:rPr lang="en-US" sz="3600" b="1" dirty="0" err="1">
                <a:latin typeface="Calibri" pitchFamily="34" charset="0"/>
              </a:rPr>
              <a:t>modelling</a:t>
            </a:r>
            <a:r>
              <a:rPr lang="en-US" sz="3600" b="1" dirty="0">
                <a:latin typeface="Calibri" pitchFamily="34" charset="0"/>
              </a:rPr>
              <a:t> of ROC curves</a:t>
            </a:r>
            <a:endParaRPr lang="en-GB" sz="3600" b="1"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57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573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57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85730">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57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358900" y="455613"/>
            <a:ext cx="7099300" cy="992187"/>
          </a:xfrm>
        </p:spPr>
        <p:txBody>
          <a:bodyPr lIns="90488" tIns="44450" rIns="90488" bIns="44450" anchor="b"/>
          <a:lstStyle/>
          <a:p>
            <a:r>
              <a:rPr lang="en-US" sz="3200" b="1" dirty="0">
                <a:latin typeface="Calibri" pitchFamily="34" charset="0"/>
              </a:rPr>
              <a:t>Moses-</a:t>
            </a:r>
            <a:r>
              <a:rPr lang="en-US" sz="3200" b="1" dirty="0" err="1">
                <a:latin typeface="Calibri" pitchFamily="34" charset="0"/>
              </a:rPr>
              <a:t>Littenberg</a:t>
            </a:r>
            <a:r>
              <a:rPr lang="en-US" sz="3200" b="1" dirty="0">
                <a:latin typeface="Calibri" pitchFamily="34" charset="0"/>
              </a:rPr>
              <a:t> SROC method</a:t>
            </a:r>
          </a:p>
        </p:txBody>
      </p:sp>
      <p:sp>
        <p:nvSpPr>
          <p:cNvPr id="241667" name="Rectangle 3"/>
          <p:cNvSpPr>
            <a:spLocks noGrp="1" noChangeArrowheads="1"/>
          </p:cNvSpPr>
          <p:nvPr>
            <p:ph type="body" idx="4294967295"/>
          </p:nvPr>
        </p:nvSpPr>
        <p:spPr>
          <a:xfrm>
            <a:off x="1308100" y="1714500"/>
            <a:ext cx="7375525" cy="4486275"/>
          </a:xfrm>
        </p:spPr>
        <p:txBody>
          <a:bodyPr lIns="90488" tIns="44450" rIns="90488" bIns="44450"/>
          <a:lstStyle/>
          <a:p>
            <a:pPr>
              <a:lnSpc>
                <a:spcPct val="80000"/>
              </a:lnSpc>
            </a:pPr>
            <a:r>
              <a:rPr lang="en-US" sz="2200" dirty="0">
                <a:latin typeface="Calibri" pitchFamily="34" charset="0"/>
              </a:rPr>
              <a:t>Regression models used to fit straight lines to model relationship between test accuracy and test threshold</a:t>
            </a:r>
          </a:p>
          <a:p>
            <a:pPr>
              <a:lnSpc>
                <a:spcPct val="80000"/>
              </a:lnSpc>
              <a:buFont typeface="Wingdings" pitchFamily="2" charset="2"/>
              <a:buNone/>
            </a:pPr>
            <a:endParaRPr lang="en-US" sz="2200" dirty="0">
              <a:latin typeface="Calibri" pitchFamily="34" charset="0"/>
            </a:endParaRPr>
          </a:p>
          <a:p>
            <a:pPr lvl="3">
              <a:lnSpc>
                <a:spcPct val="80000"/>
              </a:lnSpc>
              <a:buFontTx/>
              <a:buNone/>
            </a:pPr>
            <a:r>
              <a:rPr lang="en-GB" sz="2200" i="1" dirty="0">
                <a:solidFill>
                  <a:srgbClr val="008080"/>
                </a:solidFill>
                <a:latin typeface="Calibri" pitchFamily="34" charset="0"/>
              </a:rPr>
              <a:t>	</a:t>
            </a:r>
            <a:r>
              <a:rPr lang="en-GB" sz="3200" i="1" dirty="0">
                <a:solidFill>
                  <a:srgbClr val="1810BC"/>
                </a:solidFill>
                <a:latin typeface="Calibri" pitchFamily="34" charset="0"/>
              </a:rPr>
              <a:t>D = a + </a:t>
            </a:r>
            <a:r>
              <a:rPr lang="en-GB" sz="3200" i="1" dirty="0" err="1">
                <a:solidFill>
                  <a:srgbClr val="1810BC"/>
                </a:solidFill>
                <a:latin typeface="Calibri" pitchFamily="34" charset="0"/>
              </a:rPr>
              <a:t>bS</a:t>
            </a:r>
            <a:endParaRPr lang="el-GR" sz="3200" i="1" dirty="0">
              <a:solidFill>
                <a:srgbClr val="1810BC"/>
              </a:solidFill>
              <a:latin typeface="Calibri" pitchFamily="34" charset="0"/>
            </a:endParaRPr>
          </a:p>
          <a:p>
            <a:pPr lvl="1">
              <a:lnSpc>
                <a:spcPct val="80000"/>
              </a:lnSpc>
            </a:pPr>
            <a:endParaRPr lang="en-US" sz="2200" dirty="0">
              <a:latin typeface="Calibri" pitchFamily="34" charset="0"/>
            </a:endParaRPr>
          </a:p>
          <a:p>
            <a:pPr lvl="1">
              <a:lnSpc>
                <a:spcPct val="80000"/>
              </a:lnSpc>
            </a:pPr>
            <a:r>
              <a:rPr lang="en-US" sz="2200" dirty="0">
                <a:latin typeface="Calibri" pitchFamily="34" charset="0"/>
              </a:rPr>
              <a:t>Outcome variable </a:t>
            </a:r>
            <a:r>
              <a:rPr lang="en-US" sz="2200" i="1" dirty="0">
                <a:latin typeface="Calibri" pitchFamily="34" charset="0"/>
              </a:rPr>
              <a:t>D</a:t>
            </a:r>
            <a:r>
              <a:rPr lang="en-US" sz="2200" dirty="0">
                <a:latin typeface="Calibri" pitchFamily="34" charset="0"/>
              </a:rPr>
              <a:t> is the difference in the </a:t>
            </a:r>
            <a:r>
              <a:rPr lang="en-US" sz="2200" dirty="0" err="1">
                <a:latin typeface="Calibri" pitchFamily="34" charset="0"/>
              </a:rPr>
              <a:t>logits</a:t>
            </a:r>
            <a:endParaRPr lang="en-US" sz="2200" dirty="0">
              <a:latin typeface="Calibri" pitchFamily="34" charset="0"/>
            </a:endParaRPr>
          </a:p>
          <a:p>
            <a:pPr lvl="1">
              <a:lnSpc>
                <a:spcPct val="80000"/>
              </a:lnSpc>
            </a:pPr>
            <a:r>
              <a:rPr lang="en-US" sz="2200" dirty="0">
                <a:latin typeface="Calibri" pitchFamily="34" charset="0"/>
              </a:rPr>
              <a:t>Explanatory variable </a:t>
            </a:r>
            <a:r>
              <a:rPr lang="en-US" sz="2200" i="1" dirty="0">
                <a:latin typeface="Calibri" pitchFamily="34" charset="0"/>
              </a:rPr>
              <a:t>S</a:t>
            </a:r>
            <a:r>
              <a:rPr lang="en-US" sz="2200" dirty="0">
                <a:latin typeface="Calibri" pitchFamily="34" charset="0"/>
              </a:rPr>
              <a:t> is the sum of the </a:t>
            </a:r>
            <a:r>
              <a:rPr lang="en-US" sz="2200" dirty="0" err="1">
                <a:latin typeface="Calibri" pitchFamily="34" charset="0"/>
              </a:rPr>
              <a:t>logits</a:t>
            </a:r>
            <a:endParaRPr lang="en-US" sz="2200" dirty="0">
              <a:latin typeface="Calibri" pitchFamily="34" charset="0"/>
            </a:endParaRPr>
          </a:p>
          <a:p>
            <a:pPr lvl="1">
              <a:lnSpc>
                <a:spcPct val="80000"/>
              </a:lnSpc>
            </a:pPr>
            <a:r>
              <a:rPr lang="en-US" sz="2200" dirty="0">
                <a:latin typeface="Calibri" pitchFamily="34" charset="0"/>
              </a:rPr>
              <a:t>Ordinary or weighted regression – weighted by sample size or by inverse variance of the log of the DOR</a:t>
            </a:r>
          </a:p>
          <a:p>
            <a:pPr lvl="1">
              <a:lnSpc>
                <a:spcPct val="80000"/>
              </a:lnSpc>
            </a:pPr>
            <a:endParaRPr lang="en-US" sz="2200" dirty="0">
              <a:latin typeface="Calibri" pitchFamily="34" charset="0"/>
            </a:endParaRPr>
          </a:p>
          <a:p>
            <a:pPr>
              <a:lnSpc>
                <a:spcPct val="80000"/>
              </a:lnSpc>
            </a:pPr>
            <a:r>
              <a:rPr lang="en-US" sz="2200" dirty="0">
                <a:latin typeface="Calibri" pitchFamily="34" charset="0"/>
              </a:rPr>
              <a:t>What do the axes mean?</a:t>
            </a:r>
          </a:p>
          <a:p>
            <a:pPr lvl="1">
              <a:lnSpc>
                <a:spcPct val="80000"/>
              </a:lnSpc>
            </a:pPr>
            <a:r>
              <a:rPr lang="en-US" sz="2200" dirty="0">
                <a:latin typeface="Calibri" pitchFamily="34" charset="0"/>
              </a:rPr>
              <a:t>Difference in </a:t>
            </a:r>
            <a:r>
              <a:rPr lang="en-US" sz="2200" dirty="0" err="1">
                <a:latin typeface="Calibri" pitchFamily="34" charset="0"/>
              </a:rPr>
              <a:t>logits</a:t>
            </a:r>
            <a:r>
              <a:rPr lang="en-US" sz="2200" dirty="0">
                <a:latin typeface="Calibri" pitchFamily="34" charset="0"/>
              </a:rPr>
              <a:t> is the log of the DOR</a:t>
            </a:r>
          </a:p>
          <a:p>
            <a:pPr lvl="1">
              <a:lnSpc>
                <a:spcPct val="80000"/>
              </a:lnSpc>
            </a:pPr>
            <a:r>
              <a:rPr lang="en-US" sz="2200" dirty="0">
                <a:latin typeface="Calibri" pitchFamily="34" charset="0"/>
              </a:rPr>
              <a:t>Sum of the </a:t>
            </a:r>
            <a:r>
              <a:rPr lang="en-US" sz="2200" dirty="0" err="1">
                <a:latin typeface="Calibri" pitchFamily="34" charset="0"/>
              </a:rPr>
              <a:t>logits</a:t>
            </a:r>
            <a:r>
              <a:rPr lang="en-US" sz="2200" dirty="0">
                <a:latin typeface="Calibri" pitchFamily="34" charset="0"/>
              </a:rPr>
              <a:t> is a marker of diagnostic threshold</a:t>
            </a:r>
          </a:p>
          <a:p>
            <a:pPr>
              <a:lnSpc>
                <a:spcPct val="80000"/>
              </a:lnSpc>
            </a:pPr>
            <a:endParaRPr lang="en-US" sz="2200"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16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166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166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166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166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1667">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1667">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16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1244600" y="584200"/>
            <a:ext cx="7213600" cy="749300"/>
          </a:xfrm>
        </p:spPr>
        <p:txBody>
          <a:bodyPr lIns="90488" tIns="44450" rIns="90488" bIns="44450" anchor="b"/>
          <a:lstStyle/>
          <a:p>
            <a:r>
              <a:rPr lang="en-US" sz="3200" b="1" dirty="0">
                <a:latin typeface="Calibri" pitchFamily="34" charset="0"/>
              </a:rPr>
              <a:t>Producing summary ROC curves</a:t>
            </a:r>
          </a:p>
        </p:txBody>
      </p:sp>
      <p:sp>
        <p:nvSpPr>
          <p:cNvPr id="112643" name="Rectangle 3"/>
          <p:cNvSpPr>
            <a:spLocks noGrp="1" noChangeArrowheads="1"/>
          </p:cNvSpPr>
          <p:nvPr>
            <p:ph type="body" idx="4294967295"/>
          </p:nvPr>
        </p:nvSpPr>
        <p:spPr>
          <a:xfrm>
            <a:off x="1358899" y="1557338"/>
            <a:ext cx="7070725" cy="4348162"/>
          </a:xfrm>
        </p:spPr>
        <p:txBody>
          <a:bodyPr lIns="90488" tIns="44450" rIns="90488" bIns="44450"/>
          <a:lstStyle/>
          <a:p>
            <a:r>
              <a:rPr lang="en-US" sz="2400" dirty="0">
                <a:latin typeface="Calibri" pitchFamily="34" charset="0"/>
              </a:rPr>
              <a:t>Transform back to the ROC dimensions</a:t>
            </a:r>
          </a:p>
          <a:p>
            <a:endParaRPr lang="en-US" sz="2400" dirty="0">
              <a:latin typeface="Calibri" pitchFamily="34" charset="0"/>
            </a:endParaRPr>
          </a:p>
          <a:p>
            <a:endParaRPr lang="en-US" sz="2300" dirty="0">
              <a:latin typeface="Calibri" pitchFamily="34" charset="0"/>
            </a:endParaRPr>
          </a:p>
          <a:p>
            <a:pPr>
              <a:buFont typeface="Wingdings" pitchFamily="2" charset="2"/>
              <a:buNone/>
            </a:pPr>
            <a:endParaRPr lang="en-US" sz="2300" dirty="0">
              <a:latin typeface="Calibri" pitchFamily="34" charset="0"/>
            </a:endParaRPr>
          </a:p>
          <a:p>
            <a:pPr>
              <a:buFont typeface="Wingdings" pitchFamily="2" charset="2"/>
              <a:buNone/>
            </a:pPr>
            <a:endParaRPr lang="en-US" sz="2300" dirty="0">
              <a:latin typeface="Calibri" pitchFamily="34" charset="0"/>
            </a:endParaRPr>
          </a:p>
          <a:p>
            <a:pPr>
              <a:buFont typeface="Wingdings" pitchFamily="2" charset="2"/>
              <a:buNone/>
            </a:pPr>
            <a:endParaRPr lang="en-US" sz="2300" dirty="0">
              <a:latin typeface="Calibri" pitchFamily="34" charset="0"/>
            </a:endParaRPr>
          </a:p>
          <a:p>
            <a:pPr>
              <a:buFont typeface="Wingdings" pitchFamily="2" charset="2"/>
              <a:buNone/>
            </a:pPr>
            <a:endParaRPr lang="en-US" sz="2300" dirty="0">
              <a:latin typeface="Calibri" pitchFamily="34" charset="0"/>
            </a:endParaRPr>
          </a:p>
          <a:p>
            <a:endParaRPr lang="en-US" sz="2400" dirty="0">
              <a:latin typeface="Calibri" pitchFamily="34" charset="0"/>
            </a:endParaRPr>
          </a:p>
          <a:p>
            <a:r>
              <a:rPr lang="en-US" sz="2400" dirty="0">
                <a:latin typeface="Calibri" pitchFamily="34" charset="0"/>
              </a:rPr>
              <a:t>where ‘a’ is the intercept, ‘b’ is the slope</a:t>
            </a:r>
          </a:p>
          <a:p>
            <a:pPr lvl="1"/>
            <a:r>
              <a:rPr lang="en-US" sz="2400" dirty="0">
                <a:latin typeface="Calibri" pitchFamily="34" charset="0"/>
              </a:rPr>
              <a:t>when the ROC curve is symmetrical, b=0 and the equation is simpler</a:t>
            </a:r>
          </a:p>
        </p:txBody>
      </p:sp>
      <p:pic>
        <p:nvPicPr>
          <p:cNvPr id="112644" name="Picture 4"/>
          <p:cNvPicPr>
            <a:picLocks noChangeArrowheads="1"/>
          </p:cNvPicPr>
          <p:nvPr/>
        </p:nvPicPr>
        <p:blipFill>
          <a:blip r:embed="rId3" cstate="print"/>
          <a:srcRect/>
          <a:stretch>
            <a:fillRect/>
          </a:stretch>
        </p:blipFill>
        <p:spPr bwMode="auto">
          <a:xfrm>
            <a:off x="1698625" y="2381250"/>
            <a:ext cx="5745163" cy="2235200"/>
          </a:xfrm>
          <a:prstGeom prst="rect">
            <a:avLst/>
          </a:prstGeom>
          <a:noFill/>
          <a:ln w="12700">
            <a:noFill/>
            <a:miter lim="800000"/>
            <a:headEnd/>
            <a:tailEnd/>
          </a:ln>
        </p:spPr>
      </p:pic>
      <p:sp>
        <p:nvSpPr>
          <p:cNvPr id="112645" name="Oval 5"/>
          <p:cNvSpPr>
            <a:spLocks noChangeArrowheads="1"/>
          </p:cNvSpPr>
          <p:nvPr/>
        </p:nvSpPr>
        <p:spPr bwMode="auto">
          <a:xfrm>
            <a:off x="3635375" y="3933825"/>
            <a:ext cx="504825" cy="431800"/>
          </a:xfrm>
          <a:prstGeom prst="ellipse">
            <a:avLst/>
          </a:prstGeom>
          <a:noFill/>
          <a:ln w="28575">
            <a:solidFill>
              <a:srgbClr val="FF6600"/>
            </a:solidFill>
            <a:round/>
            <a:headEnd/>
            <a:tailEnd/>
          </a:ln>
          <a:effectLst/>
        </p:spPr>
        <p:txBody>
          <a:bodyPr wrap="none" anchor="ct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p:txBody>
          <a:bodyPr anchor="b"/>
          <a:lstStyle/>
          <a:p>
            <a:r>
              <a:rPr lang="en-US" sz="3200" b="1">
                <a:latin typeface="Calibri" pitchFamily="34" charset="0"/>
              </a:rPr>
              <a:t>Example: MRI for suspected deep vein thrombosis</a:t>
            </a:r>
          </a:p>
        </p:txBody>
      </p:sp>
      <p:pic>
        <p:nvPicPr>
          <p:cNvPr id="114691" name="Picture 4"/>
          <p:cNvPicPr>
            <a:picLocks noGrp="1" noChangeAspect="1" noChangeArrowheads="1"/>
          </p:cNvPicPr>
          <p:nvPr>
            <p:ph type="body" idx="4294967295"/>
          </p:nvPr>
        </p:nvPicPr>
        <p:blipFill>
          <a:blip r:embed="rId3" cstate="print"/>
          <a:srcRect b="17873"/>
          <a:stretch>
            <a:fillRect/>
          </a:stretch>
        </p:blipFill>
        <p:spPr>
          <a:xfrm>
            <a:off x="0" y="1700213"/>
            <a:ext cx="8893175" cy="4330700"/>
          </a:xfrm>
        </p:spPr>
      </p:pic>
      <p:sp>
        <p:nvSpPr>
          <p:cNvPr id="114692" name="Text Box 4"/>
          <p:cNvSpPr txBox="1">
            <a:spLocks noChangeArrowheads="1"/>
          </p:cNvSpPr>
          <p:nvPr/>
        </p:nvSpPr>
        <p:spPr bwMode="auto">
          <a:xfrm>
            <a:off x="1476375" y="6057900"/>
            <a:ext cx="6119813" cy="396875"/>
          </a:xfrm>
          <a:prstGeom prst="rect">
            <a:avLst/>
          </a:prstGeom>
          <a:noFill/>
          <a:ln w="9525">
            <a:noFill/>
            <a:miter lim="800000"/>
            <a:headEnd/>
            <a:tailEnd/>
          </a:ln>
          <a:effectLst/>
        </p:spPr>
        <p:txBody>
          <a:bodyPr>
            <a:spAutoFit/>
          </a:bodyPr>
          <a:lstStyle/>
          <a:p>
            <a:pPr>
              <a:spcBef>
                <a:spcPct val="50000"/>
              </a:spcBef>
            </a:pPr>
            <a:r>
              <a:rPr lang="en-GB" sz="2000" dirty="0">
                <a:latin typeface="Calibri" pitchFamily="34" charset="0"/>
                <a:cs typeface="Calibri" pitchFamily="34" charset="0"/>
              </a:rPr>
              <a:t>Sampson et al. </a:t>
            </a:r>
            <a:r>
              <a:rPr lang="en-US" sz="2000" dirty="0" err="1">
                <a:latin typeface="Calibri" pitchFamily="34" charset="0"/>
                <a:cs typeface="Calibri" pitchFamily="34" charset="0"/>
              </a:rPr>
              <a:t>Eur</a:t>
            </a:r>
            <a:r>
              <a:rPr lang="en-US" sz="2000" dirty="0">
                <a:latin typeface="Calibri" pitchFamily="34" charset="0"/>
                <a:cs typeface="Calibri" pitchFamily="34" charset="0"/>
              </a:rPr>
              <a:t> </a:t>
            </a:r>
            <a:r>
              <a:rPr lang="en-US" sz="2000" dirty="0" err="1">
                <a:latin typeface="Calibri" pitchFamily="34" charset="0"/>
                <a:cs typeface="Calibri" pitchFamily="34" charset="0"/>
              </a:rPr>
              <a:t>Radiol</a:t>
            </a:r>
            <a:r>
              <a:rPr lang="en-US" sz="2000" dirty="0">
                <a:latin typeface="Calibri" pitchFamily="34" charset="0"/>
                <a:cs typeface="Calibri" pitchFamily="34" charset="0"/>
              </a:rPr>
              <a:t> (2007) 17: 175–181</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9" name="Text Box 4"/>
          <p:cNvSpPr txBox="1">
            <a:spLocks noChangeArrowheads="1"/>
          </p:cNvSpPr>
          <p:nvPr/>
        </p:nvSpPr>
        <p:spPr bwMode="auto">
          <a:xfrm>
            <a:off x="1079500" y="5949950"/>
            <a:ext cx="7561263" cy="701675"/>
          </a:xfrm>
          <a:prstGeom prst="rect">
            <a:avLst/>
          </a:prstGeom>
          <a:noFill/>
          <a:ln w="9525">
            <a:noFill/>
            <a:miter lim="800000"/>
            <a:headEnd/>
            <a:tailEnd/>
          </a:ln>
        </p:spPr>
        <p:txBody>
          <a:bodyPr>
            <a:spAutoFit/>
          </a:bodyPr>
          <a:lstStyle/>
          <a:p>
            <a:pPr algn="ctr">
              <a:spcBef>
                <a:spcPct val="20000"/>
              </a:spcBef>
            </a:pPr>
            <a:r>
              <a:rPr lang="en-AU" sz="2000" dirty="0">
                <a:latin typeface="Calibri" pitchFamily="34" charset="0"/>
                <a:cs typeface="Calibri" pitchFamily="34" charset="0"/>
              </a:rPr>
              <a:t>Transformation </a:t>
            </a:r>
            <a:r>
              <a:rPr lang="en-AU" sz="2000" dirty="0" err="1">
                <a:latin typeface="Calibri" pitchFamily="34" charset="0"/>
                <a:cs typeface="Calibri" pitchFamily="34" charset="0"/>
              </a:rPr>
              <a:t>linearizes</a:t>
            </a:r>
            <a:r>
              <a:rPr lang="en-AU" sz="2000" dirty="0">
                <a:latin typeface="Calibri" pitchFamily="34" charset="0"/>
                <a:cs typeface="Calibri" pitchFamily="34" charset="0"/>
              </a:rPr>
              <a:t> relationship between accuracy and threshold so that linear regression can be used</a:t>
            </a:r>
            <a:endParaRPr lang="en-US" sz="2000" dirty="0">
              <a:latin typeface="Calibri" pitchFamily="34" charset="0"/>
              <a:cs typeface="Calibri" pitchFamily="34" charset="0"/>
            </a:endParaRPr>
          </a:p>
        </p:txBody>
      </p:sp>
      <p:pic>
        <p:nvPicPr>
          <p:cNvPr id="116740" name="Picture 9"/>
          <p:cNvPicPr>
            <a:picLocks noGrp="1" noChangeAspect="1" noChangeArrowheads="1"/>
          </p:cNvPicPr>
          <p:nvPr>
            <p:ph type="body" idx="4294967295"/>
          </p:nvPr>
        </p:nvPicPr>
        <p:blipFill>
          <a:blip r:embed="rId3" cstate="print"/>
          <a:srcRect l="11966" r="10558" b="-4808"/>
          <a:stretch>
            <a:fillRect/>
          </a:stretch>
        </p:blipFill>
        <p:spPr>
          <a:xfrm>
            <a:off x="863600" y="1844675"/>
            <a:ext cx="3890963" cy="3852863"/>
          </a:xfrm>
        </p:spPr>
      </p:pic>
      <p:pic>
        <p:nvPicPr>
          <p:cNvPr id="116741" name="Picture 10"/>
          <p:cNvPicPr>
            <a:picLocks noChangeAspect="1" noChangeArrowheads="1"/>
          </p:cNvPicPr>
          <p:nvPr/>
        </p:nvPicPr>
        <p:blipFill>
          <a:blip r:embed="rId4" cstate="print"/>
          <a:srcRect l="11966" r="10558" b="4808"/>
          <a:stretch>
            <a:fillRect/>
          </a:stretch>
        </p:blipFill>
        <p:spPr bwMode="auto">
          <a:xfrm>
            <a:off x="4857750" y="1844675"/>
            <a:ext cx="3883025" cy="3492500"/>
          </a:xfrm>
          <a:prstGeom prst="rect">
            <a:avLst/>
          </a:prstGeom>
          <a:noFill/>
          <a:ln w="9525">
            <a:noFill/>
            <a:miter lim="800000"/>
            <a:headEnd/>
            <a:tailEnd/>
          </a:ln>
        </p:spPr>
      </p:pic>
      <p:pic>
        <p:nvPicPr>
          <p:cNvPr id="116742" name="Picture 12"/>
          <p:cNvPicPr>
            <a:picLocks noChangeAspect="1" noChangeArrowheads="1"/>
          </p:cNvPicPr>
          <p:nvPr/>
        </p:nvPicPr>
        <p:blipFill>
          <a:blip r:embed="rId5" cstate="print"/>
          <a:srcRect/>
          <a:stretch>
            <a:fillRect/>
          </a:stretch>
        </p:blipFill>
        <p:spPr bwMode="auto">
          <a:xfrm>
            <a:off x="3384550" y="5265738"/>
            <a:ext cx="3233738" cy="727075"/>
          </a:xfrm>
          <a:prstGeom prst="rect">
            <a:avLst/>
          </a:prstGeom>
          <a:noFill/>
          <a:ln w="9525">
            <a:noFill/>
            <a:miter lim="800000"/>
            <a:headEnd/>
            <a:tailEnd/>
          </a:ln>
        </p:spPr>
      </p:pic>
      <p:sp>
        <p:nvSpPr>
          <p:cNvPr id="7" name="Rectangle 2"/>
          <p:cNvSpPr>
            <a:spLocks noChangeArrowheads="1"/>
          </p:cNvSpPr>
          <p:nvPr/>
        </p:nvSpPr>
        <p:spPr bwMode="auto">
          <a:xfrm>
            <a:off x="1435099" y="301625"/>
            <a:ext cx="7566025" cy="1143000"/>
          </a:xfrm>
          <a:prstGeom prst="rect">
            <a:avLst/>
          </a:prstGeom>
          <a:noFill/>
          <a:ln w="9525">
            <a:noFill/>
            <a:miter lim="800000"/>
            <a:headEnd/>
            <a:tailEnd/>
          </a:ln>
          <a:effectLst/>
        </p:spPr>
        <p:txBody>
          <a:bodyPr anchor="b"/>
          <a:lstStyle/>
          <a:p>
            <a:r>
              <a:rPr lang="en-US" sz="3200" b="1" dirty="0">
                <a:solidFill>
                  <a:schemeClr val="tx2"/>
                </a:solidFill>
                <a:latin typeface="Calibri" pitchFamily="34" charset="0"/>
                <a:cs typeface="Calibri" pitchFamily="34" charset="0"/>
              </a:rPr>
              <a:t>SROC regression: MRI for suspected deep vein thrombosis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Text Box 3"/>
          <p:cNvSpPr txBox="1">
            <a:spLocks noChangeArrowheads="1"/>
          </p:cNvSpPr>
          <p:nvPr/>
        </p:nvSpPr>
        <p:spPr bwMode="auto">
          <a:xfrm>
            <a:off x="863600" y="5880100"/>
            <a:ext cx="8029575" cy="707886"/>
          </a:xfrm>
          <a:prstGeom prst="rect">
            <a:avLst/>
          </a:prstGeom>
          <a:noFill/>
          <a:ln w="9525">
            <a:noFill/>
            <a:miter lim="800000"/>
            <a:headEnd/>
            <a:tailEnd/>
          </a:ln>
        </p:spPr>
        <p:txBody>
          <a:bodyPr>
            <a:spAutoFit/>
          </a:bodyPr>
          <a:lstStyle/>
          <a:p>
            <a:pPr>
              <a:spcBef>
                <a:spcPct val="50000"/>
              </a:spcBef>
            </a:pPr>
            <a:r>
              <a:rPr lang="en-AU" sz="2000" dirty="0">
                <a:latin typeface="Calibri" pitchFamily="34" charset="0"/>
                <a:cs typeface="Calibri" pitchFamily="34" charset="0"/>
              </a:rPr>
              <a:t>The SROC curve is produced by using the estimates of </a:t>
            </a:r>
            <a:r>
              <a:rPr lang="en-AU" sz="2000" i="1" dirty="0">
                <a:latin typeface="Calibri" pitchFamily="34" charset="0"/>
                <a:cs typeface="Calibri" pitchFamily="34" charset="0"/>
              </a:rPr>
              <a:t>a</a:t>
            </a:r>
            <a:r>
              <a:rPr lang="en-AU" sz="2000" dirty="0">
                <a:latin typeface="Calibri" pitchFamily="34" charset="0"/>
                <a:cs typeface="Calibri" pitchFamily="34" charset="0"/>
              </a:rPr>
              <a:t> and </a:t>
            </a:r>
            <a:r>
              <a:rPr lang="en-AU" sz="2000" i="1" dirty="0">
                <a:latin typeface="Calibri" pitchFamily="34" charset="0"/>
                <a:cs typeface="Calibri" pitchFamily="34" charset="0"/>
              </a:rPr>
              <a:t>b</a:t>
            </a:r>
            <a:r>
              <a:rPr lang="en-AU" sz="2000" dirty="0">
                <a:latin typeface="Calibri" pitchFamily="34" charset="0"/>
                <a:cs typeface="Calibri" pitchFamily="34" charset="0"/>
              </a:rPr>
              <a:t> to compute the expected sensitivity (</a:t>
            </a:r>
            <a:r>
              <a:rPr lang="en-AU" sz="2000" i="1" dirty="0" err="1">
                <a:latin typeface="Calibri" pitchFamily="34" charset="0"/>
                <a:cs typeface="Calibri" pitchFamily="34" charset="0"/>
              </a:rPr>
              <a:t>tpr</a:t>
            </a:r>
            <a:r>
              <a:rPr lang="en-AU" sz="2000" i="1" dirty="0">
                <a:latin typeface="Calibri" pitchFamily="34" charset="0"/>
                <a:cs typeface="Calibri" pitchFamily="34" charset="0"/>
              </a:rPr>
              <a:t>) </a:t>
            </a:r>
            <a:r>
              <a:rPr lang="en-AU" sz="2000" dirty="0">
                <a:latin typeface="Calibri" pitchFamily="34" charset="0"/>
                <a:cs typeface="Calibri" pitchFamily="34" charset="0"/>
              </a:rPr>
              <a:t>across a range of values for 1-specificity (</a:t>
            </a:r>
            <a:r>
              <a:rPr lang="en-AU" sz="2000" i="1" dirty="0" err="1">
                <a:latin typeface="Calibri" pitchFamily="34" charset="0"/>
                <a:cs typeface="Calibri" pitchFamily="34" charset="0"/>
              </a:rPr>
              <a:t>fpr</a:t>
            </a:r>
            <a:r>
              <a:rPr lang="en-AU" sz="2000" i="1" dirty="0">
                <a:latin typeface="Calibri" pitchFamily="34" charset="0"/>
                <a:cs typeface="Calibri" pitchFamily="34" charset="0"/>
              </a:rPr>
              <a:t>)</a:t>
            </a:r>
            <a:endParaRPr lang="en-US" sz="2000" i="1" dirty="0">
              <a:latin typeface="Calibri" pitchFamily="34" charset="0"/>
              <a:cs typeface="Calibri" pitchFamily="34" charset="0"/>
            </a:endParaRPr>
          </a:p>
        </p:txBody>
      </p:sp>
      <p:pic>
        <p:nvPicPr>
          <p:cNvPr id="118787" name="Picture 4"/>
          <p:cNvPicPr>
            <a:picLocks noGrp="1" noChangeAspect="1" noChangeArrowheads="1"/>
          </p:cNvPicPr>
          <p:nvPr>
            <p:ph type="body" idx="4294967295"/>
          </p:nvPr>
        </p:nvPicPr>
        <p:blipFill>
          <a:blip r:embed="rId4" cstate="print"/>
          <a:srcRect l="11966" r="10558" b="4808"/>
          <a:stretch>
            <a:fillRect/>
          </a:stretch>
        </p:blipFill>
        <p:spPr>
          <a:xfrm>
            <a:off x="863600" y="1844675"/>
            <a:ext cx="3883025" cy="3492500"/>
          </a:xfrm>
        </p:spPr>
      </p:pic>
      <p:graphicFrame>
        <p:nvGraphicFramePr>
          <p:cNvPr id="118788" name="Object 4"/>
          <p:cNvGraphicFramePr>
            <a:graphicFrameLocks noChangeAspect="1"/>
          </p:cNvGraphicFramePr>
          <p:nvPr/>
        </p:nvGraphicFramePr>
        <p:xfrm>
          <a:off x="4514850" y="3321050"/>
          <a:ext cx="114300" cy="215900"/>
        </p:xfrm>
        <a:graphic>
          <a:graphicData uri="http://schemas.openxmlformats.org/presentationml/2006/ole">
            <p:oleObj spid="_x0000_s203778" name="Equation" r:id="rId5" imgW="114120" imgH="215640" progId="Equation.3">
              <p:embed/>
            </p:oleObj>
          </a:graphicData>
        </a:graphic>
      </p:graphicFrame>
      <p:pic>
        <p:nvPicPr>
          <p:cNvPr id="118789" name="Picture 7"/>
          <p:cNvPicPr>
            <a:picLocks noChangeAspect="1" noChangeArrowheads="1"/>
          </p:cNvPicPr>
          <p:nvPr/>
        </p:nvPicPr>
        <p:blipFill>
          <a:blip r:embed="rId6" cstate="print"/>
          <a:srcRect/>
          <a:stretch>
            <a:fillRect/>
          </a:stretch>
        </p:blipFill>
        <p:spPr bwMode="auto">
          <a:xfrm>
            <a:off x="3095625" y="5192713"/>
            <a:ext cx="3233738" cy="727075"/>
          </a:xfrm>
          <a:prstGeom prst="rect">
            <a:avLst/>
          </a:prstGeom>
          <a:noFill/>
          <a:ln w="9525">
            <a:noFill/>
            <a:miter lim="800000"/>
            <a:headEnd/>
            <a:tailEnd/>
          </a:ln>
        </p:spPr>
      </p:pic>
      <p:sp>
        <p:nvSpPr>
          <p:cNvPr id="7" name="Rectangle 2"/>
          <p:cNvSpPr>
            <a:spLocks noChangeArrowheads="1"/>
          </p:cNvSpPr>
          <p:nvPr/>
        </p:nvSpPr>
        <p:spPr bwMode="auto">
          <a:xfrm>
            <a:off x="1435099" y="301625"/>
            <a:ext cx="7566025" cy="1143000"/>
          </a:xfrm>
          <a:prstGeom prst="rect">
            <a:avLst/>
          </a:prstGeom>
          <a:noFill/>
          <a:ln w="9525">
            <a:noFill/>
            <a:miter lim="800000"/>
            <a:headEnd/>
            <a:tailEnd/>
          </a:ln>
          <a:effectLst/>
        </p:spPr>
        <p:txBody>
          <a:bodyPr anchor="b"/>
          <a:lstStyle/>
          <a:p>
            <a:r>
              <a:rPr lang="en-US" sz="3200" b="1" dirty="0">
                <a:solidFill>
                  <a:schemeClr val="tx2"/>
                </a:solidFill>
                <a:latin typeface="Calibri" pitchFamily="34" charset="0"/>
                <a:cs typeface="Calibri" pitchFamily="34" charset="0"/>
              </a:rPr>
              <a:t>SROC regression: MRI for suspected deep vein thrombosis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Text Box 3"/>
          <p:cNvSpPr txBox="1">
            <a:spLocks noChangeArrowheads="1"/>
          </p:cNvSpPr>
          <p:nvPr/>
        </p:nvSpPr>
        <p:spPr bwMode="auto">
          <a:xfrm>
            <a:off x="863600" y="5880100"/>
            <a:ext cx="8029575" cy="701675"/>
          </a:xfrm>
          <a:prstGeom prst="rect">
            <a:avLst/>
          </a:prstGeom>
          <a:noFill/>
          <a:ln w="9525">
            <a:noFill/>
            <a:miter lim="800000"/>
            <a:headEnd/>
            <a:tailEnd/>
          </a:ln>
        </p:spPr>
        <p:txBody>
          <a:bodyPr>
            <a:spAutoFit/>
          </a:bodyPr>
          <a:lstStyle/>
          <a:p>
            <a:pPr>
              <a:spcBef>
                <a:spcPct val="50000"/>
              </a:spcBef>
            </a:pPr>
            <a:r>
              <a:rPr lang="en-AU" sz="2000" dirty="0">
                <a:latin typeface="Calibri" pitchFamily="34" charset="0"/>
                <a:cs typeface="Calibri" pitchFamily="34" charset="0"/>
              </a:rPr>
              <a:t>The SROC curve is produced by using the estimates of </a:t>
            </a:r>
            <a:r>
              <a:rPr lang="en-AU" sz="2000" i="1" dirty="0">
                <a:latin typeface="Calibri" pitchFamily="34" charset="0"/>
                <a:cs typeface="Calibri" pitchFamily="34" charset="0"/>
              </a:rPr>
              <a:t>a</a:t>
            </a:r>
            <a:r>
              <a:rPr lang="en-AU" sz="2000" dirty="0">
                <a:latin typeface="Calibri" pitchFamily="34" charset="0"/>
                <a:cs typeface="Calibri" pitchFamily="34" charset="0"/>
              </a:rPr>
              <a:t> and </a:t>
            </a:r>
            <a:r>
              <a:rPr lang="en-AU" sz="2000" i="1" dirty="0">
                <a:latin typeface="Calibri" pitchFamily="34" charset="0"/>
                <a:cs typeface="Calibri" pitchFamily="34" charset="0"/>
              </a:rPr>
              <a:t>b</a:t>
            </a:r>
            <a:r>
              <a:rPr lang="en-AU" sz="2000" dirty="0">
                <a:latin typeface="Calibri" pitchFamily="34" charset="0"/>
                <a:cs typeface="Calibri" pitchFamily="34" charset="0"/>
              </a:rPr>
              <a:t> to compute the expected sensitivity (</a:t>
            </a:r>
            <a:r>
              <a:rPr lang="en-AU" sz="2000" i="1" dirty="0" err="1">
                <a:latin typeface="Calibri" pitchFamily="34" charset="0"/>
                <a:cs typeface="Calibri" pitchFamily="34" charset="0"/>
              </a:rPr>
              <a:t>tpr</a:t>
            </a:r>
            <a:r>
              <a:rPr lang="en-AU" sz="2000" i="1" dirty="0">
                <a:latin typeface="Calibri" pitchFamily="34" charset="0"/>
                <a:cs typeface="Calibri" pitchFamily="34" charset="0"/>
              </a:rPr>
              <a:t>) </a:t>
            </a:r>
            <a:r>
              <a:rPr lang="en-AU" sz="2000" dirty="0">
                <a:latin typeface="Calibri" pitchFamily="34" charset="0"/>
                <a:cs typeface="Calibri" pitchFamily="34" charset="0"/>
              </a:rPr>
              <a:t>across a range of values for 1-specificity (</a:t>
            </a:r>
            <a:r>
              <a:rPr lang="en-AU" sz="2000" i="1" dirty="0" err="1">
                <a:latin typeface="Calibri" pitchFamily="34" charset="0"/>
                <a:cs typeface="Calibri" pitchFamily="34" charset="0"/>
              </a:rPr>
              <a:t>fpr</a:t>
            </a:r>
            <a:r>
              <a:rPr lang="en-AU" sz="2000" i="1" dirty="0">
                <a:latin typeface="Calibri" pitchFamily="34" charset="0"/>
                <a:cs typeface="Calibri" pitchFamily="34" charset="0"/>
              </a:rPr>
              <a:t>)</a:t>
            </a:r>
            <a:endParaRPr lang="en-US" sz="2000" i="1" dirty="0">
              <a:latin typeface="Calibri" pitchFamily="34" charset="0"/>
              <a:cs typeface="Calibri" pitchFamily="34" charset="0"/>
            </a:endParaRPr>
          </a:p>
        </p:txBody>
      </p:sp>
      <p:pic>
        <p:nvPicPr>
          <p:cNvPr id="120835" name="Picture 4"/>
          <p:cNvPicPr>
            <a:picLocks noGrp="1" noChangeAspect="1" noChangeArrowheads="1"/>
          </p:cNvPicPr>
          <p:nvPr>
            <p:ph type="body" idx="4294967295"/>
          </p:nvPr>
        </p:nvPicPr>
        <p:blipFill>
          <a:blip r:embed="rId4" cstate="print"/>
          <a:srcRect l="11966" r="10558" b="4808"/>
          <a:stretch>
            <a:fillRect/>
          </a:stretch>
        </p:blipFill>
        <p:spPr>
          <a:xfrm>
            <a:off x="863600" y="1844675"/>
            <a:ext cx="3883025" cy="3492500"/>
          </a:xfrm>
        </p:spPr>
      </p:pic>
      <p:graphicFrame>
        <p:nvGraphicFramePr>
          <p:cNvPr id="120836" name="Object 4"/>
          <p:cNvGraphicFramePr>
            <a:graphicFrameLocks noChangeAspect="1"/>
          </p:cNvGraphicFramePr>
          <p:nvPr/>
        </p:nvGraphicFramePr>
        <p:xfrm>
          <a:off x="4514850" y="3321050"/>
          <a:ext cx="114300" cy="215900"/>
        </p:xfrm>
        <a:graphic>
          <a:graphicData uri="http://schemas.openxmlformats.org/presentationml/2006/ole">
            <p:oleObj spid="_x0000_s204802" name="Equation" r:id="rId5" imgW="114120" imgH="215640" progId="Equation.3">
              <p:embed/>
            </p:oleObj>
          </a:graphicData>
        </a:graphic>
      </p:graphicFrame>
      <p:pic>
        <p:nvPicPr>
          <p:cNvPr id="120837" name="Picture 6"/>
          <p:cNvPicPr>
            <a:picLocks noChangeAspect="1" noChangeArrowheads="1"/>
          </p:cNvPicPr>
          <p:nvPr/>
        </p:nvPicPr>
        <p:blipFill>
          <a:blip r:embed="rId6" cstate="print"/>
          <a:srcRect l="11966" r="10558" b="4808"/>
          <a:stretch>
            <a:fillRect/>
          </a:stretch>
        </p:blipFill>
        <p:spPr bwMode="auto">
          <a:xfrm>
            <a:off x="4857750" y="1844675"/>
            <a:ext cx="3883025" cy="3492500"/>
          </a:xfrm>
          <a:prstGeom prst="rect">
            <a:avLst/>
          </a:prstGeom>
          <a:noFill/>
          <a:ln w="9525">
            <a:noFill/>
            <a:miter lim="800000"/>
            <a:headEnd/>
            <a:tailEnd/>
          </a:ln>
        </p:spPr>
      </p:pic>
      <p:pic>
        <p:nvPicPr>
          <p:cNvPr id="120838" name="Picture 7"/>
          <p:cNvPicPr>
            <a:picLocks noChangeAspect="1" noChangeArrowheads="1"/>
          </p:cNvPicPr>
          <p:nvPr/>
        </p:nvPicPr>
        <p:blipFill>
          <a:blip r:embed="rId7" cstate="print"/>
          <a:srcRect/>
          <a:stretch>
            <a:fillRect/>
          </a:stretch>
        </p:blipFill>
        <p:spPr bwMode="auto">
          <a:xfrm>
            <a:off x="3095625" y="5192713"/>
            <a:ext cx="3233738" cy="727075"/>
          </a:xfrm>
          <a:prstGeom prst="rect">
            <a:avLst/>
          </a:prstGeom>
          <a:noFill/>
          <a:ln w="9525">
            <a:noFill/>
            <a:miter lim="800000"/>
            <a:headEnd/>
            <a:tailEnd/>
          </a:ln>
        </p:spPr>
      </p:pic>
      <p:pic>
        <p:nvPicPr>
          <p:cNvPr id="120839" name="Picture 8"/>
          <p:cNvPicPr>
            <a:picLocks noChangeAspect="1" noChangeArrowheads="1"/>
          </p:cNvPicPr>
          <p:nvPr/>
        </p:nvPicPr>
        <p:blipFill>
          <a:blip r:embed="rId8" cstate="print"/>
          <a:srcRect/>
          <a:stretch>
            <a:fillRect/>
          </a:stretch>
        </p:blipFill>
        <p:spPr bwMode="auto">
          <a:xfrm>
            <a:off x="0" y="1825625"/>
            <a:ext cx="4824413" cy="2179638"/>
          </a:xfrm>
          <a:prstGeom prst="rect">
            <a:avLst/>
          </a:prstGeom>
          <a:noFill/>
          <a:ln w="9525">
            <a:noFill/>
            <a:miter lim="800000"/>
            <a:headEnd/>
            <a:tailEnd/>
          </a:ln>
        </p:spPr>
      </p:pic>
      <p:sp>
        <p:nvSpPr>
          <p:cNvPr id="10" name="Rectangle 2"/>
          <p:cNvSpPr>
            <a:spLocks noChangeArrowheads="1"/>
          </p:cNvSpPr>
          <p:nvPr/>
        </p:nvSpPr>
        <p:spPr bwMode="auto">
          <a:xfrm>
            <a:off x="1435099" y="301625"/>
            <a:ext cx="7566025" cy="1143000"/>
          </a:xfrm>
          <a:prstGeom prst="rect">
            <a:avLst/>
          </a:prstGeom>
          <a:noFill/>
          <a:ln w="9525">
            <a:noFill/>
            <a:miter lim="800000"/>
            <a:headEnd/>
            <a:tailEnd/>
          </a:ln>
          <a:effectLst/>
        </p:spPr>
        <p:txBody>
          <a:bodyPr anchor="b"/>
          <a:lstStyle/>
          <a:p>
            <a:r>
              <a:rPr lang="en-US" sz="3200" b="1" dirty="0">
                <a:solidFill>
                  <a:schemeClr val="tx2"/>
                </a:solidFill>
                <a:latin typeface="Calibri" pitchFamily="34" charset="0"/>
                <a:cs typeface="Calibri" pitchFamily="34" charset="0"/>
              </a:rPr>
              <a:t>SROC regression: MRI for suspected deep vein thrombosis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Text Box 4"/>
          <p:cNvSpPr txBox="1">
            <a:spLocks noChangeArrowheads="1"/>
          </p:cNvSpPr>
          <p:nvPr/>
        </p:nvSpPr>
        <p:spPr bwMode="auto">
          <a:xfrm>
            <a:off x="863600" y="5880100"/>
            <a:ext cx="8029575" cy="707886"/>
          </a:xfrm>
          <a:prstGeom prst="rect">
            <a:avLst/>
          </a:prstGeom>
          <a:noFill/>
          <a:ln w="9525">
            <a:noFill/>
            <a:miter lim="800000"/>
            <a:headEnd/>
            <a:tailEnd/>
          </a:ln>
        </p:spPr>
        <p:txBody>
          <a:bodyPr>
            <a:spAutoFit/>
          </a:bodyPr>
          <a:lstStyle/>
          <a:p>
            <a:pPr>
              <a:spcBef>
                <a:spcPct val="50000"/>
              </a:spcBef>
            </a:pPr>
            <a:r>
              <a:rPr lang="en-AU" sz="2000" dirty="0">
                <a:latin typeface="Calibri" pitchFamily="34" charset="0"/>
                <a:cs typeface="Calibri" pitchFamily="34" charset="0"/>
              </a:rPr>
              <a:t>The SROC curve is produced by using the estimates of </a:t>
            </a:r>
            <a:r>
              <a:rPr lang="en-AU" sz="2000" i="1" dirty="0">
                <a:latin typeface="Calibri" pitchFamily="34" charset="0"/>
                <a:cs typeface="Calibri" pitchFamily="34" charset="0"/>
              </a:rPr>
              <a:t>a</a:t>
            </a:r>
            <a:r>
              <a:rPr lang="en-AU" sz="2000" dirty="0">
                <a:latin typeface="Calibri" pitchFamily="34" charset="0"/>
                <a:cs typeface="Calibri" pitchFamily="34" charset="0"/>
              </a:rPr>
              <a:t> and </a:t>
            </a:r>
            <a:r>
              <a:rPr lang="en-AU" sz="2000" i="1" dirty="0">
                <a:latin typeface="Calibri" pitchFamily="34" charset="0"/>
                <a:cs typeface="Calibri" pitchFamily="34" charset="0"/>
              </a:rPr>
              <a:t>b</a:t>
            </a:r>
            <a:r>
              <a:rPr lang="en-AU" sz="2000" dirty="0">
                <a:latin typeface="Calibri" pitchFamily="34" charset="0"/>
                <a:cs typeface="Calibri" pitchFamily="34" charset="0"/>
              </a:rPr>
              <a:t> to compute the expected sensitivity (</a:t>
            </a:r>
            <a:r>
              <a:rPr lang="en-AU" sz="2000" i="1" dirty="0" err="1">
                <a:latin typeface="Calibri" pitchFamily="34" charset="0"/>
                <a:cs typeface="Calibri" pitchFamily="34" charset="0"/>
              </a:rPr>
              <a:t>tpr</a:t>
            </a:r>
            <a:r>
              <a:rPr lang="en-AU" sz="2000" i="1" dirty="0">
                <a:latin typeface="Calibri" pitchFamily="34" charset="0"/>
                <a:cs typeface="Calibri" pitchFamily="34" charset="0"/>
              </a:rPr>
              <a:t>) </a:t>
            </a:r>
            <a:r>
              <a:rPr lang="en-AU" sz="2000" dirty="0">
                <a:latin typeface="Calibri" pitchFamily="34" charset="0"/>
                <a:cs typeface="Calibri" pitchFamily="34" charset="0"/>
              </a:rPr>
              <a:t>across a range of values for 1-specificity (</a:t>
            </a:r>
            <a:r>
              <a:rPr lang="en-AU" sz="2000" i="1" dirty="0" err="1">
                <a:latin typeface="Calibri" pitchFamily="34" charset="0"/>
                <a:cs typeface="Calibri" pitchFamily="34" charset="0"/>
              </a:rPr>
              <a:t>fpr</a:t>
            </a:r>
            <a:r>
              <a:rPr lang="en-AU" sz="2000" i="1" dirty="0">
                <a:latin typeface="Calibri" pitchFamily="34" charset="0"/>
                <a:cs typeface="Calibri" pitchFamily="34" charset="0"/>
              </a:rPr>
              <a:t>)</a:t>
            </a:r>
            <a:endParaRPr lang="en-US" sz="2000" i="1" dirty="0">
              <a:latin typeface="Calibri" pitchFamily="34" charset="0"/>
              <a:cs typeface="Calibri" pitchFamily="34" charset="0"/>
            </a:endParaRPr>
          </a:p>
        </p:txBody>
      </p:sp>
      <p:pic>
        <p:nvPicPr>
          <p:cNvPr id="122883" name="Picture 10"/>
          <p:cNvPicPr>
            <a:picLocks noGrp="1" noChangeAspect="1" noChangeArrowheads="1"/>
          </p:cNvPicPr>
          <p:nvPr>
            <p:ph type="body" idx="4294967295"/>
          </p:nvPr>
        </p:nvPicPr>
        <p:blipFill>
          <a:blip r:embed="rId4" cstate="print"/>
          <a:srcRect l="11966" r="10558" b="4808"/>
          <a:stretch>
            <a:fillRect/>
          </a:stretch>
        </p:blipFill>
        <p:spPr>
          <a:xfrm>
            <a:off x="863600" y="1844675"/>
            <a:ext cx="3883025" cy="3492500"/>
          </a:xfrm>
        </p:spPr>
      </p:pic>
      <p:graphicFrame>
        <p:nvGraphicFramePr>
          <p:cNvPr id="122884" name="Object 4"/>
          <p:cNvGraphicFramePr>
            <a:graphicFrameLocks noChangeAspect="1"/>
          </p:cNvGraphicFramePr>
          <p:nvPr/>
        </p:nvGraphicFramePr>
        <p:xfrm>
          <a:off x="4514850" y="3321050"/>
          <a:ext cx="114300" cy="215900"/>
        </p:xfrm>
        <a:graphic>
          <a:graphicData uri="http://schemas.openxmlformats.org/presentationml/2006/ole">
            <p:oleObj spid="_x0000_s205826" name="Equation" r:id="rId5" imgW="114120" imgH="215640" progId="Equation.3">
              <p:embed/>
            </p:oleObj>
          </a:graphicData>
        </a:graphic>
      </p:graphicFrame>
      <p:pic>
        <p:nvPicPr>
          <p:cNvPr id="122885" name="Picture 15"/>
          <p:cNvPicPr>
            <a:picLocks noChangeAspect="1" noChangeArrowheads="1"/>
          </p:cNvPicPr>
          <p:nvPr/>
        </p:nvPicPr>
        <p:blipFill>
          <a:blip r:embed="rId6" cstate="print"/>
          <a:srcRect l="11966" r="10558" b="4808"/>
          <a:stretch>
            <a:fillRect/>
          </a:stretch>
        </p:blipFill>
        <p:spPr bwMode="auto">
          <a:xfrm>
            <a:off x="4857750" y="1844675"/>
            <a:ext cx="3883025" cy="3492500"/>
          </a:xfrm>
          <a:prstGeom prst="rect">
            <a:avLst/>
          </a:prstGeom>
          <a:noFill/>
          <a:ln w="9525">
            <a:noFill/>
            <a:miter lim="800000"/>
            <a:headEnd/>
            <a:tailEnd/>
          </a:ln>
        </p:spPr>
      </p:pic>
      <p:pic>
        <p:nvPicPr>
          <p:cNvPr id="122886" name="Picture 16"/>
          <p:cNvPicPr>
            <a:picLocks noChangeAspect="1" noChangeArrowheads="1"/>
          </p:cNvPicPr>
          <p:nvPr/>
        </p:nvPicPr>
        <p:blipFill>
          <a:blip r:embed="rId7" cstate="print"/>
          <a:srcRect/>
          <a:stretch>
            <a:fillRect/>
          </a:stretch>
        </p:blipFill>
        <p:spPr bwMode="auto">
          <a:xfrm>
            <a:off x="3095625" y="5192713"/>
            <a:ext cx="3233738" cy="727075"/>
          </a:xfrm>
          <a:prstGeom prst="rect">
            <a:avLst/>
          </a:prstGeom>
          <a:noFill/>
          <a:ln w="9525">
            <a:noFill/>
            <a:miter lim="800000"/>
            <a:headEnd/>
            <a:tailEnd/>
          </a:ln>
        </p:spPr>
      </p:pic>
      <p:sp>
        <p:nvSpPr>
          <p:cNvPr id="122887" name="Rectangle 2"/>
          <p:cNvSpPr>
            <a:spLocks noChangeArrowheads="1"/>
          </p:cNvSpPr>
          <p:nvPr/>
        </p:nvSpPr>
        <p:spPr bwMode="auto">
          <a:xfrm>
            <a:off x="1435099" y="301625"/>
            <a:ext cx="7566025" cy="1143000"/>
          </a:xfrm>
          <a:prstGeom prst="rect">
            <a:avLst/>
          </a:prstGeom>
          <a:noFill/>
          <a:ln w="9525">
            <a:noFill/>
            <a:miter lim="800000"/>
            <a:headEnd/>
            <a:tailEnd/>
          </a:ln>
          <a:effectLst/>
        </p:spPr>
        <p:txBody>
          <a:bodyPr anchor="b"/>
          <a:lstStyle/>
          <a:p>
            <a:r>
              <a:rPr lang="en-US" sz="3200" b="1" dirty="0">
                <a:solidFill>
                  <a:schemeClr val="tx2"/>
                </a:solidFill>
                <a:latin typeface="Calibri" pitchFamily="34" charset="0"/>
                <a:cs typeface="Calibri" pitchFamily="34" charset="0"/>
              </a:rPr>
              <a:t>SROC regression: MRI for suspected deep vein thrombosis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4"/>
          <p:cNvSpPr>
            <a:spLocks noGrp="1" noChangeArrowheads="1"/>
          </p:cNvSpPr>
          <p:nvPr>
            <p:ph type="body" idx="4294967295"/>
          </p:nvPr>
        </p:nvSpPr>
        <p:spPr>
          <a:xfrm>
            <a:off x="1296000" y="1665288"/>
            <a:ext cx="7891462" cy="1042987"/>
          </a:xfrm>
        </p:spPr>
        <p:txBody>
          <a:bodyPr/>
          <a:lstStyle/>
          <a:p>
            <a:pPr>
              <a:lnSpc>
                <a:spcPct val="80000"/>
              </a:lnSpc>
            </a:pPr>
            <a:r>
              <a:rPr lang="en-GB" sz="2300" dirty="0">
                <a:latin typeface="Calibri" pitchFamily="34" charset="0"/>
              </a:rPr>
              <a:t>Poor estimation</a:t>
            </a:r>
          </a:p>
          <a:p>
            <a:pPr lvl="1">
              <a:lnSpc>
                <a:spcPct val="80000"/>
              </a:lnSpc>
            </a:pPr>
            <a:r>
              <a:rPr lang="en-GB" sz="2300" dirty="0">
                <a:latin typeface="Calibri" pitchFamily="34" charset="0"/>
              </a:rPr>
              <a:t>Tends to underestimate test accuracy due to zero-cell corrections and bias in weights</a:t>
            </a:r>
          </a:p>
          <a:p>
            <a:pPr lvl="1">
              <a:lnSpc>
                <a:spcPct val="80000"/>
              </a:lnSpc>
              <a:buFontTx/>
              <a:buNone/>
            </a:pPr>
            <a:endParaRPr lang="en-US" sz="2300" dirty="0">
              <a:latin typeface="Calibri" pitchFamily="34" charset="0"/>
            </a:endParaRPr>
          </a:p>
        </p:txBody>
      </p:sp>
      <p:sp>
        <p:nvSpPr>
          <p:cNvPr id="4" name="Rectangle 2"/>
          <p:cNvSpPr txBox="1">
            <a:spLocks noChangeArrowheads="1"/>
          </p:cNvSpPr>
          <p:nvPr/>
        </p:nvSpPr>
        <p:spPr bwMode="auto">
          <a:xfrm>
            <a:off x="1260000" y="392400"/>
            <a:ext cx="7086600" cy="1004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2"/>
                </a:solidFill>
                <a:effectLst/>
                <a:uLnTx/>
                <a:uFillTx/>
                <a:latin typeface="Calibri" pitchFamily="34" charset="0"/>
                <a:ea typeface="+mj-ea"/>
                <a:cs typeface="+mj-cs"/>
              </a:rPr>
              <a:t>Problems with the Moses-</a:t>
            </a:r>
            <a:r>
              <a:rPr kumimoji="0" lang="en-US" sz="3200" b="1" i="0" u="none" strike="noStrike" kern="0" cap="none" spc="0" normalizeH="0" baseline="0" noProof="0" dirty="0" err="1" smtClean="0">
                <a:ln>
                  <a:noFill/>
                </a:ln>
                <a:solidFill>
                  <a:schemeClr val="tx2"/>
                </a:solidFill>
                <a:effectLst/>
                <a:uLnTx/>
                <a:uFillTx/>
                <a:latin typeface="Calibri" pitchFamily="34" charset="0"/>
                <a:ea typeface="+mj-ea"/>
                <a:cs typeface="+mj-cs"/>
              </a:rPr>
              <a:t>Littenberg</a:t>
            </a:r>
            <a:r>
              <a:rPr kumimoji="0" lang="en-US" sz="3200" b="1" i="0" u="none" strike="noStrike" kern="0" cap="none" spc="0" normalizeH="0" baseline="0" noProof="0" dirty="0" smtClean="0">
                <a:ln>
                  <a:noFill/>
                </a:ln>
                <a:solidFill>
                  <a:schemeClr val="tx2"/>
                </a:solidFill>
                <a:effectLst/>
                <a:uLnTx/>
                <a:uFillTx/>
                <a:latin typeface="Calibri" pitchFamily="34" charset="0"/>
                <a:ea typeface="+mj-ea"/>
                <a:cs typeface="+mj-cs"/>
              </a:rPr>
              <a:t> SROC method</a:t>
            </a:r>
            <a:endParaRPr kumimoji="0" lang="en-US" sz="3200" b="1" i="0" u="none" strike="noStrike" kern="0" cap="none" spc="0" normalizeH="0" baseline="0" noProof="0" dirty="0">
              <a:ln>
                <a:noFill/>
              </a:ln>
              <a:solidFill>
                <a:schemeClr val="tx2"/>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1260000" y="392113"/>
            <a:ext cx="7442200" cy="1143000"/>
          </a:xfrm>
          <a:noFill/>
        </p:spPr>
        <p:txBody>
          <a:bodyPr/>
          <a:lstStyle/>
          <a:p>
            <a:r>
              <a:rPr lang="en-US" sz="3200" b="1" dirty="0">
                <a:latin typeface="Calibri" pitchFamily="34" charset="0"/>
              </a:rPr>
              <a:t>Problems with the Moses-</a:t>
            </a:r>
            <a:r>
              <a:rPr lang="en-US" sz="3200" b="1" dirty="0" err="1">
                <a:latin typeface="Calibri" pitchFamily="34" charset="0"/>
              </a:rPr>
              <a:t>Littenberg</a:t>
            </a:r>
            <a:r>
              <a:rPr lang="en-US" sz="3200" b="1" dirty="0">
                <a:latin typeface="Calibri" pitchFamily="34" charset="0"/>
              </a:rPr>
              <a:t> SROC method: effect of zero-cell correction </a:t>
            </a:r>
          </a:p>
        </p:txBody>
      </p:sp>
      <p:pic>
        <p:nvPicPr>
          <p:cNvPr id="187399" name="Picture 7"/>
          <p:cNvPicPr>
            <a:picLocks noGrp="1" noChangeAspect="1" noChangeArrowheads="1"/>
          </p:cNvPicPr>
          <p:nvPr>
            <p:ph type="body" idx="1"/>
          </p:nvPr>
        </p:nvPicPr>
        <p:blipFill>
          <a:blip r:embed="rId2" cstate="print"/>
          <a:srcRect l="10558" r="7039" b="4808"/>
          <a:stretch>
            <a:fillRect/>
          </a:stretch>
        </p:blipFill>
        <p:spPr>
          <a:xfrm>
            <a:off x="1260000" y="1620000"/>
            <a:ext cx="5959475" cy="5038725"/>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idx="4294967295"/>
          </p:nvPr>
        </p:nvSpPr>
        <p:spPr>
          <a:xfrm>
            <a:off x="1358900" y="404813"/>
            <a:ext cx="7099299" cy="936625"/>
          </a:xfrm>
        </p:spPr>
        <p:txBody>
          <a:bodyPr anchor="b"/>
          <a:lstStyle/>
          <a:p>
            <a:r>
              <a:rPr lang="en-GB" sz="3600" b="1" dirty="0">
                <a:latin typeface="Calibri" pitchFamily="34" charset="0"/>
              </a:rPr>
              <a:t>Test accuracy</a:t>
            </a:r>
          </a:p>
        </p:txBody>
      </p:sp>
      <p:sp>
        <p:nvSpPr>
          <p:cNvPr id="27651" name="Rectangle 1027"/>
          <p:cNvSpPr>
            <a:spLocks noGrp="1" noChangeArrowheads="1"/>
          </p:cNvSpPr>
          <p:nvPr>
            <p:ph type="body" idx="4294967295"/>
          </p:nvPr>
        </p:nvSpPr>
        <p:spPr>
          <a:xfrm>
            <a:off x="1390246" y="1628775"/>
            <a:ext cx="7067954" cy="3887788"/>
          </a:xfrm>
        </p:spPr>
        <p:txBody>
          <a:bodyPr/>
          <a:lstStyle/>
          <a:p>
            <a:r>
              <a:rPr lang="en-GB" dirty="0">
                <a:latin typeface="Calibri" pitchFamily="34" charset="0"/>
              </a:rPr>
              <a:t>What proportion of those with the disease does the test detect?  (sensitivity)</a:t>
            </a:r>
          </a:p>
          <a:p>
            <a:endParaRPr lang="en-GB" dirty="0">
              <a:latin typeface="Calibri" pitchFamily="34" charset="0"/>
            </a:endParaRPr>
          </a:p>
          <a:p>
            <a:r>
              <a:rPr lang="en-GB" dirty="0">
                <a:latin typeface="Calibri" pitchFamily="34" charset="0"/>
              </a:rPr>
              <a:t>What proportion of those without the disease get negative test results? (specificity)</a:t>
            </a:r>
          </a:p>
          <a:p>
            <a:endParaRPr lang="en-GB" dirty="0">
              <a:latin typeface="Calibri" pitchFamily="34" charset="0"/>
            </a:endParaRPr>
          </a:p>
          <a:p>
            <a:r>
              <a:rPr lang="en-GB" dirty="0">
                <a:latin typeface="Calibri" pitchFamily="34" charset="0"/>
              </a:rPr>
              <a:t>Requires 2×2 table of index test </a:t>
            </a:r>
            <a:r>
              <a:rPr lang="en-GB" i="1" dirty="0" err="1">
                <a:latin typeface="Calibri" pitchFamily="34" charset="0"/>
              </a:rPr>
              <a:t>vs</a:t>
            </a:r>
            <a:r>
              <a:rPr lang="en-GB" dirty="0">
                <a:latin typeface="Calibri" pitchFamily="34" charset="0"/>
              </a:rPr>
              <a:t> reference standard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71" name="Picture 7"/>
          <p:cNvPicPr>
            <a:picLocks noGrp="1" noChangeAspect="1" noChangeArrowheads="1"/>
          </p:cNvPicPr>
          <p:nvPr>
            <p:ph type="body" idx="1"/>
          </p:nvPr>
        </p:nvPicPr>
        <p:blipFill>
          <a:blip r:embed="rId2" cstate="print"/>
          <a:srcRect l="10558" r="7039" b="4808"/>
          <a:stretch>
            <a:fillRect/>
          </a:stretch>
        </p:blipFill>
        <p:spPr>
          <a:xfrm>
            <a:off x="1260000" y="1620000"/>
            <a:ext cx="5959475" cy="5037138"/>
          </a:xfrm>
          <a:noFill/>
          <a:ln/>
        </p:spPr>
      </p:pic>
      <p:sp>
        <p:nvSpPr>
          <p:cNvPr id="6" name="Rectangle 2"/>
          <p:cNvSpPr>
            <a:spLocks noGrp="1" noChangeArrowheads="1"/>
          </p:cNvSpPr>
          <p:nvPr>
            <p:ph type="title"/>
          </p:nvPr>
        </p:nvSpPr>
        <p:spPr>
          <a:xfrm>
            <a:off x="1260000" y="392113"/>
            <a:ext cx="7442200" cy="1143000"/>
          </a:xfrm>
          <a:noFill/>
        </p:spPr>
        <p:txBody>
          <a:bodyPr/>
          <a:lstStyle/>
          <a:p>
            <a:r>
              <a:rPr lang="en-US" sz="3200" b="1" dirty="0">
                <a:latin typeface="Calibri" pitchFamily="34" charset="0"/>
              </a:rPr>
              <a:t>Problems with the Moses-</a:t>
            </a:r>
            <a:r>
              <a:rPr lang="en-US" sz="3200" b="1" dirty="0" err="1">
                <a:latin typeface="Calibri" pitchFamily="34" charset="0"/>
              </a:rPr>
              <a:t>Littenberg</a:t>
            </a:r>
            <a:r>
              <a:rPr lang="en-US" sz="3200" b="1" dirty="0">
                <a:latin typeface="Calibri" pitchFamily="34" charset="0"/>
              </a:rPr>
              <a:t> SROC method: effect of zero-cell correction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idx="4294967295"/>
          </p:nvPr>
        </p:nvSpPr>
        <p:spPr>
          <a:xfrm>
            <a:off x="1371600" y="430213"/>
            <a:ext cx="7086600" cy="1004887"/>
          </a:xfrm>
        </p:spPr>
        <p:txBody>
          <a:bodyPr anchor="b"/>
          <a:lstStyle/>
          <a:p>
            <a:r>
              <a:rPr lang="en-US" sz="3200" b="1" dirty="0">
                <a:latin typeface="Calibri" pitchFamily="34" charset="0"/>
              </a:rPr>
              <a:t>Problems with the Moses-</a:t>
            </a:r>
            <a:r>
              <a:rPr lang="en-US" sz="3200" b="1" dirty="0" err="1">
                <a:latin typeface="Calibri" pitchFamily="34" charset="0"/>
              </a:rPr>
              <a:t>Littenberg</a:t>
            </a:r>
            <a:r>
              <a:rPr lang="en-US" sz="3200" b="1" dirty="0">
                <a:latin typeface="Calibri" pitchFamily="34" charset="0"/>
              </a:rPr>
              <a:t> SROC method</a:t>
            </a:r>
          </a:p>
        </p:txBody>
      </p:sp>
      <p:sp>
        <p:nvSpPr>
          <p:cNvPr id="188419" name="Rectangle 4"/>
          <p:cNvSpPr>
            <a:spLocks noGrp="1" noChangeArrowheads="1"/>
          </p:cNvSpPr>
          <p:nvPr>
            <p:ph type="body" idx="4294967295"/>
          </p:nvPr>
        </p:nvSpPr>
        <p:spPr>
          <a:xfrm>
            <a:off x="1296000" y="1665288"/>
            <a:ext cx="7644800" cy="5003800"/>
          </a:xfrm>
        </p:spPr>
        <p:txBody>
          <a:bodyPr/>
          <a:lstStyle/>
          <a:p>
            <a:r>
              <a:rPr lang="en-GB" sz="2300" dirty="0">
                <a:latin typeface="Calibri" pitchFamily="34" charset="0"/>
              </a:rPr>
              <a:t>Poor estimation</a:t>
            </a:r>
          </a:p>
          <a:p>
            <a:pPr lvl="1"/>
            <a:r>
              <a:rPr lang="en-GB" sz="2300" dirty="0">
                <a:latin typeface="Calibri" pitchFamily="34" charset="0"/>
              </a:rPr>
              <a:t>Tends to underestimate test accuracy due to zero-cell corrections and bias in weights</a:t>
            </a:r>
          </a:p>
          <a:p>
            <a:r>
              <a:rPr lang="en-GB" sz="2300" dirty="0">
                <a:latin typeface="Calibri" pitchFamily="34" charset="0"/>
              </a:rPr>
              <a:t>Validity of significance tests</a:t>
            </a:r>
          </a:p>
          <a:p>
            <a:pPr lvl="1"/>
            <a:r>
              <a:rPr lang="en-GB" sz="2300" dirty="0">
                <a:latin typeface="Calibri" pitchFamily="34" charset="0"/>
              </a:rPr>
              <a:t>Sampling variability in individual studies not properly taken into account</a:t>
            </a:r>
          </a:p>
          <a:p>
            <a:pPr lvl="1"/>
            <a:r>
              <a:rPr lang="en-US" sz="2300" dirty="0">
                <a:latin typeface="Calibri" pitchFamily="34" charset="0"/>
              </a:rPr>
              <a:t>P-values and confidence intervals erroneous</a:t>
            </a:r>
          </a:p>
          <a:p>
            <a:r>
              <a:rPr lang="en-US" sz="2300" dirty="0">
                <a:latin typeface="Calibri" pitchFamily="34" charset="0"/>
              </a:rPr>
              <a:t>Operating points</a:t>
            </a:r>
          </a:p>
          <a:p>
            <a:pPr lvl="1"/>
            <a:r>
              <a:rPr lang="en-US" sz="2300" dirty="0">
                <a:latin typeface="Calibri" pitchFamily="34" charset="0"/>
              </a:rPr>
              <a:t>knowing average sensitivity/specificity is important but cannot be obtained</a:t>
            </a:r>
          </a:p>
          <a:p>
            <a:pPr lvl="1"/>
            <a:r>
              <a:rPr lang="en-US" sz="2300" dirty="0">
                <a:latin typeface="Calibri" pitchFamily="34" charset="0"/>
              </a:rPr>
              <a:t>Sensitivity for a given specificity can be estimated</a:t>
            </a:r>
          </a:p>
          <a:p>
            <a:pPr lvl="1"/>
            <a:endParaRPr lang="en-US" sz="2300" dirty="0">
              <a:latin typeface="Calibri" pitchFamily="34" charset="0"/>
            </a:endParaRPr>
          </a:p>
          <a:p>
            <a:pPr lvl="1">
              <a:buFontTx/>
              <a:buNone/>
            </a:pPr>
            <a:endParaRPr lang="en-US" sz="23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4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841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841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841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841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84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idx="4294967295"/>
          </p:nvPr>
        </p:nvSpPr>
        <p:spPr>
          <a:xfrm>
            <a:off x="1333500" y="711199"/>
            <a:ext cx="7124700" cy="673101"/>
          </a:xfrm>
        </p:spPr>
        <p:txBody>
          <a:bodyPr anchor="b"/>
          <a:lstStyle/>
          <a:p>
            <a:r>
              <a:rPr lang="en-GB" sz="3600" b="1" dirty="0">
                <a:latin typeface="Calibri" pitchFamily="34" charset="0"/>
              </a:rPr>
              <a:t>Mixed</a:t>
            </a:r>
            <a:r>
              <a:rPr lang="en-US" sz="3600" b="1" dirty="0">
                <a:latin typeface="Calibri" pitchFamily="34" charset="0"/>
              </a:rPr>
              <a:t> </a:t>
            </a:r>
            <a:r>
              <a:rPr lang="en-GB" sz="3600" b="1" dirty="0">
                <a:latin typeface="Calibri" pitchFamily="34" charset="0"/>
              </a:rPr>
              <a:t>models</a:t>
            </a:r>
          </a:p>
        </p:txBody>
      </p:sp>
      <p:sp>
        <p:nvSpPr>
          <p:cNvPr id="159747" name="Rectangle 3"/>
          <p:cNvSpPr>
            <a:spLocks noGrp="1" noChangeArrowheads="1"/>
          </p:cNvSpPr>
          <p:nvPr>
            <p:ph type="body" idx="4294967295"/>
          </p:nvPr>
        </p:nvSpPr>
        <p:spPr>
          <a:xfrm>
            <a:off x="1348460" y="1484313"/>
            <a:ext cx="7335165" cy="4716462"/>
          </a:xfrm>
        </p:spPr>
        <p:txBody>
          <a:bodyPr/>
          <a:lstStyle/>
          <a:p>
            <a:r>
              <a:rPr lang="en-GB" sz="2400" dirty="0">
                <a:latin typeface="Calibri" pitchFamily="34" charset="0"/>
              </a:rPr>
              <a:t>Hierarchical / multi-level</a:t>
            </a:r>
          </a:p>
          <a:p>
            <a:pPr lvl="1"/>
            <a:r>
              <a:rPr lang="en-GB" sz="2400" dirty="0">
                <a:latin typeface="Calibri" pitchFamily="34" charset="0"/>
              </a:rPr>
              <a:t>allows for both within (sampling error) and </a:t>
            </a:r>
          </a:p>
          <a:p>
            <a:pPr lvl="1"/>
            <a:r>
              <a:rPr lang="en-GB" sz="2400" dirty="0">
                <a:latin typeface="Calibri" pitchFamily="34" charset="0"/>
              </a:rPr>
              <a:t>between study variability (through inclusion of random effects)</a:t>
            </a:r>
          </a:p>
          <a:p>
            <a:r>
              <a:rPr lang="en-GB" sz="2400" dirty="0">
                <a:latin typeface="Calibri" pitchFamily="34" charset="0"/>
              </a:rPr>
              <a:t>Logistic</a:t>
            </a:r>
          </a:p>
          <a:p>
            <a:pPr lvl="1"/>
            <a:r>
              <a:rPr lang="en-GB" sz="2400" dirty="0">
                <a:latin typeface="Calibri" pitchFamily="34" charset="0"/>
              </a:rPr>
              <a:t>correctly models sampling uncertainty in the true positive proportion and the false positive proportion</a:t>
            </a:r>
          </a:p>
          <a:p>
            <a:pPr lvl="1"/>
            <a:r>
              <a:rPr lang="en-GB" sz="2400" dirty="0">
                <a:latin typeface="Calibri" pitchFamily="34" charset="0"/>
              </a:rPr>
              <a:t>no zero cell adjustments needed</a:t>
            </a:r>
          </a:p>
          <a:p>
            <a:r>
              <a:rPr lang="en-GB" sz="2400" dirty="0">
                <a:latin typeface="Calibri" pitchFamily="34" charset="0"/>
              </a:rPr>
              <a:t>Regression models</a:t>
            </a:r>
          </a:p>
          <a:p>
            <a:pPr lvl="1"/>
            <a:r>
              <a:rPr lang="en-GB" sz="2400" dirty="0">
                <a:latin typeface="Calibri" pitchFamily="34" charset="0"/>
              </a:rPr>
              <a:t>used to investigate sources of heterogeneity</a:t>
            </a:r>
          </a:p>
        </p:txBody>
      </p:sp>
      <p:sp>
        <p:nvSpPr>
          <p:cNvPr id="159748" name="Text Box 4"/>
          <p:cNvSpPr txBox="1">
            <a:spLocks noChangeArrowheads="1"/>
          </p:cNvSpPr>
          <p:nvPr/>
        </p:nvSpPr>
        <p:spPr bwMode="auto">
          <a:xfrm>
            <a:off x="323850" y="5949950"/>
            <a:ext cx="184150" cy="396875"/>
          </a:xfrm>
          <a:prstGeom prst="rect">
            <a:avLst/>
          </a:prstGeom>
          <a:noFill/>
          <a:ln w="9525">
            <a:noFill/>
            <a:miter lim="800000"/>
            <a:headEnd/>
            <a:tailEnd/>
          </a:ln>
        </p:spPr>
        <p:txBody>
          <a:bodyPr wrap="none">
            <a:spAutoFit/>
          </a:bodyPr>
          <a:lstStyle/>
          <a:p>
            <a:endParaRPr lang="en-US" sz="2000">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23A2AF9-15FD-494F-961C-531F1BF03767}" type="slidenum">
              <a:rPr lang="en-GB" smtClean="0"/>
              <a:pPr>
                <a:defRPr/>
              </a:pPr>
              <a:t>33</a:t>
            </a:fld>
            <a:endParaRPr lang="en-GB"/>
          </a:p>
        </p:txBody>
      </p:sp>
      <p:sp>
        <p:nvSpPr>
          <p:cNvPr id="3" name="Rectangle 2"/>
          <p:cNvSpPr txBox="1">
            <a:spLocks noChangeArrowheads="1"/>
          </p:cNvSpPr>
          <p:nvPr/>
        </p:nvSpPr>
        <p:spPr>
          <a:xfrm>
            <a:off x="1346200" y="765175"/>
            <a:ext cx="6630988" cy="719138"/>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GB" sz="3600" b="1" kern="0" dirty="0" smtClean="0">
                <a:solidFill>
                  <a:schemeClr val="tx2"/>
                </a:solidFill>
                <a:latin typeface="Calibri" pitchFamily="34" charset="0"/>
                <a:ea typeface="+mj-ea"/>
                <a:cs typeface="+mj-cs"/>
              </a:rPr>
              <a:t>Investigating heterogeneity</a:t>
            </a:r>
            <a:endParaRPr kumimoji="0" lang="en-US" sz="3600" b="1" i="0" u="none" strike="noStrike" kern="0" cap="none" spc="0" normalizeH="0" baseline="0" noProof="0" dirty="0">
              <a:ln>
                <a:noFill/>
              </a:ln>
              <a:solidFill>
                <a:schemeClr val="tx2"/>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685800" y="206375"/>
            <a:ext cx="7342188" cy="719138"/>
          </a:xfrm>
        </p:spPr>
        <p:txBody>
          <a:bodyPr/>
          <a:lstStyle/>
          <a:p>
            <a:pPr algn="ctr"/>
            <a:r>
              <a:rPr lang="en-GB" b="1" dirty="0">
                <a:latin typeface="Calibri" pitchFamily="34" charset="0"/>
              </a:rPr>
              <a:t>CT for acute appendicitis</a:t>
            </a:r>
            <a:endParaRPr lang="en-US" b="1" dirty="0">
              <a:latin typeface="Calibri" pitchFamily="34" charset="0"/>
            </a:endParaRPr>
          </a:p>
        </p:txBody>
      </p:sp>
      <p:pic>
        <p:nvPicPr>
          <p:cNvPr id="195588" name="Picture 4"/>
          <p:cNvPicPr>
            <a:picLocks noGrp="1" noChangeAspect="1" noChangeArrowheads="1"/>
          </p:cNvPicPr>
          <p:nvPr>
            <p:ph type="body" idx="1"/>
          </p:nvPr>
        </p:nvPicPr>
        <p:blipFill>
          <a:blip r:embed="rId2" cstate="print"/>
          <a:srcRect l="11966" t="1923" r="10558" b="4808"/>
          <a:stretch>
            <a:fillRect/>
          </a:stretch>
        </p:blipFill>
        <p:spPr>
          <a:xfrm>
            <a:off x="1079500" y="1189038"/>
            <a:ext cx="5922963" cy="5218112"/>
          </a:xfrm>
          <a:noFill/>
          <a:ln/>
        </p:spPr>
      </p:pic>
      <p:sp>
        <p:nvSpPr>
          <p:cNvPr id="195589" name="Rectangle 5"/>
          <p:cNvSpPr>
            <a:spLocks noChangeArrowheads="1"/>
          </p:cNvSpPr>
          <p:nvPr/>
        </p:nvSpPr>
        <p:spPr bwMode="auto">
          <a:xfrm>
            <a:off x="1042988" y="6238875"/>
            <a:ext cx="2687637" cy="396875"/>
          </a:xfrm>
          <a:prstGeom prst="rect">
            <a:avLst/>
          </a:prstGeom>
          <a:noFill/>
          <a:ln w="9525">
            <a:noFill/>
            <a:miter lim="800000"/>
            <a:headEnd/>
            <a:tailEnd/>
          </a:ln>
          <a:effectLst/>
        </p:spPr>
        <p:txBody>
          <a:bodyPr>
            <a:spAutoFit/>
          </a:bodyPr>
          <a:lstStyle/>
          <a:p>
            <a:r>
              <a:rPr lang="en-US" sz="2000" dirty="0" err="1">
                <a:latin typeface="Calibri" pitchFamily="34" charset="0"/>
                <a:cs typeface="Calibri" pitchFamily="34" charset="0"/>
              </a:rPr>
              <a:t>Terasawa</a:t>
            </a:r>
            <a:r>
              <a:rPr lang="en-US" sz="2000" dirty="0">
                <a:latin typeface="Calibri" pitchFamily="34" charset="0"/>
                <a:cs typeface="Calibri" pitchFamily="34" charset="0"/>
              </a:rPr>
              <a:t> et al 2004</a:t>
            </a:r>
          </a:p>
        </p:txBody>
      </p:sp>
      <p:sp>
        <p:nvSpPr>
          <p:cNvPr id="195590" name="Rectangle 6"/>
          <p:cNvSpPr>
            <a:spLocks noChangeArrowheads="1"/>
          </p:cNvSpPr>
          <p:nvPr/>
        </p:nvSpPr>
        <p:spPr bwMode="auto">
          <a:xfrm>
            <a:off x="3203575" y="811213"/>
            <a:ext cx="2305050" cy="523220"/>
          </a:xfrm>
          <a:prstGeom prst="rect">
            <a:avLst/>
          </a:prstGeom>
          <a:noFill/>
          <a:ln w="9525">
            <a:noFill/>
            <a:miter lim="800000"/>
            <a:headEnd/>
            <a:tailEnd/>
          </a:ln>
          <a:effectLst/>
        </p:spPr>
        <p:txBody>
          <a:bodyPr>
            <a:spAutoFit/>
          </a:bodyPr>
          <a:lstStyle/>
          <a:p>
            <a:pPr algn="ctr"/>
            <a:r>
              <a:rPr lang="en-GB" sz="2800" dirty="0">
                <a:latin typeface="Calibri" pitchFamily="34" charset="0"/>
                <a:cs typeface="Calibri" pitchFamily="34" charset="0"/>
              </a:rPr>
              <a:t>(12 studies)</a:t>
            </a:r>
            <a:endParaRPr lang="en-US" sz="28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GB" b="1">
                <a:latin typeface="Calibri" pitchFamily="34" charset="0"/>
              </a:rPr>
              <a:t>Sources of Variation</a:t>
            </a:r>
          </a:p>
        </p:txBody>
      </p:sp>
      <p:sp>
        <p:nvSpPr>
          <p:cNvPr id="237571" name="Rectangle 3"/>
          <p:cNvSpPr>
            <a:spLocks noGrp="1" noChangeArrowheads="1"/>
          </p:cNvSpPr>
          <p:nvPr>
            <p:ph type="body" idx="1"/>
          </p:nvPr>
        </p:nvSpPr>
        <p:spPr/>
        <p:txBody>
          <a:bodyPr/>
          <a:lstStyle/>
          <a:p>
            <a:r>
              <a:rPr lang="en-GB" sz="2400">
                <a:latin typeface="Calibri" pitchFamily="34" charset="0"/>
              </a:rPr>
              <a:t>Why do results differ between studies?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r>
              <a:rPr lang="en-GB" b="1">
                <a:latin typeface="Calibri" pitchFamily="34" charset="0"/>
              </a:rPr>
              <a:t>Sources of Variation</a:t>
            </a:r>
          </a:p>
        </p:txBody>
      </p:sp>
      <p:sp>
        <p:nvSpPr>
          <p:cNvPr id="238595" name="Rectangle 3"/>
          <p:cNvSpPr>
            <a:spLocks noGrp="1" noChangeArrowheads="1"/>
          </p:cNvSpPr>
          <p:nvPr>
            <p:ph type="body" idx="1"/>
          </p:nvPr>
        </p:nvSpPr>
        <p:spPr/>
        <p:txBody>
          <a:bodyPr/>
          <a:lstStyle/>
          <a:p>
            <a:pPr marL="711200" indent="-711200">
              <a:buFont typeface="Wingdings" pitchFamily="2" charset="2"/>
              <a:buAutoNum type="romanUcPeriod"/>
            </a:pPr>
            <a:r>
              <a:rPr lang="en-GB" sz="2400" dirty="0">
                <a:latin typeface="Calibri" pitchFamily="34" charset="0"/>
              </a:rPr>
              <a:t>Chance variation</a:t>
            </a:r>
          </a:p>
          <a:p>
            <a:pPr marL="711200" indent="-711200">
              <a:buFont typeface="Wingdings" pitchFamily="2" charset="2"/>
              <a:buAutoNum type="romanUcPeriod"/>
            </a:pPr>
            <a:r>
              <a:rPr lang="en-GB" sz="2400" dirty="0">
                <a:latin typeface="Calibri" pitchFamily="34" charset="0"/>
              </a:rPr>
              <a:t>Differences in (implicit) threshold</a:t>
            </a:r>
          </a:p>
          <a:p>
            <a:pPr marL="711200" indent="-711200">
              <a:buFont typeface="Wingdings" pitchFamily="2" charset="2"/>
              <a:buAutoNum type="romanUcPeriod"/>
            </a:pPr>
            <a:r>
              <a:rPr lang="en-GB" sz="2400" dirty="0">
                <a:latin typeface="Calibri" pitchFamily="34" charset="0"/>
              </a:rPr>
              <a:t>Bias</a:t>
            </a:r>
          </a:p>
          <a:p>
            <a:pPr marL="711200" indent="-711200">
              <a:buFont typeface="Wingdings" pitchFamily="2" charset="2"/>
              <a:buAutoNum type="romanUcPeriod"/>
            </a:pPr>
            <a:r>
              <a:rPr lang="en-GB" sz="2400" dirty="0">
                <a:latin typeface="Calibri" pitchFamily="34" charset="0"/>
              </a:rPr>
              <a:t>Clinical subgroups</a:t>
            </a:r>
          </a:p>
          <a:p>
            <a:pPr marL="711200" indent="-711200">
              <a:buFont typeface="Wingdings" pitchFamily="2" charset="2"/>
              <a:buAutoNum type="romanUcPeriod"/>
            </a:pPr>
            <a:r>
              <a:rPr lang="en-GB" sz="2400" dirty="0">
                <a:latin typeface="Calibri" pitchFamily="34" charset="0"/>
              </a:rPr>
              <a:t>Unexplained variation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1320799" y="622300"/>
            <a:ext cx="6919913" cy="800100"/>
          </a:xfrm>
        </p:spPr>
        <p:txBody>
          <a:bodyPr/>
          <a:lstStyle/>
          <a:p>
            <a:r>
              <a:rPr lang="en-GB" b="1" dirty="0">
                <a:latin typeface="Calibri" pitchFamily="34" charset="0"/>
              </a:rPr>
              <a:t>Sources of </a:t>
            </a:r>
            <a:r>
              <a:rPr lang="en-GB" b="1" dirty="0" smtClean="0">
                <a:latin typeface="Calibri" pitchFamily="34" charset="0"/>
              </a:rPr>
              <a:t>variation</a:t>
            </a:r>
            <a:r>
              <a:rPr lang="en-GB" b="1" dirty="0">
                <a:latin typeface="Calibri" pitchFamily="34" charset="0"/>
              </a:rPr>
              <a:t>: Chance</a:t>
            </a:r>
          </a:p>
        </p:txBody>
      </p:sp>
      <p:sp>
        <p:nvSpPr>
          <p:cNvPr id="239619" name="Text Box 3"/>
          <p:cNvSpPr txBox="1">
            <a:spLocks noChangeArrowheads="1"/>
          </p:cNvSpPr>
          <p:nvPr/>
        </p:nvSpPr>
        <p:spPr bwMode="auto">
          <a:xfrm>
            <a:off x="5926138" y="1636713"/>
            <a:ext cx="2463800" cy="701675"/>
          </a:xfrm>
          <a:prstGeom prst="rect">
            <a:avLst/>
          </a:prstGeom>
          <a:noFill/>
          <a:ln w="9525">
            <a:noFill/>
            <a:miter lim="800000"/>
            <a:headEnd/>
            <a:tailEnd/>
          </a:ln>
          <a:effectLst/>
        </p:spPr>
        <p:txBody>
          <a:bodyPr wrap="none">
            <a:spAutoFit/>
          </a:bodyPr>
          <a:lstStyle/>
          <a:p>
            <a:pPr algn="ctr"/>
            <a:r>
              <a:rPr lang="en-GB" sz="2000" b="1" dirty="0">
                <a:latin typeface="Calibri" pitchFamily="34" charset="0"/>
                <a:cs typeface="Calibri" pitchFamily="34" charset="0"/>
              </a:rPr>
              <a:t>Chance variability:</a:t>
            </a:r>
          </a:p>
          <a:p>
            <a:pPr algn="ctr"/>
            <a:r>
              <a:rPr lang="en-GB" sz="2000" b="1" dirty="0">
                <a:latin typeface="Calibri" pitchFamily="34" charset="0"/>
                <a:cs typeface="Calibri" pitchFamily="34" charset="0"/>
              </a:rPr>
              <a:t>total sample size=100</a:t>
            </a:r>
          </a:p>
        </p:txBody>
      </p:sp>
      <p:pic>
        <p:nvPicPr>
          <p:cNvPr id="239620" name="Picture 4" descr="ran12"/>
          <p:cNvPicPr>
            <a:picLocks noChangeAspect="1" noChangeArrowheads="1"/>
          </p:cNvPicPr>
          <p:nvPr/>
        </p:nvPicPr>
        <p:blipFill>
          <a:blip r:embed="rId2" cstate="print"/>
          <a:srcRect/>
          <a:stretch>
            <a:fillRect/>
          </a:stretch>
        </p:blipFill>
        <p:spPr bwMode="auto">
          <a:xfrm>
            <a:off x="4583113" y="2297113"/>
            <a:ext cx="4560887" cy="4560887"/>
          </a:xfrm>
          <a:prstGeom prst="rect">
            <a:avLst/>
          </a:prstGeom>
          <a:noFill/>
        </p:spPr>
      </p:pic>
      <p:sp>
        <p:nvSpPr>
          <p:cNvPr id="239621" name="Text Box 5"/>
          <p:cNvSpPr txBox="1">
            <a:spLocks noChangeArrowheads="1"/>
          </p:cNvSpPr>
          <p:nvPr/>
        </p:nvSpPr>
        <p:spPr bwMode="auto">
          <a:xfrm>
            <a:off x="1516063" y="1636713"/>
            <a:ext cx="2335212" cy="701675"/>
          </a:xfrm>
          <a:prstGeom prst="rect">
            <a:avLst/>
          </a:prstGeom>
          <a:noFill/>
          <a:ln w="9525">
            <a:noFill/>
            <a:miter lim="800000"/>
            <a:headEnd/>
            <a:tailEnd/>
          </a:ln>
          <a:effectLst/>
        </p:spPr>
        <p:txBody>
          <a:bodyPr wrap="none">
            <a:spAutoFit/>
          </a:bodyPr>
          <a:lstStyle/>
          <a:p>
            <a:pPr algn="ctr"/>
            <a:r>
              <a:rPr lang="en-GB" sz="2000" b="1" dirty="0">
                <a:latin typeface="Calibri" pitchFamily="34" charset="0"/>
                <a:cs typeface="Calibri" pitchFamily="34" charset="0"/>
              </a:rPr>
              <a:t>Chance variability:</a:t>
            </a:r>
          </a:p>
          <a:p>
            <a:pPr algn="ctr"/>
            <a:r>
              <a:rPr lang="en-GB" sz="2000" b="1" dirty="0">
                <a:latin typeface="Calibri" pitchFamily="34" charset="0"/>
                <a:cs typeface="Calibri" pitchFamily="34" charset="0"/>
              </a:rPr>
              <a:t>total sample size=40</a:t>
            </a:r>
          </a:p>
        </p:txBody>
      </p:sp>
      <p:pic>
        <p:nvPicPr>
          <p:cNvPr id="239622" name="Picture 6" descr="ran11"/>
          <p:cNvPicPr>
            <a:picLocks noChangeAspect="1" noChangeArrowheads="1"/>
          </p:cNvPicPr>
          <p:nvPr/>
        </p:nvPicPr>
        <p:blipFill>
          <a:blip r:embed="rId3" cstate="print"/>
          <a:srcRect/>
          <a:stretch>
            <a:fillRect/>
          </a:stretch>
        </p:blipFill>
        <p:spPr bwMode="auto">
          <a:xfrm>
            <a:off x="292100" y="2306638"/>
            <a:ext cx="4537075" cy="453707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ext Box 2"/>
          <p:cNvSpPr txBox="1">
            <a:spLocks noChangeArrowheads="1"/>
          </p:cNvSpPr>
          <p:nvPr/>
        </p:nvSpPr>
        <p:spPr bwMode="auto">
          <a:xfrm>
            <a:off x="685800" y="1752600"/>
            <a:ext cx="2362200" cy="336550"/>
          </a:xfrm>
          <a:prstGeom prst="rect">
            <a:avLst/>
          </a:prstGeom>
          <a:noFill/>
          <a:ln w="9525">
            <a:noFill/>
            <a:miter lim="800000"/>
            <a:headEnd/>
            <a:tailEnd/>
          </a:ln>
          <a:effectLst/>
        </p:spPr>
        <p:txBody>
          <a:bodyPr>
            <a:spAutoFit/>
          </a:bodyPr>
          <a:lstStyle/>
          <a:p>
            <a:pPr>
              <a:spcBef>
                <a:spcPct val="50000"/>
              </a:spcBef>
            </a:pPr>
            <a:endParaRPr lang="en-AU" sz="1600">
              <a:solidFill>
                <a:schemeClr val="bg1"/>
              </a:solidFill>
              <a:latin typeface="Arial" charset="0"/>
            </a:endParaRPr>
          </a:p>
        </p:txBody>
      </p:sp>
      <p:sp>
        <p:nvSpPr>
          <p:cNvPr id="240643" name="Rectangle 3"/>
          <p:cNvSpPr>
            <a:spLocks noChangeArrowheads="1"/>
          </p:cNvSpPr>
          <p:nvPr/>
        </p:nvSpPr>
        <p:spPr bwMode="auto">
          <a:xfrm>
            <a:off x="1409700" y="1701800"/>
            <a:ext cx="7483475" cy="4775200"/>
          </a:xfrm>
          <a:prstGeom prst="rect">
            <a:avLst/>
          </a:prstGeom>
          <a:noFill/>
          <a:ln w="9525">
            <a:noFill/>
            <a:miter lim="800000"/>
            <a:headEnd/>
            <a:tailEnd/>
          </a:ln>
          <a:effectLst/>
        </p:spPr>
        <p:txBody>
          <a:bodyPr/>
          <a:lstStyle/>
          <a:p>
            <a:pPr marL="342900" indent="-342900">
              <a:spcBef>
                <a:spcPct val="20000"/>
              </a:spcBef>
              <a:buSzPct val="80000"/>
              <a:buFont typeface="Wingdings" pitchFamily="2" charset="2"/>
              <a:buChar char="o"/>
            </a:pPr>
            <a:r>
              <a:rPr lang="en-AU" sz="2800" dirty="0" smtClean="0">
                <a:latin typeface="Calibri" pitchFamily="34" charset="0"/>
                <a:cs typeface="Calibri" pitchFamily="34" charset="0"/>
              </a:rPr>
              <a:t>May </a:t>
            </a:r>
            <a:r>
              <a:rPr lang="en-AU" sz="2800" dirty="0">
                <a:latin typeface="Calibri" pitchFamily="34" charset="0"/>
                <a:cs typeface="Calibri" pitchFamily="34" charset="0"/>
              </a:rPr>
              <a:t>be investigated by:</a:t>
            </a:r>
          </a:p>
          <a:p>
            <a:pPr marL="742950" lvl="1" indent="-285750">
              <a:spcBef>
                <a:spcPct val="20000"/>
              </a:spcBef>
              <a:buSzPct val="80000"/>
              <a:buFont typeface="Arial" charset="0"/>
              <a:buChar char="–"/>
            </a:pPr>
            <a:r>
              <a:rPr lang="en-AU" sz="2800" dirty="0">
                <a:latin typeface="Calibri" pitchFamily="34" charset="0"/>
                <a:cs typeface="Calibri" pitchFamily="34" charset="0"/>
              </a:rPr>
              <a:t>sensitivity analyses </a:t>
            </a:r>
          </a:p>
          <a:p>
            <a:pPr marL="742950" lvl="1" indent="-285750">
              <a:spcBef>
                <a:spcPct val="20000"/>
              </a:spcBef>
              <a:buSzPct val="80000"/>
              <a:buFont typeface="Arial" charset="0"/>
              <a:buChar char="–"/>
            </a:pPr>
            <a:r>
              <a:rPr lang="en-AU" sz="2800" dirty="0">
                <a:latin typeface="Calibri" pitchFamily="34" charset="0"/>
                <a:cs typeface="Calibri" pitchFamily="34" charset="0"/>
              </a:rPr>
              <a:t>subgroup analyses or </a:t>
            </a:r>
          </a:p>
          <a:p>
            <a:pPr marL="742950" lvl="1" indent="-285750">
              <a:spcBef>
                <a:spcPct val="20000"/>
              </a:spcBef>
              <a:buSzPct val="80000"/>
              <a:buFont typeface="Arial" charset="0"/>
              <a:buChar char="–"/>
            </a:pPr>
            <a:r>
              <a:rPr lang="en-AU" sz="2800" dirty="0">
                <a:latin typeface="Calibri" pitchFamily="34" charset="0"/>
                <a:cs typeface="Calibri" pitchFamily="34" charset="0"/>
              </a:rPr>
              <a:t>including covariates in the modelling</a:t>
            </a:r>
          </a:p>
          <a:p>
            <a:pPr marL="342900" indent="-342900">
              <a:spcBef>
                <a:spcPct val="20000"/>
              </a:spcBef>
              <a:buFont typeface="Wingdings" pitchFamily="2" charset="2"/>
              <a:buNone/>
            </a:pPr>
            <a:endParaRPr lang="en-AU" sz="2800" dirty="0">
              <a:latin typeface="Calibri" pitchFamily="34" charset="0"/>
              <a:cs typeface="Calibri" pitchFamily="34" charset="0"/>
            </a:endParaRPr>
          </a:p>
          <a:p>
            <a:pPr marL="342900" indent="-342900">
              <a:spcBef>
                <a:spcPct val="20000"/>
              </a:spcBef>
              <a:buFont typeface="Wingdings" pitchFamily="2" charset="2"/>
              <a:buNone/>
            </a:pPr>
            <a:endParaRPr lang="en-AU" sz="2800" dirty="0">
              <a:latin typeface="Calibri" pitchFamily="34" charset="0"/>
              <a:cs typeface="Calibri" pitchFamily="34" charset="0"/>
            </a:endParaRPr>
          </a:p>
        </p:txBody>
      </p:sp>
      <p:sp>
        <p:nvSpPr>
          <p:cNvPr id="240644" name="Rectangle 4"/>
          <p:cNvSpPr>
            <a:spLocks noChangeArrowheads="1"/>
          </p:cNvSpPr>
          <p:nvPr/>
        </p:nvSpPr>
        <p:spPr bwMode="auto">
          <a:xfrm>
            <a:off x="1282700" y="850900"/>
            <a:ext cx="7861300" cy="520700"/>
          </a:xfrm>
          <a:prstGeom prst="rect">
            <a:avLst/>
          </a:prstGeom>
          <a:noFill/>
          <a:ln w="9525">
            <a:noFill/>
            <a:miter lim="800000"/>
            <a:headEnd/>
            <a:tailEnd/>
          </a:ln>
          <a:effectLst/>
        </p:spPr>
        <p:txBody>
          <a:bodyPr anchor="ctr"/>
          <a:lstStyle/>
          <a:p>
            <a:r>
              <a:rPr lang="en-US" sz="3200" b="1" dirty="0">
                <a:solidFill>
                  <a:schemeClr val="tx2"/>
                </a:solidFill>
                <a:latin typeface="Calibri" pitchFamily="34" charset="0"/>
                <a:cs typeface="Calibri" pitchFamily="34" charset="0"/>
              </a:rPr>
              <a:t>Investigating heterogeneity in test accuracy</a:t>
            </a:r>
            <a:endParaRPr lang="en-AU" sz="3200" b="1" dirty="0">
              <a:solidFill>
                <a:schemeClr val="tx2"/>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827088" y="188913"/>
            <a:ext cx="7921625" cy="1143000"/>
          </a:xfrm>
        </p:spPr>
        <p:txBody>
          <a:bodyPr/>
          <a:lstStyle/>
          <a:p>
            <a:pPr algn="ctr"/>
            <a:r>
              <a:rPr lang="en-US" sz="3000" b="1" dirty="0">
                <a:latin typeface="Calibri" pitchFamily="34" charset="0"/>
              </a:rPr>
              <a:t>Example: Anti-CCP for rheumatoid arthritis by CCP generation </a:t>
            </a:r>
            <a:r>
              <a:rPr lang="en-US" sz="3000" b="1" dirty="0" smtClean="0">
                <a:latin typeface="Calibri" pitchFamily="34" charset="0"/>
              </a:rPr>
              <a:t>(37 studies)</a:t>
            </a:r>
            <a:endParaRPr lang="en-US" sz="3000" b="1" dirty="0">
              <a:latin typeface="Calibri" pitchFamily="34" charset="0"/>
            </a:endParaRPr>
          </a:p>
        </p:txBody>
      </p:sp>
      <p:pic>
        <p:nvPicPr>
          <p:cNvPr id="192516" name="Picture 4"/>
          <p:cNvPicPr>
            <a:picLocks noGrp="1" noChangeAspect="1" noChangeArrowheads="1"/>
          </p:cNvPicPr>
          <p:nvPr>
            <p:ph type="body" idx="1"/>
          </p:nvPr>
        </p:nvPicPr>
        <p:blipFill>
          <a:blip r:embed="rId3" cstate="print"/>
          <a:srcRect/>
          <a:stretch>
            <a:fillRect/>
          </a:stretch>
        </p:blipFill>
        <p:spPr>
          <a:xfrm>
            <a:off x="1341438" y="1295400"/>
            <a:ext cx="6873875" cy="5399088"/>
          </a:xfrm>
          <a:noFill/>
          <a:ln/>
        </p:spPr>
      </p:pic>
      <p:sp>
        <p:nvSpPr>
          <p:cNvPr id="5" name="Rectangle 6"/>
          <p:cNvSpPr>
            <a:spLocks noChangeArrowheads="1"/>
          </p:cNvSpPr>
          <p:nvPr/>
        </p:nvSpPr>
        <p:spPr bwMode="auto">
          <a:xfrm>
            <a:off x="0" y="6464300"/>
            <a:ext cx="3124200" cy="369332"/>
          </a:xfrm>
          <a:prstGeom prst="rect">
            <a:avLst/>
          </a:prstGeom>
          <a:noFill/>
          <a:ln w="9525">
            <a:noFill/>
            <a:miter lim="800000"/>
            <a:headEnd/>
            <a:tailEnd/>
          </a:ln>
          <a:effectLst/>
        </p:spPr>
        <p:txBody>
          <a:bodyPr wrap="square">
            <a:spAutoFit/>
          </a:bodyPr>
          <a:lstStyle/>
          <a:p>
            <a:pPr algn="ctr"/>
            <a:r>
              <a:rPr lang="en-GB" dirty="0" smtClean="0">
                <a:latin typeface="Calibri" pitchFamily="34" charset="0"/>
                <a:cs typeface="Calibri" pitchFamily="34" charset="0"/>
              </a:rPr>
              <a:t>(Nishimura et al. 2007)</a:t>
            </a:r>
            <a:endParaRPr lang="en-US"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1333500" y="455613"/>
            <a:ext cx="7543800" cy="885825"/>
          </a:xfrm>
        </p:spPr>
        <p:txBody>
          <a:bodyPr anchor="b"/>
          <a:lstStyle/>
          <a:p>
            <a:r>
              <a:rPr lang="en-US" sz="3600" b="1" dirty="0">
                <a:latin typeface="Calibri" pitchFamily="34" charset="0"/>
              </a:rPr>
              <a:t>2x2 Table – sensitivity and specificity</a:t>
            </a:r>
          </a:p>
        </p:txBody>
      </p:sp>
      <p:graphicFrame>
        <p:nvGraphicFramePr>
          <p:cNvPr id="46128" name="Group 48"/>
          <p:cNvGraphicFramePr>
            <a:graphicFrameLocks noGrp="1"/>
          </p:cNvGraphicFramePr>
          <p:nvPr/>
        </p:nvGraphicFramePr>
        <p:xfrm>
          <a:off x="1246188" y="1639888"/>
          <a:ext cx="6438900" cy="3660776"/>
        </p:xfrm>
        <a:graphic>
          <a:graphicData uri="http://schemas.openxmlformats.org/drawingml/2006/table">
            <a:tbl>
              <a:tblPr/>
              <a:tblGrid>
                <a:gridCol w="1114425"/>
                <a:gridCol w="781050"/>
                <a:gridCol w="1462087"/>
                <a:gridCol w="1574800"/>
                <a:gridCol w="1506538"/>
              </a:tblGrid>
              <a:tr h="760413">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endParaRPr kumimoji="0" lang="en-US" sz="2400" b="1" i="0" u="none" strike="noStrike" cap="none" normalizeH="0" baseline="0" dirty="0" smtClean="0">
                        <a:ln>
                          <a:noFill/>
                        </a:ln>
                        <a:solidFill>
                          <a:schemeClr val="tx1"/>
                        </a:solidFill>
                        <a:effectLst/>
                        <a:latin typeface="Calibri" pitchFamily="34" charset="0"/>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US" sz="2000" b="1" i="0" u="none" strike="noStrike" cap="none" normalizeH="0" baseline="0" smtClean="0">
                          <a:ln>
                            <a:noFill/>
                          </a:ln>
                          <a:solidFill>
                            <a:schemeClr val="tx1"/>
                          </a:solidFill>
                          <a:effectLst/>
                          <a:latin typeface="Calibri" pitchFamily="34" charset="0"/>
                        </a:rPr>
                        <a:t>Disease </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US" sz="2000" b="1" i="0" u="none" strike="noStrike" cap="none" normalizeH="0" baseline="0" smtClean="0">
                          <a:ln>
                            <a:noFill/>
                          </a:ln>
                          <a:solidFill>
                            <a:schemeClr val="tx1"/>
                          </a:solidFill>
                          <a:effectLst/>
                          <a:latin typeface="Calibri" pitchFamily="34" charset="0"/>
                        </a:rPr>
                        <a:t>(Reference test)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endParaRPr kumimoji="0" lang="en-US" sz="2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615950">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endParaRPr kumimoji="0" lang="en-US" sz="2400" b="1" i="0" u="none" strike="noStrike" cap="none" normalizeH="0" baseline="0" smtClean="0">
                        <a:ln>
                          <a:noFill/>
                        </a:ln>
                        <a:solidFill>
                          <a:schemeClr val="tx1"/>
                        </a:solidFill>
                        <a:effectLst/>
                        <a:latin typeface="Calibri" pitchFamily="34" charset="0"/>
                      </a:endParaRP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US" sz="2000" b="1" i="0" u="none" strike="noStrike" cap="none" normalizeH="0" baseline="0" smtClean="0">
                          <a:ln>
                            <a:noFill/>
                          </a:ln>
                          <a:solidFill>
                            <a:schemeClr val="tx1"/>
                          </a:solidFill>
                          <a:effectLst/>
                          <a:latin typeface="Calibri" pitchFamily="34" charset="0"/>
                        </a:rPr>
                        <a:t>Present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US" sz="2000" b="1" i="0" u="none" strike="noStrike" cap="none" normalizeH="0" baseline="0" smtClean="0">
                          <a:ln>
                            <a:noFill/>
                          </a:ln>
                          <a:solidFill>
                            <a:schemeClr val="tx1"/>
                          </a:solidFill>
                          <a:effectLst/>
                          <a:latin typeface="Calibri" pitchFamily="34" charset="0"/>
                        </a:rPr>
                        <a:t>Absent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tr>
              <a:tr h="760413">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US" sz="2000" b="1" i="0" u="none" strike="noStrike" cap="none" normalizeH="0" baseline="0" smtClean="0">
                          <a:ln>
                            <a:noFill/>
                          </a:ln>
                          <a:solidFill>
                            <a:schemeClr val="tx1"/>
                          </a:solidFill>
                          <a:effectLst/>
                          <a:latin typeface="Calibri" pitchFamily="34" charset="0"/>
                        </a:rPr>
                        <a:t>Index</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US" sz="2000" b="1" i="0" u="none" strike="noStrike" cap="none" normalizeH="0" baseline="0" smtClean="0">
                          <a:ln>
                            <a:noFill/>
                          </a:ln>
                          <a:solidFill>
                            <a:schemeClr val="tx1"/>
                          </a:solidFill>
                          <a:effectLst/>
                          <a:latin typeface="Calibri" pitchFamily="34" charset="0"/>
                        </a:rPr>
                        <a:t>test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US" sz="2700" b="1" i="0" u="none" strike="noStrike" cap="none" normalizeH="0" baseline="0" smtClean="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US" sz="2000" b="1" i="0" u="none" strike="noStrike" cap="none" normalizeH="0" baseline="0" smtClean="0">
                          <a:ln>
                            <a:noFill/>
                          </a:ln>
                          <a:solidFill>
                            <a:schemeClr val="tx1"/>
                          </a:solidFill>
                          <a:effectLst/>
                          <a:latin typeface="Calibri" pitchFamily="34" charset="0"/>
                        </a:rPr>
                        <a:t>TP</a:t>
                      </a:r>
                    </a:p>
                  </a:txBody>
                  <a:tcPr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US" sz="2000" b="1" i="0" u="none" strike="noStrike" cap="none" normalizeH="0" baseline="0" smtClean="0">
                          <a:ln>
                            <a:noFill/>
                          </a:ln>
                          <a:solidFill>
                            <a:schemeClr val="tx1"/>
                          </a:solidFill>
                          <a:effectLst/>
                          <a:latin typeface="Calibri" pitchFamily="34" charset="0"/>
                        </a:rPr>
                        <a:t>FP</a:t>
                      </a: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US" sz="2000" b="1" i="0" u="none" strike="noStrike" cap="none" normalizeH="0" baseline="0" smtClean="0">
                          <a:ln>
                            <a:noFill/>
                          </a:ln>
                          <a:solidFill>
                            <a:schemeClr val="tx1"/>
                          </a:solidFill>
                          <a:effectLst/>
                          <a:latin typeface="Calibri" pitchFamily="34" charset="0"/>
                        </a:rPr>
                        <a:t>TP+FP</a:t>
                      </a:r>
                    </a:p>
                  </a:txBody>
                  <a:tcPr anchor="ctr" horzOverflow="overflow">
                    <a:lnL w="762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0413">
                <a:tc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US" sz="4000" b="1" i="0" u="none" strike="noStrike" cap="none" normalizeH="0" baseline="0" smtClean="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US" sz="2000" b="1" i="0" u="none" strike="noStrike" cap="none" normalizeH="0" baseline="0" smtClean="0">
                          <a:ln>
                            <a:noFill/>
                          </a:ln>
                          <a:solidFill>
                            <a:schemeClr val="tx1"/>
                          </a:solidFill>
                          <a:effectLst/>
                          <a:latin typeface="Calibri" pitchFamily="34" charset="0"/>
                        </a:rPr>
                        <a:t>FN</a:t>
                      </a:r>
                    </a:p>
                  </a:txBody>
                  <a:tcPr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US" sz="2000" b="1" i="0" u="none" strike="noStrike" cap="none" normalizeH="0" baseline="0" smtClean="0">
                          <a:ln>
                            <a:noFill/>
                          </a:ln>
                          <a:solidFill>
                            <a:schemeClr val="tx1"/>
                          </a:solidFill>
                          <a:effectLst/>
                          <a:latin typeface="Calibri" pitchFamily="34" charset="0"/>
                        </a:rPr>
                        <a:t>TN</a:t>
                      </a: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US" sz="2000" b="1" i="0" u="none" strike="noStrike" cap="none" normalizeH="0" baseline="0" smtClean="0">
                          <a:ln>
                            <a:noFill/>
                          </a:ln>
                          <a:solidFill>
                            <a:schemeClr val="tx1"/>
                          </a:solidFill>
                          <a:effectLst/>
                          <a:latin typeface="Calibri" pitchFamily="34" charset="0"/>
                        </a:rPr>
                        <a:t>FN+TN</a:t>
                      </a:r>
                    </a:p>
                  </a:txBody>
                  <a:tcPr anchor="ctr" horzOverflow="overflow">
                    <a:lnL w="762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endParaRPr kumimoji="0" lang="en-US" sz="2400" b="1" i="0" u="none" strike="noStrike" cap="none" normalizeH="0" baseline="0" dirty="0" smtClean="0">
                        <a:ln>
                          <a:noFill/>
                        </a:ln>
                        <a:solidFill>
                          <a:schemeClr val="tx1"/>
                        </a:solidFill>
                        <a:effectLst/>
                        <a:latin typeface="Calibri"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US" sz="2000" b="1" i="0" u="none" strike="noStrike" cap="none" normalizeH="0" baseline="0" smtClean="0">
                          <a:ln>
                            <a:noFill/>
                          </a:ln>
                          <a:solidFill>
                            <a:schemeClr val="tx1"/>
                          </a:solidFill>
                          <a:effectLst/>
                          <a:latin typeface="Calibri" pitchFamily="34" charset="0"/>
                        </a:rPr>
                        <a:t>TP+FN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US" sz="2000" b="1" i="0" u="none" strike="noStrike" cap="none" normalizeH="0" baseline="0" smtClean="0">
                          <a:ln>
                            <a:noFill/>
                          </a:ln>
                          <a:solidFill>
                            <a:schemeClr val="tx1"/>
                          </a:solidFill>
                          <a:effectLst/>
                          <a:latin typeface="Calibri" pitchFamily="34" charset="0"/>
                        </a:rPr>
                        <a:t>FP+TN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Calibri" pitchFamily="34" charset="0"/>
                        </a:rPr>
                        <a:t>TP+FP+</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Calibri" pitchFamily="34" charset="0"/>
                        </a:rPr>
                        <a:t>FN+TN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6123" name="Text Box 50"/>
          <p:cNvSpPr txBox="1">
            <a:spLocks noChangeArrowheads="1"/>
          </p:cNvSpPr>
          <p:nvPr/>
        </p:nvSpPr>
        <p:spPr bwMode="auto">
          <a:xfrm>
            <a:off x="2000250" y="5564188"/>
            <a:ext cx="5118100" cy="457200"/>
          </a:xfrm>
          <a:prstGeom prst="rect">
            <a:avLst/>
          </a:prstGeom>
          <a:noFill/>
          <a:ln w="12700">
            <a:noFill/>
            <a:miter lim="800000"/>
            <a:headEnd/>
            <a:tailEnd/>
          </a:ln>
        </p:spPr>
        <p:txBody>
          <a:bodyPr>
            <a:spAutoFit/>
          </a:bodyPr>
          <a:lstStyle/>
          <a:p>
            <a:pPr eaLnBrk="0" hangingPunct="0"/>
            <a:endParaRPr lang="en-US" sz="2400">
              <a:latin typeface="Times New Roman" pitchFamily="18" charset="0"/>
              <a:cs typeface="Times New Roman" pitchFamily="18" charset="0"/>
            </a:endParaRPr>
          </a:p>
        </p:txBody>
      </p:sp>
      <p:sp>
        <p:nvSpPr>
          <p:cNvPr id="136243" name="AutoShape 51"/>
          <p:cNvSpPr>
            <a:spLocks noChangeArrowheads="1"/>
          </p:cNvSpPr>
          <p:nvPr/>
        </p:nvSpPr>
        <p:spPr bwMode="auto">
          <a:xfrm>
            <a:off x="3697288" y="3054350"/>
            <a:ext cx="366712" cy="2628900"/>
          </a:xfrm>
          <a:prstGeom prst="downArrow">
            <a:avLst>
              <a:gd name="adj1" fmla="val 50000"/>
              <a:gd name="adj2" fmla="val 179221"/>
            </a:avLst>
          </a:prstGeom>
          <a:solidFill>
            <a:schemeClr val="accent2">
              <a:alpha val="49001"/>
            </a:schemeClr>
          </a:solidFill>
          <a:ln w="12700">
            <a:solidFill>
              <a:schemeClr val="tx1"/>
            </a:solidFill>
            <a:miter lim="800000"/>
            <a:headEnd/>
            <a:tailEnd/>
          </a:ln>
        </p:spPr>
        <p:txBody>
          <a:bodyPr vert="eaVert" wrap="none" anchor="ctr"/>
          <a:lstStyle/>
          <a:p>
            <a:endParaRPr lang="nl-NL" sz="1800">
              <a:latin typeface="Verdana" pitchFamily="34" charset="0"/>
            </a:endParaRPr>
          </a:p>
        </p:txBody>
      </p:sp>
      <p:sp>
        <p:nvSpPr>
          <p:cNvPr id="136244" name="AutoShape 52"/>
          <p:cNvSpPr>
            <a:spLocks noChangeArrowheads="1"/>
          </p:cNvSpPr>
          <p:nvPr/>
        </p:nvSpPr>
        <p:spPr bwMode="auto">
          <a:xfrm>
            <a:off x="5214938" y="3759200"/>
            <a:ext cx="366712" cy="1939925"/>
          </a:xfrm>
          <a:prstGeom prst="downArrow">
            <a:avLst>
              <a:gd name="adj1" fmla="val 50000"/>
              <a:gd name="adj2" fmla="val 187870"/>
            </a:avLst>
          </a:prstGeom>
          <a:solidFill>
            <a:schemeClr val="accent2">
              <a:alpha val="49001"/>
            </a:schemeClr>
          </a:solidFill>
          <a:ln w="12700">
            <a:solidFill>
              <a:schemeClr val="tx1"/>
            </a:solidFill>
            <a:miter lim="800000"/>
            <a:headEnd/>
            <a:tailEnd/>
          </a:ln>
        </p:spPr>
        <p:txBody>
          <a:bodyPr vert="eaVert" wrap="none" anchor="ctr"/>
          <a:lstStyle/>
          <a:p>
            <a:endParaRPr lang="nl-NL" sz="1800">
              <a:latin typeface="Verdana" pitchFamily="34" charset="0"/>
            </a:endParaRPr>
          </a:p>
        </p:txBody>
      </p:sp>
      <p:sp>
        <p:nvSpPr>
          <p:cNvPr id="136245" name="Text Box 53"/>
          <p:cNvSpPr txBox="1">
            <a:spLocks noChangeArrowheads="1"/>
          </p:cNvSpPr>
          <p:nvPr/>
        </p:nvSpPr>
        <p:spPr bwMode="auto">
          <a:xfrm>
            <a:off x="2733675" y="5654675"/>
            <a:ext cx="1884363" cy="830997"/>
          </a:xfrm>
          <a:prstGeom prst="rect">
            <a:avLst/>
          </a:prstGeom>
          <a:noFill/>
          <a:ln w="12700">
            <a:noFill/>
            <a:miter lim="800000"/>
            <a:headEnd/>
            <a:tailEnd/>
          </a:ln>
        </p:spPr>
        <p:txBody>
          <a:bodyPr>
            <a:spAutoFit/>
          </a:bodyPr>
          <a:lstStyle/>
          <a:p>
            <a:pPr algn="ctr" eaLnBrk="0" hangingPunct="0"/>
            <a:r>
              <a:rPr lang="en-US" sz="2400" dirty="0">
                <a:latin typeface="Calibri" pitchFamily="34" charset="0"/>
                <a:cs typeface="Calibri" pitchFamily="34" charset="0"/>
              </a:rPr>
              <a:t>sensitivity</a:t>
            </a:r>
          </a:p>
          <a:p>
            <a:pPr algn="ctr" eaLnBrk="0" hangingPunct="0"/>
            <a:r>
              <a:rPr lang="en-US" sz="2400" dirty="0">
                <a:latin typeface="Calibri" pitchFamily="34" charset="0"/>
                <a:cs typeface="Calibri" pitchFamily="34" charset="0"/>
              </a:rPr>
              <a:t>TP / (TP+FN)</a:t>
            </a:r>
          </a:p>
        </p:txBody>
      </p:sp>
      <p:sp>
        <p:nvSpPr>
          <p:cNvPr id="136246" name="Text Box 54"/>
          <p:cNvSpPr txBox="1">
            <a:spLocks noChangeArrowheads="1"/>
          </p:cNvSpPr>
          <p:nvPr/>
        </p:nvSpPr>
        <p:spPr bwMode="auto">
          <a:xfrm>
            <a:off x="4495800" y="5630863"/>
            <a:ext cx="1924050" cy="830997"/>
          </a:xfrm>
          <a:prstGeom prst="rect">
            <a:avLst/>
          </a:prstGeom>
          <a:noFill/>
          <a:ln w="12700">
            <a:noFill/>
            <a:miter lim="800000"/>
            <a:headEnd/>
            <a:tailEnd/>
          </a:ln>
        </p:spPr>
        <p:txBody>
          <a:bodyPr>
            <a:spAutoFit/>
          </a:bodyPr>
          <a:lstStyle/>
          <a:p>
            <a:pPr algn="ctr" eaLnBrk="0" hangingPunct="0"/>
            <a:r>
              <a:rPr lang="en-US" sz="2400" dirty="0">
                <a:latin typeface="Calibri" pitchFamily="34" charset="0"/>
                <a:cs typeface="Calibri" pitchFamily="34" charset="0"/>
              </a:rPr>
              <a:t>specificity</a:t>
            </a:r>
          </a:p>
          <a:p>
            <a:pPr algn="ctr" eaLnBrk="0" hangingPunct="0"/>
            <a:r>
              <a:rPr lang="en-US" sz="2400" dirty="0">
                <a:latin typeface="Calibri" pitchFamily="34" charset="0"/>
                <a:cs typeface="Calibri" pitchFamily="34" charset="0"/>
              </a:rPr>
              <a:t>TN / (TN+FP)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6243"/>
                                        </p:tgtEl>
                                        <p:attrNameLst>
                                          <p:attrName>style.visibility</p:attrName>
                                        </p:attrNameLst>
                                      </p:cBhvr>
                                      <p:to>
                                        <p:strVal val="visible"/>
                                      </p:to>
                                    </p:set>
                                    <p:anim calcmode="lin" valueType="num">
                                      <p:cBhvr additive="base">
                                        <p:cTn id="7" dur="500" fill="hold"/>
                                        <p:tgtEl>
                                          <p:spTgt spid="136243"/>
                                        </p:tgtEl>
                                        <p:attrNameLst>
                                          <p:attrName>ppt_x</p:attrName>
                                        </p:attrNameLst>
                                      </p:cBhvr>
                                      <p:tavLst>
                                        <p:tav tm="0">
                                          <p:val>
                                            <p:strVal val="#ppt_x"/>
                                          </p:val>
                                        </p:tav>
                                        <p:tav tm="100000">
                                          <p:val>
                                            <p:strVal val="#ppt_x"/>
                                          </p:val>
                                        </p:tav>
                                      </p:tavLst>
                                    </p:anim>
                                    <p:anim calcmode="lin" valueType="num">
                                      <p:cBhvr additive="base">
                                        <p:cTn id="8" dur="500" fill="hold"/>
                                        <p:tgtEl>
                                          <p:spTgt spid="13624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6245"/>
                                        </p:tgtEl>
                                        <p:attrNameLst>
                                          <p:attrName>style.visibility</p:attrName>
                                        </p:attrNameLst>
                                      </p:cBhvr>
                                      <p:to>
                                        <p:strVal val="visible"/>
                                      </p:to>
                                    </p:set>
                                    <p:anim calcmode="lin" valueType="num">
                                      <p:cBhvr additive="base">
                                        <p:cTn id="11" dur="500" fill="hold"/>
                                        <p:tgtEl>
                                          <p:spTgt spid="136245"/>
                                        </p:tgtEl>
                                        <p:attrNameLst>
                                          <p:attrName>ppt_x</p:attrName>
                                        </p:attrNameLst>
                                      </p:cBhvr>
                                      <p:tavLst>
                                        <p:tav tm="0">
                                          <p:val>
                                            <p:strVal val="#ppt_x"/>
                                          </p:val>
                                        </p:tav>
                                        <p:tav tm="100000">
                                          <p:val>
                                            <p:strVal val="#ppt_x"/>
                                          </p:val>
                                        </p:tav>
                                      </p:tavLst>
                                    </p:anim>
                                    <p:anim calcmode="lin" valueType="num">
                                      <p:cBhvr additive="base">
                                        <p:cTn id="12" dur="500" fill="hold"/>
                                        <p:tgtEl>
                                          <p:spTgt spid="13624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6244"/>
                                        </p:tgtEl>
                                        <p:attrNameLst>
                                          <p:attrName>style.visibility</p:attrName>
                                        </p:attrNameLst>
                                      </p:cBhvr>
                                      <p:to>
                                        <p:strVal val="visible"/>
                                      </p:to>
                                    </p:set>
                                    <p:anim calcmode="lin" valueType="num">
                                      <p:cBhvr additive="base">
                                        <p:cTn id="17" dur="500" fill="hold"/>
                                        <p:tgtEl>
                                          <p:spTgt spid="136244"/>
                                        </p:tgtEl>
                                        <p:attrNameLst>
                                          <p:attrName>ppt_x</p:attrName>
                                        </p:attrNameLst>
                                      </p:cBhvr>
                                      <p:tavLst>
                                        <p:tav tm="0">
                                          <p:val>
                                            <p:strVal val="#ppt_x"/>
                                          </p:val>
                                        </p:tav>
                                        <p:tav tm="100000">
                                          <p:val>
                                            <p:strVal val="#ppt_x"/>
                                          </p:val>
                                        </p:tav>
                                      </p:tavLst>
                                    </p:anim>
                                    <p:anim calcmode="lin" valueType="num">
                                      <p:cBhvr additive="base">
                                        <p:cTn id="18" dur="500" fill="hold"/>
                                        <p:tgtEl>
                                          <p:spTgt spid="13624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6246"/>
                                        </p:tgtEl>
                                        <p:attrNameLst>
                                          <p:attrName>style.visibility</p:attrName>
                                        </p:attrNameLst>
                                      </p:cBhvr>
                                      <p:to>
                                        <p:strVal val="visible"/>
                                      </p:to>
                                    </p:set>
                                    <p:anim calcmode="lin" valueType="num">
                                      <p:cBhvr additive="base">
                                        <p:cTn id="21" dur="500" fill="hold"/>
                                        <p:tgtEl>
                                          <p:spTgt spid="136246"/>
                                        </p:tgtEl>
                                        <p:attrNameLst>
                                          <p:attrName>ppt_x</p:attrName>
                                        </p:attrNameLst>
                                      </p:cBhvr>
                                      <p:tavLst>
                                        <p:tav tm="0">
                                          <p:val>
                                            <p:strVal val="#ppt_x"/>
                                          </p:val>
                                        </p:tav>
                                        <p:tav tm="100000">
                                          <p:val>
                                            <p:strVal val="#ppt_x"/>
                                          </p:val>
                                        </p:tav>
                                      </p:tavLst>
                                    </p:anim>
                                    <p:anim calcmode="lin" valueType="num">
                                      <p:cBhvr additive="base">
                                        <p:cTn id="22" dur="500" fill="hold"/>
                                        <p:tgtEl>
                                          <p:spTgt spid="136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43" grpId="0" animBg="1"/>
      <p:bldP spid="136244" grpId="0" animBg="1"/>
      <p:bldP spid="136245" grpId="0"/>
      <p:bldP spid="136246"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1042988" y="260350"/>
            <a:ext cx="7489825" cy="1081088"/>
          </a:xfrm>
        </p:spPr>
        <p:txBody>
          <a:bodyPr anchor="b"/>
          <a:lstStyle/>
          <a:p>
            <a:pPr algn="ctr"/>
            <a:r>
              <a:rPr lang="en-GB" sz="3200" b="1" dirty="0">
                <a:latin typeface="Calibri" pitchFamily="34" charset="0"/>
              </a:rPr>
              <a:t>Anti-CCP for rheumatoid arthritis by CCP generation: SROC plot</a:t>
            </a:r>
          </a:p>
        </p:txBody>
      </p:sp>
      <p:pic>
        <p:nvPicPr>
          <p:cNvPr id="135172" name="Picture 4"/>
          <p:cNvPicPr>
            <a:picLocks noGrp="1" noChangeAspect="1" noChangeArrowheads="1"/>
          </p:cNvPicPr>
          <p:nvPr>
            <p:ph type="body" idx="4294967295"/>
          </p:nvPr>
        </p:nvPicPr>
        <p:blipFill>
          <a:blip r:embed="rId3" cstate="print"/>
          <a:srcRect l="14078" t="2884" r="12669" b="2884"/>
          <a:stretch>
            <a:fillRect/>
          </a:stretch>
        </p:blipFill>
        <p:spPr>
          <a:xfrm>
            <a:off x="1438275" y="1258888"/>
            <a:ext cx="5732463" cy="5397500"/>
          </a:xfrm>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AutoShape 5"/>
          <p:cNvSpPr>
            <a:spLocks noChangeAspect="1" noChangeArrowheads="1" noTextEdit="1"/>
          </p:cNvSpPr>
          <p:nvPr/>
        </p:nvSpPr>
        <p:spPr bwMode="auto">
          <a:xfrm>
            <a:off x="1643063" y="1285875"/>
            <a:ext cx="5272087" cy="4937125"/>
          </a:xfrm>
          <a:prstGeom prst="rect">
            <a:avLst/>
          </a:prstGeom>
          <a:noFill/>
          <a:ln w="9525">
            <a:noFill/>
            <a:miter lim="800000"/>
            <a:headEnd/>
            <a:tailEnd/>
          </a:ln>
        </p:spPr>
        <p:txBody>
          <a:bodyPr/>
          <a:lstStyle/>
          <a:p>
            <a:endParaRPr lang="en-GB"/>
          </a:p>
        </p:txBody>
      </p:sp>
      <p:sp>
        <p:nvSpPr>
          <p:cNvPr id="141315" name="Line 8"/>
          <p:cNvSpPr>
            <a:spLocks noChangeShapeType="1"/>
          </p:cNvSpPr>
          <p:nvPr/>
        </p:nvSpPr>
        <p:spPr bwMode="auto">
          <a:xfrm>
            <a:off x="1906588" y="5894388"/>
            <a:ext cx="4832350" cy="1587"/>
          </a:xfrm>
          <a:prstGeom prst="line">
            <a:avLst/>
          </a:prstGeom>
          <a:noFill/>
          <a:ln w="6" cap="sq">
            <a:solidFill>
              <a:srgbClr val="000000"/>
            </a:solidFill>
            <a:miter lim="800000"/>
            <a:headEnd/>
            <a:tailEnd/>
          </a:ln>
        </p:spPr>
        <p:txBody>
          <a:bodyPr/>
          <a:lstStyle/>
          <a:p>
            <a:endParaRPr lang="en-GB"/>
          </a:p>
        </p:txBody>
      </p:sp>
      <p:sp>
        <p:nvSpPr>
          <p:cNvPr id="141316" name="Line 9"/>
          <p:cNvSpPr>
            <a:spLocks noChangeShapeType="1"/>
          </p:cNvSpPr>
          <p:nvPr/>
        </p:nvSpPr>
        <p:spPr bwMode="auto">
          <a:xfrm>
            <a:off x="6738938" y="5861050"/>
            <a:ext cx="1587" cy="66675"/>
          </a:xfrm>
          <a:prstGeom prst="line">
            <a:avLst/>
          </a:prstGeom>
          <a:noFill/>
          <a:ln w="6" cap="sq">
            <a:solidFill>
              <a:srgbClr val="000000"/>
            </a:solidFill>
            <a:miter lim="800000"/>
            <a:headEnd/>
            <a:tailEnd/>
          </a:ln>
        </p:spPr>
        <p:txBody>
          <a:bodyPr/>
          <a:lstStyle/>
          <a:p>
            <a:endParaRPr lang="en-GB"/>
          </a:p>
        </p:txBody>
      </p:sp>
      <p:sp>
        <p:nvSpPr>
          <p:cNvPr id="141317" name="Rectangle 10"/>
          <p:cNvSpPr>
            <a:spLocks noChangeArrowheads="1"/>
          </p:cNvSpPr>
          <p:nvPr/>
        </p:nvSpPr>
        <p:spPr bwMode="auto">
          <a:xfrm>
            <a:off x="6710363" y="5929313"/>
            <a:ext cx="107950"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a:t>
            </a:r>
            <a:endParaRPr lang="en-US" sz="1800">
              <a:latin typeface="Arial" charset="0"/>
            </a:endParaRPr>
          </a:p>
        </p:txBody>
      </p:sp>
      <p:sp>
        <p:nvSpPr>
          <p:cNvPr id="141318" name="Line 11"/>
          <p:cNvSpPr>
            <a:spLocks noChangeShapeType="1"/>
          </p:cNvSpPr>
          <p:nvPr/>
        </p:nvSpPr>
        <p:spPr bwMode="auto">
          <a:xfrm>
            <a:off x="6256338" y="5861050"/>
            <a:ext cx="1587" cy="66675"/>
          </a:xfrm>
          <a:prstGeom prst="line">
            <a:avLst/>
          </a:prstGeom>
          <a:noFill/>
          <a:ln w="6" cap="sq">
            <a:solidFill>
              <a:srgbClr val="000000"/>
            </a:solidFill>
            <a:miter lim="800000"/>
            <a:headEnd/>
            <a:tailEnd/>
          </a:ln>
        </p:spPr>
        <p:txBody>
          <a:bodyPr/>
          <a:lstStyle/>
          <a:p>
            <a:endParaRPr lang="en-GB"/>
          </a:p>
        </p:txBody>
      </p:sp>
      <p:sp>
        <p:nvSpPr>
          <p:cNvPr id="141319" name="Rectangle 12"/>
          <p:cNvSpPr>
            <a:spLocks noChangeArrowheads="1"/>
          </p:cNvSpPr>
          <p:nvPr/>
        </p:nvSpPr>
        <p:spPr bwMode="auto">
          <a:xfrm>
            <a:off x="6183313" y="5929313"/>
            <a:ext cx="198437"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0.1</a:t>
            </a:r>
            <a:endParaRPr lang="en-US" sz="1800">
              <a:latin typeface="Arial" charset="0"/>
            </a:endParaRPr>
          </a:p>
        </p:txBody>
      </p:sp>
      <p:sp>
        <p:nvSpPr>
          <p:cNvPr id="141320" name="Line 13"/>
          <p:cNvSpPr>
            <a:spLocks noChangeShapeType="1"/>
          </p:cNvSpPr>
          <p:nvPr/>
        </p:nvSpPr>
        <p:spPr bwMode="auto">
          <a:xfrm>
            <a:off x="5772150" y="5861050"/>
            <a:ext cx="1588" cy="66675"/>
          </a:xfrm>
          <a:prstGeom prst="line">
            <a:avLst/>
          </a:prstGeom>
          <a:noFill/>
          <a:ln w="6" cap="sq">
            <a:solidFill>
              <a:srgbClr val="000000"/>
            </a:solidFill>
            <a:miter lim="800000"/>
            <a:headEnd/>
            <a:tailEnd/>
          </a:ln>
        </p:spPr>
        <p:txBody>
          <a:bodyPr/>
          <a:lstStyle/>
          <a:p>
            <a:endParaRPr lang="en-GB"/>
          </a:p>
        </p:txBody>
      </p:sp>
      <p:sp>
        <p:nvSpPr>
          <p:cNvPr id="141321" name="Rectangle 14"/>
          <p:cNvSpPr>
            <a:spLocks noChangeArrowheads="1"/>
          </p:cNvSpPr>
          <p:nvPr/>
        </p:nvSpPr>
        <p:spPr bwMode="auto">
          <a:xfrm>
            <a:off x="5699125" y="5929313"/>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0.2</a:t>
            </a:r>
            <a:endParaRPr lang="en-US" sz="1800">
              <a:latin typeface="Arial" charset="0"/>
            </a:endParaRPr>
          </a:p>
        </p:txBody>
      </p:sp>
      <p:sp>
        <p:nvSpPr>
          <p:cNvPr id="141322" name="Line 15"/>
          <p:cNvSpPr>
            <a:spLocks noChangeShapeType="1"/>
          </p:cNvSpPr>
          <p:nvPr/>
        </p:nvSpPr>
        <p:spPr bwMode="auto">
          <a:xfrm>
            <a:off x="5289550" y="5861050"/>
            <a:ext cx="1588" cy="66675"/>
          </a:xfrm>
          <a:prstGeom prst="line">
            <a:avLst/>
          </a:prstGeom>
          <a:noFill/>
          <a:ln w="6" cap="sq">
            <a:solidFill>
              <a:srgbClr val="000000"/>
            </a:solidFill>
            <a:miter lim="800000"/>
            <a:headEnd/>
            <a:tailEnd/>
          </a:ln>
        </p:spPr>
        <p:txBody>
          <a:bodyPr/>
          <a:lstStyle/>
          <a:p>
            <a:endParaRPr lang="en-GB"/>
          </a:p>
        </p:txBody>
      </p:sp>
      <p:sp>
        <p:nvSpPr>
          <p:cNvPr id="141323" name="Rectangle 16"/>
          <p:cNvSpPr>
            <a:spLocks noChangeArrowheads="1"/>
          </p:cNvSpPr>
          <p:nvPr/>
        </p:nvSpPr>
        <p:spPr bwMode="auto">
          <a:xfrm>
            <a:off x="5216525" y="5929313"/>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0.3</a:t>
            </a:r>
            <a:endParaRPr lang="en-US" sz="1800">
              <a:latin typeface="Arial" charset="0"/>
            </a:endParaRPr>
          </a:p>
        </p:txBody>
      </p:sp>
      <p:sp>
        <p:nvSpPr>
          <p:cNvPr id="141324" name="Line 17"/>
          <p:cNvSpPr>
            <a:spLocks noChangeShapeType="1"/>
          </p:cNvSpPr>
          <p:nvPr/>
        </p:nvSpPr>
        <p:spPr bwMode="auto">
          <a:xfrm>
            <a:off x="4806950" y="5861050"/>
            <a:ext cx="1588" cy="66675"/>
          </a:xfrm>
          <a:prstGeom prst="line">
            <a:avLst/>
          </a:prstGeom>
          <a:noFill/>
          <a:ln w="6" cap="sq">
            <a:solidFill>
              <a:srgbClr val="000000"/>
            </a:solidFill>
            <a:miter lim="800000"/>
            <a:headEnd/>
            <a:tailEnd/>
          </a:ln>
        </p:spPr>
        <p:txBody>
          <a:bodyPr/>
          <a:lstStyle/>
          <a:p>
            <a:endParaRPr lang="en-GB"/>
          </a:p>
        </p:txBody>
      </p:sp>
      <p:sp>
        <p:nvSpPr>
          <p:cNvPr id="141325" name="Rectangle 18"/>
          <p:cNvSpPr>
            <a:spLocks noChangeArrowheads="1"/>
          </p:cNvSpPr>
          <p:nvPr/>
        </p:nvSpPr>
        <p:spPr bwMode="auto">
          <a:xfrm>
            <a:off x="4732338" y="5929313"/>
            <a:ext cx="200025"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0.4</a:t>
            </a:r>
            <a:endParaRPr lang="en-US" sz="1800">
              <a:latin typeface="Arial" charset="0"/>
            </a:endParaRPr>
          </a:p>
        </p:txBody>
      </p:sp>
      <p:sp>
        <p:nvSpPr>
          <p:cNvPr id="141326" name="Line 19"/>
          <p:cNvSpPr>
            <a:spLocks noChangeShapeType="1"/>
          </p:cNvSpPr>
          <p:nvPr/>
        </p:nvSpPr>
        <p:spPr bwMode="auto">
          <a:xfrm>
            <a:off x="4322763" y="5861050"/>
            <a:ext cx="1587" cy="66675"/>
          </a:xfrm>
          <a:prstGeom prst="line">
            <a:avLst/>
          </a:prstGeom>
          <a:noFill/>
          <a:ln w="6" cap="sq">
            <a:solidFill>
              <a:srgbClr val="000000"/>
            </a:solidFill>
            <a:miter lim="800000"/>
            <a:headEnd/>
            <a:tailEnd/>
          </a:ln>
        </p:spPr>
        <p:txBody>
          <a:bodyPr/>
          <a:lstStyle/>
          <a:p>
            <a:endParaRPr lang="en-GB"/>
          </a:p>
        </p:txBody>
      </p:sp>
      <p:sp>
        <p:nvSpPr>
          <p:cNvPr id="141327" name="Rectangle 20"/>
          <p:cNvSpPr>
            <a:spLocks noChangeArrowheads="1"/>
          </p:cNvSpPr>
          <p:nvPr/>
        </p:nvSpPr>
        <p:spPr bwMode="auto">
          <a:xfrm>
            <a:off x="4249738" y="5929313"/>
            <a:ext cx="198437"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0.5</a:t>
            </a:r>
            <a:endParaRPr lang="en-US" sz="1800">
              <a:latin typeface="Arial" charset="0"/>
            </a:endParaRPr>
          </a:p>
        </p:txBody>
      </p:sp>
      <p:sp>
        <p:nvSpPr>
          <p:cNvPr id="141328" name="Line 21"/>
          <p:cNvSpPr>
            <a:spLocks noChangeShapeType="1"/>
          </p:cNvSpPr>
          <p:nvPr/>
        </p:nvSpPr>
        <p:spPr bwMode="auto">
          <a:xfrm>
            <a:off x="3840163" y="5861050"/>
            <a:ext cx="1587" cy="66675"/>
          </a:xfrm>
          <a:prstGeom prst="line">
            <a:avLst/>
          </a:prstGeom>
          <a:noFill/>
          <a:ln w="6" cap="sq">
            <a:solidFill>
              <a:srgbClr val="000000"/>
            </a:solidFill>
            <a:miter lim="800000"/>
            <a:headEnd/>
            <a:tailEnd/>
          </a:ln>
        </p:spPr>
        <p:txBody>
          <a:bodyPr/>
          <a:lstStyle/>
          <a:p>
            <a:endParaRPr lang="en-GB"/>
          </a:p>
        </p:txBody>
      </p:sp>
      <p:sp>
        <p:nvSpPr>
          <p:cNvPr id="141329" name="Rectangle 22"/>
          <p:cNvSpPr>
            <a:spLocks noChangeArrowheads="1"/>
          </p:cNvSpPr>
          <p:nvPr/>
        </p:nvSpPr>
        <p:spPr bwMode="auto">
          <a:xfrm>
            <a:off x="3767138" y="5929313"/>
            <a:ext cx="198437"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0.6</a:t>
            </a:r>
            <a:endParaRPr lang="en-US" sz="1800">
              <a:latin typeface="Arial" charset="0"/>
            </a:endParaRPr>
          </a:p>
        </p:txBody>
      </p:sp>
      <p:sp>
        <p:nvSpPr>
          <p:cNvPr id="141330" name="Line 23"/>
          <p:cNvSpPr>
            <a:spLocks noChangeShapeType="1"/>
          </p:cNvSpPr>
          <p:nvPr/>
        </p:nvSpPr>
        <p:spPr bwMode="auto">
          <a:xfrm>
            <a:off x="3355975" y="5861050"/>
            <a:ext cx="1588" cy="66675"/>
          </a:xfrm>
          <a:prstGeom prst="line">
            <a:avLst/>
          </a:prstGeom>
          <a:noFill/>
          <a:ln w="6" cap="sq">
            <a:solidFill>
              <a:srgbClr val="000000"/>
            </a:solidFill>
            <a:miter lim="800000"/>
            <a:headEnd/>
            <a:tailEnd/>
          </a:ln>
        </p:spPr>
        <p:txBody>
          <a:bodyPr/>
          <a:lstStyle/>
          <a:p>
            <a:endParaRPr lang="en-GB"/>
          </a:p>
        </p:txBody>
      </p:sp>
      <p:sp>
        <p:nvSpPr>
          <p:cNvPr id="141331" name="Rectangle 24"/>
          <p:cNvSpPr>
            <a:spLocks noChangeArrowheads="1"/>
          </p:cNvSpPr>
          <p:nvPr/>
        </p:nvSpPr>
        <p:spPr bwMode="auto">
          <a:xfrm>
            <a:off x="3282950" y="5929313"/>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0.7</a:t>
            </a:r>
            <a:endParaRPr lang="en-US" sz="1800">
              <a:latin typeface="Arial" charset="0"/>
            </a:endParaRPr>
          </a:p>
        </p:txBody>
      </p:sp>
      <p:sp>
        <p:nvSpPr>
          <p:cNvPr id="141332" name="Line 25"/>
          <p:cNvSpPr>
            <a:spLocks noChangeShapeType="1"/>
          </p:cNvSpPr>
          <p:nvPr/>
        </p:nvSpPr>
        <p:spPr bwMode="auto">
          <a:xfrm>
            <a:off x="2873375" y="5861050"/>
            <a:ext cx="1588" cy="66675"/>
          </a:xfrm>
          <a:prstGeom prst="line">
            <a:avLst/>
          </a:prstGeom>
          <a:noFill/>
          <a:ln w="6" cap="sq">
            <a:solidFill>
              <a:srgbClr val="000000"/>
            </a:solidFill>
            <a:miter lim="800000"/>
            <a:headEnd/>
            <a:tailEnd/>
          </a:ln>
        </p:spPr>
        <p:txBody>
          <a:bodyPr/>
          <a:lstStyle/>
          <a:p>
            <a:endParaRPr lang="en-GB"/>
          </a:p>
        </p:txBody>
      </p:sp>
      <p:sp>
        <p:nvSpPr>
          <p:cNvPr id="141333" name="Rectangle 26"/>
          <p:cNvSpPr>
            <a:spLocks noChangeArrowheads="1"/>
          </p:cNvSpPr>
          <p:nvPr/>
        </p:nvSpPr>
        <p:spPr bwMode="auto">
          <a:xfrm>
            <a:off x="2800350" y="5929313"/>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0.8</a:t>
            </a:r>
            <a:endParaRPr lang="en-US" sz="1800">
              <a:latin typeface="Arial" charset="0"/>
            </a:endParaRPr>
          </a:p>
        </p:txBody>
      </p:sp>
      <p:sp>
        <p:nvSpPr>
          <p:cNvPr id="141334" name="Line 27"/>
          <p:cNvSpPr>
            <a:spLocks noChangeShapeType="1"/>
          </p:cNvSpPr>
          <p:nvPr/>
        </p:nvSpPr>
        <p:spPr bwMode="auto">
          <a:xfrm>
            <a:off x="2390775" y="5861050"/>
            <a:ext cx="1588" cy="66675"/>
          </a:xfrm>
          <a:prstGeom prst="line">
            <a:avLst/>
          </a:prstGeom>
          <a:noFill/>
          <a:ln w="6" cap="sq">
            <a:solidFill>
              <a:srgbClr val="000000"/>
            </a:solidFill>
            <a:miter lim="800000"/>
            <a:headEnd/>
            <a:tailEnd/>
          </a:ln>
        </p:spPr>
        <p:txBody>
          <a:bodyPr/>
          <a:lstStyle/>
          <a:p>
            <a:endParaRPr lang="en-GB"/>
          </a:p>
        </p:txBody>
      </p:sp>
      <p:sp>
        <p:nvSpPr>
          <p:cNvPr id="141335" name="Rectangle 28"/>
          <p:cNvSpPr>
            <a:spLocks noChangeArrowheads="1"/>
          </p:cNvSpPr>
          <p:nvPr/>
        </p:nvSpPr>
        <p:spPr bwMode="auto">
          <a:xfrm>
            <a:off x="2316163" y="5929313"/>
            <a:ext cx="198437"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0.9</a:t>
            </a:r>
            <a:endParaRPr lang="en-US" sz="1800">
              <a:latin typeface="Arial" charset="0"/>
            </a:endParaRPr>
          </a:p>
        </p:txBody>
      </p:sp>
      <p:sp>
        <p:nvSpPr>
          <p:cNvPr id="141336" name="Line 29"/>
          <p:cNvSpPr>
            <a:spLocks noChangeShapeType="1"/>
          </p:cNvSpPr>
          <p:nvPr/>
        </p:nvSpPr>
        <p:spPr bwMode="auto">
          <a:xfrm>
            <a:off x="1906588" y="5861050"/>
            <a:ext cx="1587" cy="66675"/>
          </a:xfrm>
          <a:prstGeom prst="line">
            <a:avLst/>
          </a:prstGeom>
          <a:noFill/>
          <a:ln w="6" cap="sq">
            <a:solidFill>
              <a:srgbClr val="000000"/>
            </a:solidFill>
            <a:miter lim="800000"/>
            <a:headEnd/>
            <a:tailEnd/>
          </a:ln>
        </p:spPr>
        <p:txBody>
          <a:bodyPr/>
          <a:lstStyle/>
          <a:p>
            <a:endParaRPr lang="en-GB"/>
          </a:p>
        </p:txBody>
      </p:sp>
      <p:sp>
        <p:nvSpPr>
          <p:cNvPr id="141337" name="Rectangle 30"/>
          <p:cNvSpPr>
            <a:spLocks noChangeArrowheads="1"/>
          </p:cNvSpPr>
          <p:nvPr/>
        </p:nvSpPr>
        <p:spPr bwMode="auto">
          <a:xfrm>
            <a:off x="1878013" y="5929313"/>
            <a:ext cx="107950"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1</a:t>
            </a:r>
            <a:endParaRPr lang="en-US" sz="1800">
              <a:latin typeface="Arial" charset="0"/>
            </a:endParaRPr>
          </a:p>
        </p:txBody>
      </p:sp>
      <p:sp>
        <p:nvSpPr>
          <p:cNvPr id="141338" name="Line 31"/>
          <p:cNvSpPr>
            <a:spLocks noChangeShapeType="1"/>
          </p:cNvSpPr>
          <p:nvPr/>
        </p:nvSpPr>
        <p:spPr bwMode="auto">
          <a:xfrm>
            <a:off x="1906588" y="1500188"/>
            <a:ext cx="1587" cy="4394200"/>
          </a:xfrm>
          <a:prstGeom prst="line">
            <a:avLst/>
          </a:prstGeom>
          <a:noFill/>
          <a:ln w="6" cap="sq">
            <a:solidFill>
              <a:srgbClr val="000000"/>
            </a:solidFill>
            <a:miter lim="800000"/>
            <a:headEnd/>
            <a:tailEnd/>
          </a:ln>
        </p:spPr>
        <p:txBody>
          <a:bodyPr/>
          <a:lstStyle/>
          <a:p>
            <a:endParaRPr lang="en-GB"/>
          </a:p>
        </p:txBody>
      </p:sp>
      <p:sp>
        <p:nvSpPr>
          <p:cNvPr id="141339" name="Line 32"/>
          <p:cNvSpPr>
            <a:spLocks noChangeShapeType="1"/>
          </p:cNvSpPr>
          <p:nvPr/>
        </p:nvSpPr>
        <p:spPr bwMode="auto">
          <a:xfrm>
            <a:off x="1871663" y="5894388"/>
            <a:ext cx="69850" cy="1587"/>
          </a:xfrm>
          <a:prstGeom prst="line">
            <a:avLst/>
          </a:prstGeom>
          <a:noFill/>
          <a:ln w="6" cap="sq">
            <a:solidFill>
              <a:srgbClr val="000000"/>
            </a:solidFill>
            <a:miter lim="800000"/>
            <a:headEnd/>
            <a:tailEnd/>
          </a:ln>
        </p:spPr>
        <p:txBody>
          <a:bodyPr/>
          <a:lstStyle/>
          <a:p>
            <a:endParaRPr lang="en-GB"/>
          </a:p>
        </p:txBody>
      </p:sp>
      <p:sp>
        <p:nvSpPr>
          <p:cNvPr id="141340" name="Rectangle 33"/>
          <p:cNvSpPr>
            <a:spLocks noChangeArrowheads="1"/>
          </p:cNvSpPr>
          <p:nvPr/>
        </p:nvSpPr>
        <p:spPr bwMode="auto">
          <a:xfrm>
            <a:off x="1795463" y="5846763"/>
            <a:ext cx="107950"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a:t>
            </a:r>
            <a:endParaRPr lang="en-US" sz="1800">
              <a:latin typeface="Arial" charset="0"/>
            </a:endParaRPr>
          </a:p>
        </p:txBody>
      </p:sp>
      <p:sp>
        <p:nvSpPr>
          <p:cNvPr id="141341" name="Line 34"/>
          <p:cNvSpPr>
            <a:spLocks noChangeShapeType="1"/>
          </p:cNvSpPr>
          <p:nvPr/>
        </p:nvSpPr>
        <p:spPr bwMode="auto">
          <a:xfrm>
            <a:off x="1871663" y="5454650"/>
            <a:ext cx="69850" cy="1588"/>
          </a:xfrm>
          <a:prstGeom prst="line">
            <a:avLst/>
          </a:prstGeom>
          <a:noFill/>
          <a:ln w="6" cap="sq">
            <a:solidFill>
              <a:srgbClr val="000000"/>
            </a:solidFill>
            <a:miter lim="800000"/>
            <a:headEnd/>
            <a:tailEnd/>
          </a:ln>
        </p:spPr>
        <p:txBody>
          <a:bodyPr/>
          <a:lstStyle/>
          <a:p>
            <a:endParaRPr lang="en-GB"/>
          </a:p>
        </p:txBody>
      </p:sp>
      <p:sp>
        <p:nvSpPr>
          <p:cNvPr id="141342" name="Rectangle 35"/>
          <p:cNvSpPr>
            <a:spLocks noChangeArrowheads="1"/>
          </p:cNvSpPr>
          <p:nvPr/>
        </p:nvSpPr>
        <p:spPr bwMode="auto">
          <a:xfrm>
            <a:off x="1708150" y="5407025"/>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0.1</a:t>
            </a:r>
            <a:endParaRPr lang="en-US" sz="1800">
              <a:latin typeface="Arial" charset="0"/>
            </a:endParaRPr>
          </a:p>
        </p:txBody>
      </p:sp>
      <p:sp>
        <p:nvSpPr>
          <p:cNvPr id="141343" name="Line 36"/>
          <p:cNvSpPr>
            <a:spLocks noChangeShapeType="1"/>
          </p:cNvSpPr>
          <p:nvPr/>
        </p:nvSpPr>
        <p:spPr bwMode="auto">
          <a:xfrm>
            <a:off x="1871663" y="5014913"/>
            <a:ext cx="69850" cy="1587"/>
          </a:xfrm>
          <a:prstGeom prst="line">
            <a:avLst/>
          </a:prstGeom>
          <a:noFill/>
          <a:ln w="6" cap="sq">
            <a:solidFill>
              <a:srgbClr val="000000"/>
            </a:solidFill>
            <a:miter lim="800000"/>
            <a:headEnd/>
            <a:tailEnd/>
          </a:ln>
        </p:spPr>
        <p:txBody>
          <a:bodyPr/>
          <a:lstStyle/>
          <a:p>
            <a:endParaRPr lang="en-GB"/>
          </a:p>
        </p:txBody>
      </p:sp>
      <p:sp>
        <p:nvSpPr>
          <p:cNvPr id="141344" name="Rectangle 37"/>
          <p:cNvSpPr>
            <a:spLocks noChangeArrowheads="1"/>
          </p:cNvSpPr>
          <p:nvPr/>
        </p:nvSpPr>
        <p:spPr bwMode="auto">
          <a:xfrm>
            <a:off x="1708150" y="4968875"/>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0.2</a:t>
            </a:r>
            <a:endParaRPr lang="en-US" sz="1800">
              <a:latin typeface="Arial" charset="0"/>
            </a:endParaRPr>
          </a:p>
        </p:txBody>
      </p:sp>
      <p:sp>
        <p:nvSpPr>
          <p:cNvPr id="141345" name="Line 38"/>
          <p:cNvSpPr>
            <a:spLocks noChangeShapeType="1"/>
          </p:cNvSpPr>
          <p:nvPr/>
        </p:nvSpPr>
        <p:spPr bwMode="auto">
          <a:xfrm>
            <a:off x="1871663" y="4575175"/>
            <a:ext cx="69850" cy="1588"/>
          </a:xfrm>
          <a:prstGeom prst="line">
            <a:avLst/>
          </a:prstGeom>
          <a:noFill/>
          <a:ln w="6" cap="sq">
            <a:solidFill>
              <a:srgbClr val="000000"/>
            </a:solidFill>
            <a:miter lim="800000"/>
            <a:headEnd/>
            <a:tailEnd/>
          </a:ln>
        </p:spPr>
        <p:txBody>
          <a:bodyPr/>
          <a:lstStyle/>
          <a:p>
            <a:endParaRPr lang="en-GB"/>
          </a:p>
        </p:txBody>
      </p:sp>
      <p:sp>
        <p:nvSpPr>
          <p:cNvPr id="141346" name="Rectangle 39"/>
          <p:cNvSpPr>
            <a:spLocks noChangeArrowheads="1"/>
          </p:cNvSpPr>
          <p:nvPr/>
        </p:nvSpPr>
        <p:spPr bwMode="auto">
          <a:xfrm>
            <a:off x="1708150" y="4529138"/>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0.3</a:t>
            </a:r>
            <a:endParaRPr lang="en-US" sz="1800">
              <a:latin typeface="Arial" charset="0"/>
            </a:endParaRPr>
          </a:p>
        </p:txBody>
      </p:sp>
      <p:sp>
        <p:nvSpPr>
          <p:cNvPr id="141347" name="Line 40"/>
          <p:cNvSpPr>
            <a:spLocks noChangeShapeType="1"/>
          </p:cNvSpPr>
          <p:nvPr/>
        </p:nvSpPr>
        <p:spPr bwMode="auto">
          <a:xfrm>
            <a:off x="1871663" y="4137025"/>
            <a:ext cx="69850" cy="1588"/>
          </a:xfrm>
          <a:prstGeom prst="line">
            <a:avLst/>
          </a:prstGeom>
          <a:noFill/>
          <a:ln w="6" cap="sq">
            <a:solidFill>
              <a:srgbClr val="000000"/>
            </a:solidFill>
            <a:miter lim="800000"/>
            <a:headEnd/>
            <a:tailEnd/>
          </a:ln>
        </p:spPr>
        <p:txBody>
          <a:bodyPr/>
          <a:lstStyle/>
          <a:p>
            <a:endParaRPr lang="en-GB"/>
          </a:p>
        </p:txBody>
      </p:sp>
      <p:sp>
        <p:nvSpPr>
          <p:cNvPr id="141348" name="Rectangle 41"/>
          <p:cNvSpPr>
            <a:spLocks noChangeArrowheads="1"/>
          </p:cNvSpPr>
          <p:nvPr/>
        </p:nvSpPr>
        <p:spPr bwMode="auto">
          <a:xfrm>
            <a:off x="1708150" y="4089400"/>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0.4</a:t>
            </a:r>
            <a:endParaRPr lang="en-US" sz="1800">
              <a:latin typeface="Arial" charset="0"/>
            </a:endParaRPr>
          </a:p>
        </p:txBody>
      </p:sp>
      <p:sp>
        <p:nvSpPr>
          <p:cNvPr id="141349" name="Line 42"/>
          <p:cNvSpPr>
            <a:spLocks noChangeShapeType="1"/>
          </p:cNvSpPr>
          <p:nvPr/>
        </p:nvSpPr>
        <p:spPr bwMode="auto">
          <a:xfrm>
            <a:off x="1871663" y="3697288"/>
            <a:ext cx="69850" cy="1587"/>
          </a:xfrm>
          <a:prstGeom prst="line">
            <a:avLst/>
          </a:prstGeom>
          <a:noFill/>
          <a:ln w="6" cap="sq">
            <a:solidFill>
              <a:srgbClr val="000000"/>
            </a:solidFill>
            <a:miter lim="800000"/>
            <a:headEnd/>
            <a:tailEnd/>
          </a:ln>
        </p:spPr>
        <p:txBody>
          <a:bodyPr/>
          <a:lstStyle/>
          <a:p>
            <a:endParaRPr lang="en-GB"/>
          </a:p>
        </p:txBody>
      </p:sp>
      <p:sp>
        <p:nvSpPr>
          <p:cNvPr id="141350" name="Rectangle 43"/>
          <p:cNvSpPr>
            <a:spLocks noChangeArrowheads="1"/>
          </p:cNvSpPr>
          <p:nvPr/>
        </p:nvSpPr>
        <p:spPr bwMode="auto">
          <a:xfrm>
            <a:off x="1708150" y="3649663"/>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0.5</a:t>
            </a:r>
            <a:endParaRPr lang="en-US" sz="1800">
              <a:latin typeface="Arial" charset="0"/>
            </a:endParaRPr>
          </a:p>
        </p:txBody>
      </p:sp>
      <p:sp>
        <p:nvSpPr>
          <p:cNvPr id="141351" name="Line 44"/>
          <p:cNvSpPr>
            <a:spLocks noChangeShapeType="1"/>
          </p:cNvSpPr>
          <p:nvPr/>
        </p:nvSpPr>
        <p:spPr bwMode="auto">
          <a:xfrm>
            <a:off x="1871663" y="3257550"/>
            <a:ext cx="69850" cy="1588"/>
          </a:xfrm>
          <a:prstGeom prst="line">
            <a:avLst/>
          </a:prstGeom>
          <a:noFill/>
          <a:ln w="6" cap="sq">
            <a:solidFill>
              <a:srgbClr val="000000"/>
            </a:solidFill>
            <a:miter lim="800000"/>
            <a:headEnd/>
            <a:tailEnd/>
          </a:ln>
        </p:spPr>
        <p:txBody>
          <a:bodyPr/>
          <a:lstStyle/>
          <a:p>
            <a:endParaRPr lang="en-GB"/>
          </a:p>
        </p:txBody>
      </p:sp>
      <p:sp>
        <p:nvSpPr>
          <p:cNvPr id="141352" name="Rectangle 45"/>
          <p:cNvSpPr>
            <a:spLocks noChangeArrowheads="1"/>
          </p:cNvSpPr>
          <p:nvPr/>
        </p:nvSpPr>
        <p:spPr bwMode="auto">
          <a:xfrm>
            <a:off x="1708150" y="3209925"/>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0.6</a:t>
            </a:r>
            <a:endParaRPr lang="en-US" sz="1800">
              <a:latin typeface="Arial" charset="0"/>
            </a:endParaRPr>
          </a:p>
        </p:txBody>
      </p:sp>
      <p:sp>
        <p:nvSpPr>
          <p:cNvPr id="141353" name="Line 46"/>
          <p:cNvSpPr>
            <a:spLocks noChangeShapeType="1"/>
          </p:cNvSpPr>
          <p:nvPr/>
        </p:nvSpPr>
        <p:spPr bwMode="auto">
          <a:xfrm>
            <a:off x="1871663" y="2817813"/>
            <a:ext cx="69850" cy="1587"/>
          </a:xfrm>
          <a:prstGeom prst="line">
            <a:avLst/>
          </a:prstGeom>
          <a:noFill/>
          <a:ln w="6" cap="sq">
            <a:solidFill>
              <a:srgbClr val="000000"/>
            </a:solidFill>
            <a:miter lim="800000"/>
            <a:headEnd/>
            <a:tailEnd/>
          </a:ln>
        </p:spPr>
        <p:txBody>
          <a:bodyPr/>
          <a:lstStyle/>
          <a:p>
            <a:endParaRPr lang="en-GB"/>
          </a:p>
        </p:txBody>
      </p:sp>
      <p:sp>
        <p:nvSpPr>
          <p:cNvPr id="141354" name="Rectangle 47"/>
          <p:cNvSpPr>
            <a:spLocks noChangeArrowheads="1"/>
          </p:cNvSpPr>
          <p:nvPr/>
        </p:nvSpPr>
        <p:spPr bwMode="auto">
          <a:xfrm>
            <a:off x="1708150" y="2771775"/>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0.7</a:t>
            </a:r>
            <a:endParaRPr lang="en-US" sz="1800">
              <a:latin typeface="Arial" charset="0"/>
            </a:endParaRPr>
          </a:p>
        </p:txBody>
      </p:sp>
      <p:sp>
        <p:nvSpPr>
          <p:cNvPr id="141355" name="Line 48"/>
          <p:cNvSpPr>
            <a:spLocks noChangeShapeType="1"/>
          </p:cNvSpPr>
          <p:nvPr/>
        </p:nvSpPr>
        <p:spPr bwMode="auto">
          <a:xfrm>
            <a:off x="1871663" y="2378075"/>
            <a:ext cx="69850" cy="1588"/>
          </a:xfrm>
          <a:prstGeom prst="line">
            <a:avLst/>
          </a:prstGeom>
          <a:noFill/>
          <a:ln w="6" cap="sq">
            <a:solidFill>
              <a:srgbClr val="000000"/>
            </a:solidFill>
            <a:miter lim="800000"/>
            <a:headEnd/>
            <a:tailEnd/>
          </a:ln>
        </p:spPr>
        <p:txBody>
          <a:bodyPr/>
          <a:lstStyle/>
          <a:p>
            <a:endParaRPr lang="en-GB"/>
          </a:p>
        </p:txBody>
      </p:sp>
      <p:sp>
        <p:nvSpPr>
          <p:cNvPr id="141356" name="Rectangle 49"/>
          <p:cNvSpPr>
            <a:spLocks noChangeArrowheads="1"/>
          </p:cNvSpPr>
          <p:nvPr/>
        </p:nvSpPr>
        <p:spPr bwMode="auto">
          <a:xfrm>
            <a:off x="1708150" y="2332038"/>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0.8</a:t>
            </a:r>
            <a:endParaRPr lang="en-US" sz="1800">
              <a:latin typeface="Arial" charset="0"/>
            </a:endParaRPr>
          </a:p>
        </p:txBody>
      </p:sp>
      <p:sp>
        <p:nvSpPr>
          <p:cNvPr id="141357" name="Line 50"/>
          <p:cNvSpPr>
            <a:spLocks noChangeShapeType="1"/>
          </p:cNvSpPr>
          <p:nvPr/>
        </p:nvSpPr>
        <p:spPr bwMode="auto">
          <a:xfrm>
            <a:off x="1871663" y="1938338"/>
            <a:ext cx="69850" cy="1587"/>
          </a:xfrm>
          <a:prstGeom prst="line">
            <a:avLst/>
          </a:prstGeom>
          <a:noFill/>
          <a:ln w="6" cap="sq">
            <a:solidFill>
              <a:srgbClr val="000000"/>
            </a:solidFill>
            <a:miter lim="800000"/>
            <a:headEnd/>
            <a:tailEnd/>
          </a:ln>
        </p:spPr>
        <p:txBody>
          <a:bodyPr/>
          <a:lstStyle/>
          <a:p>
            <a:endParaRPr lang="en-GB"/>
          </a:p>
        </p:txBody>
      </p:sp>
      <p:sp>
        <p:nvSpPr>
          <p:cNvPr id="141358" name="Rectangle 51"/>
          <p:cNvSpPr>
            <a:spLocks noChangeArrowheads="1"/>
          </p:cNvSpPr>
          <p:nvPr/>
        </p:nvSpPr>
        <p:spPr bwMode="auto">
          <a:xfrm>
            <a:off x="1708150" y="1892300"/>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0.9</a:t>
            </a:r>
            <a:endParaRPr lang="en-US" sz="1800">
              <a:latin typeface="Arial" charset="0"/>
            </a:endParaRPr>
          </a:p>
        </p:txBody>
      </p:sp>
      <p:sp>
        <p:nvSpPr>
          <p:cNvPr id="141359" name="Line 52"/>
          <p:cNvSpPr>
            <a:spLocks noChangeShapeType="1"/>
          </p:cNvSpPr>
          <p:nvPr/>
        </p:nvSpPr>
        <p:spPr bwMode="auto">
          <a:xfrm>
            <a:off x="1871663" y="1500188"/>
            <a:ext cx="69850" cy="1587"/>
          </a:xfrm>
          <a:prstGeom prst="line">
            <a:avLst/>
          </a:prstGeom>
          <a:noFill/>
          <a:ln w="6" cap="sq">
            <a:solidFill>
              <a:srgbClr val="000000"/>
            </a:solidFill>
            <a:miter lim="800000"/>
            <a:headEnd/>
            <a:tailEnd/>
          </a:ln>
        </p:spPr>
        <p:txBody>
          <a:bodyPr/>
          <a:lstStyle/>
          <a:p>
            <a:endParaRPr lang="en-GB"/>
          </a:p>
        </p:txBody>
      </p:sp>
      <p:sp>
        <p:nvSpPr>
          <p:cNvPr id="141360" name="Rectangle 53"/>
          <p:cNvSpPr>
            <a:spLocks noChangeArrowheads="1"/>
          </p:cNvSpPr>
          <p:nvPr/>
        </p:nvSpPr>
        <p:spPr bwMode="auto">
          <a:xfrm>
            <a:off x="1795463" y="1452563"/>
            <a:ext cx="107950"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1</a:t>
            </a:r>
            <a:endParaRPr lang="en-US" sz="1800">
              <a:latin typeface="Arial" charset="0"/>
            </a:endParaRPr>
          </a:p>
        </p:txBody>
      </p:sp>
      <p:sp>
        <p:nvSpPr>
          <p:cNvPr id="141361" name="Line 56"/>
          <p:cNvSpPr>
            <a:spLocks noChangeShapeType="1"/>
          </p:cNvSpPr>
          <p:nvPr/>
        </p:nvSpPr>
        <p:spPr bwMode="auto">
          <a:xfrm>
            <a:off x="1911350" y="1503363"/>
            <a:ext cx="4832350" cy="1587"/>
          </a:xfrm>
          <a:prstGeom prst="line">
            <a:avLst/>
          </a:prstGeom>
          <a:noFill/>
          <a:ln w="6" cap="sq">
            <a:solidFill>
              <a:srgbClr val="000000"/>
            </a:solidFill>
            <a:miter lim="800000"/>
            <a:headEnd/>
            <a:tailEnd/>
          </a:ln>
        </p:spPr>
        <p:txBody>
          <a:bodyPr/>
          <a:lstStyle/>
          <a:p>
            <a:endParaRPr lang="en-GB"/>
          </a:p>
        </p:txBody>
      </p:sp>
      <p:sp>
        <p:nvSpPr>
          <p:cNvPr id="141362" name="Line 57"/>
          <p:cNvSpPr>
            <a:spLocks noChangeShapeType="1"/>
          </p:cNvSpPr>
          <p:nvPr/>
        </p:nvSpPr>
        <p:spPr bwMode="auto">
          <a:xfrm flipV="1">
            <a:off x="6743700" y="1503363"/>
            <a:ext cx="1588" cy="4394200"/>
          </a:xfrm>
          <a:prstGeom prst="line">
            <a:avLst/>
          </a:prstGeom>
          <a:noFill/>
          <a:ln w="6" cap="sq">
            <a:solidFill>
              <a:srgbClr val="000000"/>
            </a:solidFill>
            <a:miter lim="800000"/>
            <a:headEnd/>
            <a:tailEnd/>
          </a:ln>
        </p:spPr>
        <p:txBody>
          <a:bodyPr/>
          <a:lstStyle/>
          <a:p>
            <a:endParaRPr lang="en-GB"/>
          </a:p>
        </p:txBody>
      </p:sp>
      <p:sp>
        <p:nvSpPr>
          <p:cNvPr id="141363" name="Line 58"/>
          <p:cNvSpPr>
            <a:spLocks noChangeShapeType="1"/>
          </p:cNvSpPr>
          <p:nvPr/>
        </p:nvSpPr>
        <p:spPr bwMode="auto">
          <a:xfrm flipV="1">
            <a:off x="1911350" y="1503363"/>
            <a:ext cx="4832350" cy="4394200"/>
          </a:xfrm>
          <a:prstGeom prst="line">
            <a:avLst/>
          </a:prstGeom>
          <a:noFill/>
          <a:ln w="6" cap="sq">
            <a:solidFill>
              <a:srgbClr val="000000"/>
            </a:solidFill>
            <a:miter lim="800000"/>
            <a:headEnd/>
            <a:tailEnd/>
          </a:ln>
        </p:spPr>
        <p:txBody>
          <a:bodyPr/>
          <a:lstStyle/>
          <a:p>
            <a:endParaRPr lang="en-GB"/>
          </a:p>
        </p:txBody>
      </p:sp>
      <p:sp>
        <p:nvSpPr>
          <p:cNvPr id="87099" name="Rectangle 59"/>
          <p:cNvSpPr>
            <a:spLocks noChangeArrowheads="1"/>
          </p:cNvSpPr>
          <p:nvPr/>
        </p:nvSpPr>
        <p:spPr bwMode="auto">
          <a:xfrm>
            <a:off x="2822575" y="2801938"/>
            <a:ext cx="104775" cy="100012"/>
          </a:xfrm>
          <a:prstGeom prst="rect">
            <a:avLst/>
          </a:prstGeom>
          <a:solidFill>
            <a:srgbClr val="FF0000"/>
          </a:solidFill>
          <a:ln w="6" cap="sq">
            <a:solidFill>
              <a:srgbClr val="000000"/>
            </a:solidFill>
            <a:miter lim="800000"/>
            <a:headEnd/>
            <a:tailEnd/>
          </a:ln>
        </p:spPr>
        <p:txBody>
          <a:bodyPr/>
          <a:lstStyle/>
          <a:p>
            <a:endParaRPr lang="en-GB" sz="1800"/>
          </a:p>
        </p:txBody>
      </p:sp>
      <p:sp>
        <p:nvSpPr>
          <p:cNvPr id="87100" name="Rectangle 60"/>
          <p:cNvSpPr>
            <a:spLocks noChangeArrowheads="1"/>
          </p:cNvSpPr>
          <p:nvPr/>
        </p:nvSpPr>
        <p:spPr bwMode="auto">
          <a:xfrm>
            <a:off x="3011488" y="2017713"/>
            <a:ext cx="104775"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01" name="Rectangle 61"/>
          <p:cNvSpPr>
            <a:spLocks noChangeArrowheads="1"/>
          </p:cNvSpPr>
          <p:nvPr/>
        </p:nvSpPr>
        <p:spPr bwMode="auto">
          <a:xfrm>
            <a:off x="2092325" y="2549525"/>
            <a:ext cx="106363"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02" name="Rectangle 62"/>
          <p:cNvSpPr>
            <a:spLocks noChangeArrowheads="1"/>
          </p:cNvSpPr>
          <p:nvPr/>
        </p:nvSpPr>
        <p:spPr bwMode="auto">
          <a:xfrm>
            <a:off x="2097088" y="2576513"/>
            <a:ext cx="106362"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03" name="Rectangle 63"/>
          <p:cNvSpPr>
            <a:spLocks noChangeArrowheads="1"/>
          </p:cNvSpPr>
          <p:nvPr/>
        </p:nvSpPr>
        <p:spPr bwMode="auto">
          <a:xfrm>
            <a:off x="2243138" y="2622550"/>
            <a:ext cx="104775"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04" name="Rectangle 64"/>
          <p:cNvSpPr>
            <a:spLocks noChangeArrowheads="1"/>
          </p:cNvSpPr>
          <p:nvPr/>
        </p:nvSpPr>
        <p:spPr bwMode="auto">
          <a:xfrm>
            <a:off x="2798763" y="2078038"/>
            <a:ext cx="104775"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05" name="Rectangle 65"/>
          <p:cNvSpPr>
            <a:spLocks noChangeArrowheads="1"/>
          </p:cNvSpPr>
          <p:nvPr/>
        </p:nvSpPr>
        <p:spPr bwMode="auto">
          <a:xfrm>
            <a:off x="2444750" y="2382838"/>
            <a:ext cx="104775"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06" name="Rectangle 66"/>
          <p:cNvSpPr>
            <a:spLocks noChangeArrowheads="1"/>
          </p:cNvSpPr>
          <p:nvPr/>
        </p:nvSpPr>
        <p:spPr bwMode="auto">
          <a:xfrm>
            <a:off x="3916363" y="1450975"/>
            <a:ext cx="106362"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07" name="Rectangle 67"/>
          <p:cNvSpPr>
            <a:spLocks noChangeArrowheads="1"/>
          </p:cNvSpPr>
          <p:nvPr/>
        </p:nvSpPr>
        <p:spPr bwMode="auto">
          <a:xfrm>
            <a:off x="1993900" y="2647950"/>
            <a:ext cx="106363" cy="100013"/>
          </a:xfrm>
          <a:prstGeom prst="rect">
            <a:avLst/>
          </a:prstGeom>
          <a:solidFill>
            <a:srgbClr val="FF0000"/>
          </a:solidFill>
          <a:ln w="6" cap="sq">
            <a:solidFill>
              <a:srgbClr val="000000"/>
            </a:solidFill>
            <a:miter lim="800000"/>
            <a:headEnd/>
            <a:tailEnd/>
          </a:ln>
        </p:spPr>
        <p:txBody>
          <a:bodyPr/>
          <a:lstStyle/>
          <a:p>
            <a:endParaRPr lang="en-GB" sz="1800"/>
          </a:p>
        </p:txBody>
      </p:sp>
      <p:sp>
        <p:nvSpPr>
          <p:cNvPr id="87108" name="Rectangle 68"/>
          <p:cNvSpPr>
            <a:spLocks noChangeArrowheads="1"/>
          </p:cNvSpPr>
          <p:nvPr/>
        </p:nvSpPr>
        <p:spPr bwMode="auto">
          <a:xfrm>
            <a:off x="2992438" y="1450975"/>
            <a:ext cx="104775"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09" name="Rectangle 69"/>
          <p:cNvSpPr>
            <a:spLocks noChangeArrowheads="1"/>
          </p:cNvSpPr>
          <p:nvPr/>
        </p:nvSpPr>
        <p:spPr bwMode="auto">
          <a:xfrm>
            <a:off x="2325688" y="2308225"/>
            <a:ext cx="104775"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10" name="Rectangle 70"/>
          <p:cNvSpPr>
            <a:spLocks noChangeArrowheads="1"/>
          </p:cNvSpPr>
          <p:nvPr/>
        </p:nvSpPr>
        <p:spPr bwMode="auto">
          <a:xfrm>
            <a:off x="3556000" y="1450975"/>
            <a:ext cx="104775"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11" name="Rectangle 71"/>
          <p:cNvSpPr>
            <a:spLocks noChangeArrowheads="1"/>
          </p:cNvSpPr>
          <p:nvPr/>
        </p:nvSpPr>
        <p:spPr bwMode="auto">
          <a:xfrm>
            <a:off x="2095500" y="3309938"/>
            <a:ext cx="104775"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12" name="Rectangle 72"/>
          <p:cNvSpPr>
            <a:spLocks noChangeArrowheads="1"/>
          </p:cNvSpPr>
          <p:nvPr/>
        </p:nvSpPr>
        <p:spPr bwMode="auto">
          <a:xfrm>
            <a:off x="2933700" y="2549525"/>
            <a:ext cx="106363"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13" name="Rectangle 73"/>
          <p:cNvSpPr>
            <a:spLocks noChangeArrowheads="1"/>
          </p:cNvSpPr>
          <p:nvPr/>
        </p:nvSpPr>
        <p:spPr bwMode="auto">
          <a:xfrm>
            <a:off x="3313113" y="2182813"/>
            <a:ext cx="106362"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14" name="Rectangle 74"/>
          <p:cNvSpPr>
            <a:spLocks noChangeArrowheads="1"/>
          </p:cNvSpPr>
          <p:nvPr/>
        </p:nvSpPr>
        <p:spPr bwMode="auto">
          <a:xfrm>
            <a:off x="2511425" y="2249488"/>
            <a:ext cx="104775"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15" name="Rectangle 75"/>
          <p:cNvSpPr>
            <a:spLocks noChangeArrowheads="1"/>
          </p:cNvSpPr>
          <p:nvPr/>
        </p:nvSpPr>
        <p:spPr bwMode="auto">
          <a:xfrm>
            <a:off x="3062288" y="1938338"/>
            <a:ext cx="106362"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16" name="Rectangle 76"/>
          <p:cNvSpPr>
            <a:spLocks noChangeArrowheads="1"/>
          </p:cNvSpPr>
          <p:nvPr/>
        </p:nvSpPr>
        <p:spPr bwMode="auto">
          <a:xfrm>
            <a:off x="2216150" y="2427288"/>
            <a:ext cx="104775"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17" name="Rectangle 77"/>
          <p:cNvSpPr>
            <a:spLocks noChangeArrowheads="1"/>
          </p:cNvSpPr>
          <p:nvPr/>
        </p:nvSpPr>
        <p:spPr bwMode="auto">
          <a:xfrm>
            <a:off x="2116138" y="2978150"/>
            <a:ext cx="106362"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18" name="Rectangle 78"/>
          <p:cNvSpPr>
            <a:spLocks noChangeArrowheads="1"/>
          </p:cNvSpPr>
          <p:nvPr/>
        </p:nvSpPr>
        <p:spPr bwMode="auto">
          <a:xfrm>
            <a:off x="4214813" y="2328863"/>
            <a:ext cx="104775"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141384" name="Rectangle 79"/>
          <p:cNvSpPr>
            <a:spLocks noChangeArrowheads="1"/>
          </p:cNvSpPr>
          <p:nvPr/>
        </p:nvSpPr>
        <p:spPr bwMode="auto">
          <a:xfrm>
            <a:off x="2046288" y="3319463"/>
            <a:ext cx="106362" cy="100012"/>
          </a:xfrm>
          <a:prstGeom prst="rect">
            <a:avLst/>
          </a:prstGeom>
          <a:solidFill>
            <a:srgbClr val="FF0000"/>
          </a:solidFill>
          <a:ln w="6" cap="sq">
            <a:solidFill>
              <a:srgbClr val="000000"/>
            </a:solidFill>
            <a:miter lim="800000"/>
            <a:headEnd/>
            <a:tailEnd/>
          </a:ln>
        </p:spPr>
        <p:txBody>
          <a:bodyPr/>
          <a:lstStyle/>
          <a:p>
            <a:endParaRPr lang="en-GB" sz="1800"/>
          </a:p>
        </p:txBody>
      </p:sp>
      <p:sp>
        <p:nvSpPr>
          <p:cNvPr id="87120" name="Rectangle 80"/>
          <p:cNvSpPr>
            <a:spLocks noChangeArrowheads="1"/>
          </p:cNvSpPr>
          <p:nvPr/>
        </p:nvSpPr>
        <p:spPr bwMode="auto">
          <a:xfrm>
            <a:off x="2093913" y="4221163"/>
            <a:ext cx="106362"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21" name="Rectangle 81"/>
          <p:cNvSpPr>
            <a:spLocks noChangeArrowheads="1"/>
          </p:cNvSpPr>
          <p:nvPr/>
        </p:nvSpPr>
        <p:spPr bwMode="auto">
          <a:xfrm>
            <a:off x="2095500" y="3648075"/>
            <a:ext cx="104775"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22" name="Rectangle 82"/>
          <p:cNvSpPr>
            <a:spLocks noChangeArrowheads="1"/>
          </p:cNvSpPr>
          <p:nvPr/>
        </p:nvSpPr>
        <p:spPr bwMode="auto">
          <a:xfrm>
            <a:off x="2014538" y="4379913"/>
            <a:ext cx="104775"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1" name="Title 77"/>
          <p:cNvSpPr txBox="1">
            <a:spLocks/>
          </p:cNvSpPr>
          <p:nvPr/>
        </p:nvSpPr>
        <p:spPr>
          <a:xfrm>
            <a:off x="179388" y="274638"/>
            <a:ext cx="8785225" cy="1143000"/>
          </a:xfrm>
          <a:prstGeom prst="rect">
            <a:avLst/>
          </a:prstGeom>
        </p:spPr>
        <p:txBody>
          <a:bodyPr>
            <a:normAutofit/>
          </a:bodyPr>
          <a:lstStyle/>
          <a:p>
            <a:pPr algn="ctr">
              <a:lnSpc>
                <a:spcPct val="90000"/>
              </a:lnSpc>
            </a:pPr>
            <a:r>
              <a:rPr lang="en-GB" sz="3600" b="1" dirty="0">
                <a:solidFill>
                  <a:schemeClr val="tx2"/>
                </a:solidFill>
                <a:latin typeface="Calibri" pitchFamily="34" charset="0"/>
                <a:cs typeface="Calibri" pitchFamily="34" charset="0"/>
              </a:rPr>
              <a:t>Example: Triple test for Down syndrome </a:t>
            </a:r>
            <a:br>
              <a:rPr lang="en-GB" sz="3600" b="1" dirty="0">
                <a:solidFill>
                  <a:schemeClr val="tx2"/>
                </a:solidFill>
                <a:latin typeface="Calibri" pitchFamily="34" charset="0"/>
                <a:cs typeface="Calibri" pitchFamily="34" charset="0"/>
              </a:rPr>
            </a:br>
            <a:r>
              <a:rPr lang="en-GB" sz="3200" b="1" dirty="0">
                <a:latin typeface="Calibri" pitchFamily="34" charset="0"/>
                <a:cs typeface="Calibri" pitchFamily="34" charset="0"/>
              </a:rPr>
              <a:t>(24 studies, 89,047 women)</a:t>
            </a:r>
          </a:p>
        </p:txBody>
      </p:sp>
      <p:sp>
        <p:nvSpPr>
          <p:cNvPr id="79" name="Rectangle 63"/>
          <p:cNvSpPr>
            <a:spLocks noChangeArrowheads="1"/>
          </p:cNvSpPr>
          <p:nvPr/>
        </p:nvSpPr>
        <p:spPr bwMode="auto">
          <a:xfrm>
            <a:off x="1428728" y="3643314"/>
            <a:ext cx="807913" cy="215444"/>
          </a:xfrm>
          <a:prstGeom prst="rect">
            <a:avLst/>
          </a:prstGeom>
          <a:noFill/>
          <a:ln w="9525">
            <a:noFill/>
            <a:miter lim="800000"/>
            <a:headEnd/>
            <a:tailEnd/>
          </a:ln>
        </p:spPr>
        <p:txBody>
          <a:bodyPr vert="vert270" wrap="none" lIns="0" tIns="0" rIns="0" bIns="0">
            <a:spAutoFit/>
          </a:bodyPr>
          <a:lstStyle/>
          <a:p>
            <a:pPr>
              <a:defRPr/>
            </a:pPr>
            <a:r>
              <a:rPr lang="en-US" sz="1400" dirty="0">
                <a:solidFill>
                  <a:srgbClr val="000000"/>
                </a:solidFill>
                <a:latin typeface="Arial" pitchFamily="34" charset="0"/>
                <a:cs typeface="Arial" pitchFamily="34" charset="0"/>
              </a:rPr>
              <a:t>Sensitivity</a:t>
            </a:r>
            <a:endParaRPr lang="en-US" sz="1400" dirty="0">
              <a:latin typeface="Arial" pitchFamily="34" charset="0"/>
              <a:cs typeface="Arial" pitchFamily="34" charset="0"/>
            </a:endParaRPr>
          </a:p>
        </p:txBody>
      </p:sp>
      <p:sp>
        <p:nvSpPr>
          <p:cNvPr id="141390" name="Rectangle 62"/>
          <p:cNvSpPr>
            <a:spLocks noChangeArrowheads="1"/>
          </p:cNvSpPr>
          <p:nvPr/>
        </p:nvSpPr>
        <p:spPr bwMode="auto">
          <a:xfrm>
            <a:off x="3929063" y="6072188"/>
            <a:ext cx="857250" cy="214312"/>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Specificity</a:t>
            </a:r>
            <a:endParaRPr lang="en-US"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1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1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1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71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7114"/>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500"/>
                                  </p:stCondLst>
                                  <p:childTnLst>
                                    <p:set>
                                      <p:cBhvr>
                                        <p:cTn id="25" dur="1" fill="hold">
                                          <p:stCondLst>
                                            <p:cond delay="0"/>
                                          </p:stCondLst>
                                        </p:cTn>
                                        <p:tgtEl>
                                          <p:spTgt spid="87121"/>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grpId="0" nodeType="afterEffect">
                                  <p:stCondLst>
                                    <p:cond delay="500"/>
                                  </p:stCondLst>
                                  <p:childTnLst>
                                    <p:set>
                                      <p:cBhvr>
                                        <p:cTn id="28" dur="1" fill="hold">
                                          <p:stCondLst>
                                            <p:cond delay="0"/>
                                          </p:stCondLst>
                                        </p:cTn>
                                        <p:tgtEl>
                                          <p:spTgt spid="87107"/>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grpId="0" nodeType="afterEffect">
                                  <p:stCondLst>
                                    <p:cond delay="500"/>
                                  </p:stCondLst>
                                  <p:childTnLst>
                                    <p:set>
                                      <p:cBhvr>
                                        <p:cTn id="31" dur="1" fill="hold">
                                          <p:stCondLst>
                                            <p:cond delay="0"/>
                                          </p:stCondLst>
                                        </p:cTn>
                                        <p:tgtEl>
                                          <p:spTgt spid="87120"/>
                                        </p:tgtEl>
                                        <p:attrNameLst>
                                          <p:attrName>style.visibility</p:attrName>
                                        </p:attrNameLst>
                                      </p:cBhvr>
                                      <p:to>
                                        <p:strVal val="visible"/>
                                      </p:to>
                                    </p:set>
                                  </p:childTnLst>
                                </p:cTn>
                              </p:par>
                            </p:childTnLst>
                          </p:cTn>
                        </p:par>
                        <p:par>
                          <p:cTn id="32" fill="hold">
                            <p:stCondLst>
                              <p:cond delay="1500"/>
                            </p:stCondLst>
                            <p:childTnLst>
                              <p:par>
                                <p:cTn id="33" presetID="1" presetClass="entr" presetSubtype="0" fill="hold" grpId="0" nodeType="afterEffect">
                                  <p:stCondLst>
                                    <p:cond delay="500"/>
                                  </p:stCondLst>
                                  <p:childTnLst>
                                    <p:set>
                                      <p:cBhvr>
                                        <p:cTn id="34" dur="1" fill="hold">
                                          <p:stCondLst>
                                            <p:cond delay="0"/>
                                          </p:stCondLst>
                                        </p:cTn>
                                        <p:tgtEl>
                                          <p:spTgt spid="87115"/>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500"/>
                                  </p:stCondLst>
                                  <p:childTnLst>
                                    <p:set>
                                      <p:cBhvr>
                                        <p:cTn id="37" dur="1" fill="hold">
                                          <p:stCondLst>
                                            <p:cond delay="0"/>
                                          </p:stCondLst>
                                        </p:cTn>
                                        <p:tgtEl>
                                          <p:spTgt spid="87099"/>
                                        </p:tgtEl>
                                        <p:attrNameLst>
                                          <p:attrName>style.visibility</p:attrName>
                                        </p:attrNameLst>
                                      </p:cBhvr>
                                      <p:to>
                                        <p:strVal val="visible"/>
                                      </p:to>
                                    </p:set>
                                  </p:childTnLst>
                                </p:cTn>
                              </p:par>
                            </p:childTnLst>
                          </p:cTn>
                        </p:par>
                        <p:par>
                          <p:cTn id="38" fill="hold">
                            <p:stCondLst>
                              <p:cond delay="2500"/>
                            </p:stCondLst>
                            <p:childTnLst>
                              <p:par>
                                <p:cTn id="39" presetID="1" presetClass="entr" presetSubtype="0" fill="hold" grpId="0" nodeType="afterEffect">
                                  <p:stCondLst>
                                    <p:cond delay="500"/>
                                  </p:stCondLst>
                                  <p:childTnLst>
                                    <p:set>
                                      <p:cBhvr>
                                        <p:cTn id="40" dur="1" fill="hold">
                                          <p:stCondLst>
                                            <p:cond delay="0"/>
                                          </p:stCondLst>
                                        </p:cTn>
                                        <p:tgtEl>
                                          <p:spTgt spid="87117"/>
                                        </p:tgtEl>
                                        <p:attrNameLst>
                                          <p:attrName>style.visibility</p:attrName>
                                        </p:attrNameLst>
                                      </p:cBhvr>
                                      <p:to>
                                        <p:strVal val="visible"/>
                                      </p:to>
                                    </p:set>
                                  </p:childTnLst>
                                </p:cTn>
                              </p:par>
                            </p:childTnLst>
                          </p:cTn>
                        </p:par>
                        <p:par>
                          <p:cTn id="41" fill="hold">
                            <p:stCondLst>
                              <p:cond delay="3000"/>
                            </p:stCondLst>
                            <p:childTnLst>
                              <p:par>
                                <p:cTn id="42" presetID="1" presetClass="entr" presetSubtype="0" fill="hold" grpId="0" nodeType="afterEffect">
                                  <p:stCondLst>
                                    <p:cond delay="500"/>
                                  </p:stCondLst>
                                  <p:childTnLst>
                                    <p:set>
                                      <p:cBhvr>
                                        <p:cTn id="43" dur="1" fill="hold">
                                          <p:stCondLst>
                                            <p:cond delay="0"/>
                                          </p:stCondLst>
                                        </p:cTn>
                                        <p:tgtEl>
                                          <p:spTgt spid="87108"/>
                                        </p:tgtEl>
                                        <p:attrNameLst>
                                          <p:attrName>style.visibility</p:attrName>
                                        </p:attrNameLst>
                                      </p:cBhvr>
                                      <p:to>
                                        <p:strVal val="visible"/>
                                      </p:to>
                                    </p:set>
                                  </p:childTnLst>
                                </p:cTn>
                              </p:par>
                            </p:childTnLst>
                          </p:cTn>
                        </p:par>
                        <p:par>
                          <p:cTn id="44" fill="hold">
                            <p:stCondLst>
                              <p:cond delay="3500"/>
                            </p:stCondLst>
                            <p:childTnLst>
                              <p:par>
                                <p:cTn id="45" presetID="1" presetClass="entr" presetSubtype="0" fill="hold" grpId="0" nodeType="afterEffect">
                                  <p:stCondLst>
                                    <p:cond delay="500"/>
                                  </p:stCondLst>
                                  <p:childTnLst>
                                    <p:set>
                                      <p:cBhvr>
                                        <p:cTn id="46" dur="1" fill="hold">
                                          <p:stCondLst>
                                            <p:cond delay="0"/>
                                          </p:stCondLst>
                                        </p:cTn>
                                        <p:tgtEl>
                                          <p:spTgt spid="87109"/>
                                        </p:tgtEl>
                                        <p:attrNameLst>
                                          <p:attrName>style.visibility</p:attrName>
                                        </p:attrNameLst>
                                      </p:cBhvr>
                                      <p:to>
                                        <p:strVal val="visible"/>
                                      </p:to>
                                    </p:set>
                                  </p:childTnLst>
                                </p:cTn>
                              </p:par>
                            </p:childTnLst>
                          </p:cTn>
                        </p:par>
                        <p:par>
                          <p:cTn id="47" fill="hold">
                            <p:stCondLst>
                              <p:cond delay="4000"/>
                            </p:stCondLst>
                            <p:childTnLst>
                              <p:par>
                                <p:cTn id="48" presetID="1" presetClass="entr" presetSubtype="0" fill="hold" grpId="0" nodeType="afterEffect">
                                  <p:stCondLst>
                                    <p:cond delay="500"/>
                                  </p:stCondLst>
                                  <p:childTnLst>
                                    <p:set>
                                      <p:cBhvr>
                                        <p:cTn id="49" dur="1" fill="hold">
                                          <p:stCondLst>
                                            <p:cond delay="0"/>
                                          </p:stCondLst>
                                        </p:cTn>
                                        <p:tgtEl>
                                          <p:spTgt spid="87111"/>
                                        </p:tgtEl>
                                        <p:attrNameLst>
                                          <p:attrName>style.visibility</p:attrName>
                                        </p:attrNameLst>
                                      </p:cBhvr>
                                      <p:to>
                                        <p:strVal val="visible"/>
                                      </p:to>
                                    </p:set>
                                  </p:childTnLst>
                                </p:cTn>
                              </p:par>
                            </p:childTnLst>
                          </p:cTn>
                        </p:par>
                        <p:par>
                          <p:cTn id="50" fill="hold">
                            <p:stCondLst>
                              <p:cond delay="4500"/>
                            </p:stCondLst>
                            <p:childTnLst>
                              <p:par>
                                <p:cTn id="51" presetID="1" presetClass="entr" presetSubtype="0" fill="hold" grpId="0" nodeType="afterEffect">
                                  <p:stCondLst>
                                    <p:cond delay="500"/>
                                  </p:stCondLst>
                                  <p:childTnLst>
                                    <p:set>
                                      <p:cBhvr>
                                        <p:cTn id="52" dur="1" fill="hold">
                                          <p:stCondLst>
                                            <p:cond delay="0"/>
                                          </p:stCondLst>
                                        </p:cTn>
                                        <p:tgtEl>
                                          <p:spTgt spid="87102"/>
                                        </p:tgtEl>
                                        <p:attrNameLst>
                                          <p:attrName>style.visibility</p:attrName>
                                        </p:attrNameLst>
                                      </p:cBhvr>
                                      <p:to>
                                        <p:strVal val="visible"/>
                                      </p:to>
                                    </p:set>
                                  </p:childTnLst>
                                </p:cTn>
                              </p:par>
                            </p:childTnLst>
                          </p:cTn>
                        </p:par>
                        <p:par>
                          <p:cTn id="53" fill="hold">
                            <p:stCondLst>
                              <p:cond delay="5000"/>
                            </p:stCondLst>
                            <p:childTnLst>
                              <p:par>
                                <p:cTn id="54" presetID="1" presetClass="entr" presetSubtype="0" fill="hold" grpId="0" nodeType="afterEffect">
                                  <p:stCondLst>
                                    <p:cond delay="500"/>
                                  </p:stCondLst>
                                  <p:childTnLst>
                                    <p:set>
                                      <p:cBhvr>
                                        <p:cTn id="55" dur="1" fill="hold">
                                          <p:stCondLst>
                                            <p:cond delay="0"/>
                                          </p:stCondLst>
                                        </p:cTn>
                                        <p:tgtEl>
                                          <p:spTgt spid="87101"/>
                                        </p:tgtEl>
                                        <p:attrNameLst>
                                          <p:attrName>style.visibility</p:attrName>
                                        </p:attrNameLst>
                                      </p:cBhvr>
                                      <p:to>
                                        <p:strVal val="visible"/>
                                      </p:to>
                                    </p:set>
                                  </p:childTnLst>
                                </p:cTn>
                              </p:par>
                            </p:childTnLst>
                          </p:cTn>
                        </p:par>
                        <p:par>
                          <p:cTn id="56" fill="hold">
                            <p:stCondLst>
                              <p:cond delay="5500"/>
                            </p:stCondLst>
                            <p:childTnLst>
                              <p:par>
                                <p:cTn id="57" presetID="1" presetClass="entr" presetSubtype="0" fill="hold" grpId="0" nodeType="afterEffect">
                                  <p:stCondLst>
                                    <p:cond delay="500"/>
                                  </p:stCondLst>
                                  <p:childTnLst>
                                    <p:set>
                                      <p:cBhvr>
                                        <p:cTn id="58" dur="1" fill="hold">
                                          <p:stCondLst>
                                            <p:cond delay="0"/>
                                          </p:stCondLst>
                                        </p:cTn>
                                        <p:tgtEl>
                                          <p:spTgt spid="87100"/>
                                        </p:tgtEl>
                                        <p:attrNameLst>
                                          <p:attrName>style.visibility</p:attrName>
                                        </p:attrNameLst>
                                      </p:cBhvr>
                                      <p:to>
                                        <p:strVal val="visible"/>
                                      </p:to>
                                    </p:set>
                                  </p:childTnLst>
                                </p:cTn>
                              </p:par>
                            </p:childTnLst>
                          </p:cTn>
                        </p:par>
                        <p:par>
                          <p:cTn id="59" fill="hold">
                            <p:stCondLst>
                              <p:cond delay="6000"/>
                            </p:stCondLst>
                            <p:childTnLst>
                              <p:par>
                                <p:cTn id="60" presetID="1" presetClass="entr" presetSubtype="0" fill="hold" grpId="0" nodeType="afterEffect">
                                  <p:stCondLst>
                                    <p:cond delay="500"/>
                                  </p:stCondLst>
                                  <p:childTnLst>
                                    <p:set>
                                      <p:cBhvr>
                                        <p:cTn id="61" dur="1" fill="hold">
                                          <p:stCondLst>
                                            <p:cond delay="0"/>
                                          </p:stCondLst>
                                        </p:cTn>
                                        <p:tgtEl>
                                          <p:spTgt spid="87112"/>
                                        </p:tgtEl>
                                        <p:attrNameLst>
                                          <p:attrName>style.visibility</p:attrName>
                                        </p:attrNameLst>
                                      </p:cBhvr>
                                      <p:to>
                                        <p:strVal val="visible"/>
                                      </p:to>
                                    </p:set>
                                  </p:childTnLst>
                                </p:cTn>
                              </p:par>
                            </p:childTnLst>
                          </p:cTn>
                        </p:par>
                        <p:par>
                          <p:cTn id="62" fill="hold">
                            <p:stCondLst>
                              <p:cond delay="6500"/>
                            </p:stCondLst>
                            <p:childTnLst>
                              <p:par>
                                <p:cTn id="63" presetID="1" presetClass="entr" presetSubtype="0" fill="hold" grpId="0" nodeType="afterEffect">
                                  <p:stCondLst>
                                    <p:cond delay="500"/>
                                  </p:stCondLst>
                                  <p:childTnLst>
                                    <p:set>
                                      <p:cBhvr>
                                        <p:cTn id="64" dur="1" fill="hold">
                                          <p:stCondLst>
                                            <p:cond delay="0"/>
                                          </p:stCondLst>
                                        </p:cTn>
                                        <p:tgtEl>
                                          <p:spTgt spid="87105"/>
                                        </p:tgtEl>
                                        <p:attrNameLst>
                                          <p:attrName>style.visibility</p:attrName>
                                        </p:attrNameLst>
                                      </p:cBhvr>
                                      <p:to>
                                        <p:strVal val="visible"/>
                                      </p:to>
                                    </p:set>
                                  </p:childTnLst>
                                </p:cTn>
                              </p:par>
                            </p:childTnLst>
                          </p:cTn>
                        </p:par>
                        <p:par>
                          <p:cTn id="65" fill="hold">
                            <p:stCondLst>
                              <p:cond delay="7000"/>
                            </p:stCondLst>
                            <p:childTnLst>
                              <p:par>
                                <p:cTn id="66" presetID="1" presetClass="entr" presetSubtype="0" fill="hold" grpId="0" nodeType="afterEffect">
                                  <p:stCondLst>
                                    <p:cond delay="500"/>
                                  </p:stCondLst>
                                  <p:childTnLst>
                                    <p:set>
                                      <p:cBhvr>
                                        <p:cTn id="67" dur="1" fill="hold">
                                          <p:stCondLst>
                                            <p:cond delay="0"/>
                                          </p:stCondLst>
                                        </p:cTn>
                                        <p:tgtEl>
                                          <p:spTgt spid="87122"/>
                                        </p:tgtEl>
                                        <p:attrNameLst>
                                          <p:attrName>style.visibility</p:attrName>
                                        </p:attrNameLst>
                                      </p:cBhvr>
                                      <p:to>
                                        <p:strVal val="visible"/>
                                      </p:to>
                                    </p:set>
                                  </p:childTnLst>
                                </p:cTn>
                              </p:par>
                            </p:childTnLst>
                          </p:cTn>
                        </p:par>
                        <p:par>
                          <p:cTn id="68" fill="hold">
                            <p:stCondLst>
                              <p:cond delay="7500"/>
                            </p:stCondLst>
                            <p:childTnLst>
                              <p:par>
                                <p:cTn id="69" presetID="1" presetClass="entr" presetSubtype="0" fill="hold" grpId="0" nodeType="afterEffect">
                                  <p:stCondLst>
                                    <p:cond delay="500"/>
                                  </p:stCondLst>
                                  <p:childTnLst>
                                    <p:set>
                                      <p:cBhvr>
                                        <p:cTn id="70" dur="1" fill="hold">
                                          <p:stCondLst>
                                            <p:cond delay="0"/>
                                          </p:stCondLst>
                                        </p:cTn>
                                        <p:tgtEl>
                                          <p:spTgt spid="87103"/>
                                        </p:tgtEl>
                                        <p:attrNameLst>
                                          <p:attrName>style.visibility</p:attrName>
                                        </p:attrNameLst>
                                      </p:cBhvr>
                                      <p:to>
                                        <p:strVal val="visible"/>
                                      </p:to>
                                    </p:set>
                                  </p:childTnLst>
                                </p:cTn>
                              </p:par>
                            </p:childTnLst>
                          </p:cTn>
                        </p:par>
                        <p:par>
                          <p:cTn id="71" fill="hold">
                            <p:stCondLst>
                              <p:cond delay="8000"/>
                            </p:stCondLst>
                            <p:childTnLst>
                              <p:par>
                                <p:cTn id="72" presetID="1" presetClass="entr" presetSubtype="0" fill="hold" grpId="0" nodeType="afterEffect">
                                  <p:stCondLst>
                                    <p:cond delay="500"/>
                                  </p:stCondLst>
                                  <p:childTnLst>
                                    <p:set>
                                      <p:cBhvr>
                                        <p:cTn id="73" dur="1" fill="hold">
                                          <p:stCondLst>
                                            <p:cond delay="0"/>
                                          </p:stCondLst>
                                        </p:cTn>
                                        <p:tgtEl>
                                          <p:spTgt spid="87104"/>
                                        </p:tgtEl>
                                        <p:attrNameLst>
                                          <p:attrName>style.visibility</p:attrName>
                                        </p:attrNameLst>
                                      </p:cBhvr>
                                      <p:to>
                                        <p:strVal val="visible"/>
                                      </p:to>
                                    </p:set>
                                  </p:childTnLst>
                                </p:cTn>
                              </p:par>
                            </p:childTnLst>
                          </p:cTn>
                        </p:par>
                        <p:par>
                          <p:cTn id="74" fill="hold">
                            <p:stCondLst>
                              <p:cond delay="8500"/>
                            </p:stCondLst>
                            <p:childTnLst>
                              <p:par>
                                <p:cTn id="75" presetID="1" presetClass="entr" presetSubtype="0" fill="hold" grpId="0" nodeType="afterEffect">
                                  <p:stCondLst>
                                    <p:cond delay="0"/>
                                  </p:stCondLst>
                                  <p:childTnLst>
                                    <p:set>
                                      <p:cBhvr>
                                        <p:cTn id="76" dur="1" fill="hold">
                                          <p:stCondLst>
                                            <p:cond delay="0"/>
                                          </p:stCondLst>
                                        </p:cTn>
                                        <p:tgtEl>
                                          <p:spTgt spid="87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99" grpId="0" animBg="1"/>
      <p:bldP spid="87100" grpId="0" animBg="1"/>
      <p:bldP spid="87101" grpId="0" animBg="1"/>
      <p:bldP spid="87102" grpId="0" animBg="1"/>
      <p:bldP spid="87103" grpId="0" animBg="1"/>
      <p:bldP spid="87104" grpId="0" animBg="1"/>
      <p:bldP spid="87105" grpId="0" animBg="1"/>
      <p:bldP spid="87106" grpId="0" animBg="1"/>
      <p:bldP spid="87107" grpId="0" animBg="1"/>
      <p:bldP spid="87108" grpId="0" animBg="1"/>
      <p:bldP spid="87109" grpId="0" animBg="1"/>
      <p:bldP spid="87110" grpId="0" animBg="1"/>
      <p:bldP spid="87111" grpId="0" animBg="1"/>
      <p:bldP spid="87112" grpId="0" animBg="1"/>
      <p:bldP spid="87113" grpId="0" animBg="1"/>
      <p:bldP spid="87114" grpId="0" animBg="1"/>
      <p:bldP spid="87115" grpId="0" animBg="1"/>
      <p:bldP spid="87116" grpId="0" animBg="1"/>
      <p:bldP spid="87117" grpId="0" animBg="1"/>
      <p:bldP spid="87118" grpId="0" animBg="1"/>
      <p:bldP spid="87120" grpId="0" animBg="1"/>
      <p:bldP spid="87121" grpId="0" animBg="1"/>
      <p:bldP spid="87122"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2" name="AutoShape 5"/>
          <p:cNvSpPr>
            <a:spLocks noChangeAspect="1" noChangeArrowheads="1" noTextEdit="1"/>
          </p:cNvSpPr>
          <p:nvPr/>
        </p:nvSpPr>
        <p:spPr bwMode="auto">
          <a:xfrm>
            <a:off x="1643063" y="1285875"/>
            <a:ext cx="5272087" cy="4937125"/>
          </a:xfrm>
          <a:prstGeom prst="rect">
            <a:avLst/>
          </a:prstGeom>
          <a:noFill/>
          <a:ln w="9525">
            <a:noFill/>
            <a:miter lim="800000"/>
            <a:headEnd/>
            <a:tailEnd/>
          </a:ln>
        </p:spPr>
        <p:txBody>
          <a:bodyPr/>
          <a:lstStyle/>
          <a:p>
            <a:endParaRPr lang="en-GB"/>
          </a:p>
        </p:txBody>
      </p:sp>
      <p:sp>
        <p:nvSpPr>
          <p:cNvPr id="143363" name="Line 8"/>
          <p:cNvSpPr>
            <a:spLocks noChangeShapeType="1"/>
          </p:cNvSpPr>
          <p:nvPr/>
        </p:nvSpPr>
        <p:spPr bwMode="auto">
          <a:xfrm>
            <a:off x="1906588" y="5894388"/>
            <a:ext cx="4832350" cy="1587"/>
          </a:xfrm>
          <a:prstGeom prst="line">
            <a:avLst/>
          </a:prstGeom>
          <a:noFill/>
          <a:ln w="6" cap="sq">
            <a:solidFill>
              <a:srgbClr val="000000"/>
            </a:solidFill>
            <a:miter lim="800000"/>
            <a:headEnd/>
            <a:tailEnd/>
          </a:ln>
        </p:spPr>
        <p:txBody>
          <a:bodyPr/>
          <a:lstStyle/>
          <a:p>
            <a:endParaRPr lang="en-GB"/>
          </a:p>
        </p:txBody>
      </p:sp>
      <p:sp>
        <p:nvSpPr>
          <p:cNvPr id="143364" name="Line 9"/>
          <p:cNvSpPr>
            <a:spLocks noChangeShapeType="1"/>
          </p:cNvSpPr>
          <p:nvPr/>
        </p:nvSpPr>
        <p:spPr bwMode="auto">
          <a:xfrm>
            <a:off x="6738938" y="5861050"/>
            <a:ext cx="1587" cy="66675"/>
          </a:xfrm>
          <a:prstGeom prst="line">
            <a:avLst/>
          </a:prstGeom>
          <a:noFill/>
          <a:ln w="6" cap="sq">
            <a:solidFill>
              <a:srgbClr val="000000"/>
            </a:solidFill>
            <a:miter lim="800000"/>
            <a:headEnd/>
            <a:tailEnd/>
          </a:ln>
        </p:spPr>
        <p:txBody>
          <a:bodyPr/>
          <a:lstStyle/>
          <a:p>
            <a:endParaRPr lang="en-GB"/>
          </a:p>
        </p:txBody>
      </p:sp>
      <p:sp>
        <p:nvSpPr>
          <p:cNvPr id="143365" name="Rectangle 10"/>
          <p:cNvSpPr>
            <a:spLocks noChangeArrowheads="1"/>
          </p:cNvSpPr>
          <p:nvPr/>
        </p:nvSpPr>
        <p:spPr bwMode="auto">
          <a:xfrm>
            <a:off x="6710363" y="5929313"/>
            <a:ext cx="107950"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a:t>
            </a:r>
            <a:endParaRPr lang="en-US" sz="1800">
              <a:latin typeface="Arial" charset="0"/>
            </a:endParaRPr>
          </a:p>
        </p:txBody>
      </p:sp>
      <p:sp>
        <p:nvSpPr>
          <p:cNvPr id="143366" name="Line 11"/>
          <p:cNvSpPr>
            <a:spLocks noChangeShapeType="1"/>
          </p:cNvSpPr>
          <p:nvPr/>
        </p:nvSpPr>
        <p:spPr bwMode="auto">
          <a:xfrm>
            <a:off x="6256338" y="5861050"/>
            <a:ext cx="1587" cy="66675"/>
          </a:xfrm>
          <a:prstGeom prst="line">
            <a:avLst/>
          </a:prstGeom>
          <a:noFill/>
          <a:ln w="6" cap="sq">
            <a:solidFill>
              <a:srgbClr val="000000"/>
            </a:solidFill>
            <a:miter lim="800000"/>
            <a:headEnd/>
            <a:tailEnd/>
          </a:ln>
        </p:spPr>
        <p:txBody>
          <a:bodyPr/>
          <a:lstStyle/>
          <a:p>
            <a:endParaRPr lang="en-GB"/>
          </a:p>
        </p:txBody>
      </p:sp>
      <p:sp>
        <p:nvSpPr>
          <p:cNvPr id="143367" name="Rectangle 12"/>
          <p:cNvSpPr>
            <a:spLocks noChangeArrowheads="1"/>
          </p:cNvSpPr>
          <p:nvPr/>
        </p:nvSpPr>
        <p:spPr bwMode="auto">
          <a:xfrm>
            <a:off x="6183313" y="5929313"/>
            <a:ext cx="198437"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0.1</a:t>
            </a:r>
            <a:endParaRPr lang="en-US" sz="1800">
              <a:latin typeface="Arial" charset="0"/>
            </a:endParaRPr>
          </a:p>
        </p:txBody>
      </p:sp>
      <p:sp>
        <p:nvSpPr>
          <p:cNvPr id="143368" name="Line 13"/>
          <p:cNvSpPr>
            <a:spLocks noChangeShapeType="1"/>
          </p:cNvSpPr>
          <p:nvPr/>
        </p:nvSpPr>
        <p:spPr bwMode="auto">
          <a:xfrm>
            <a:off x="5772150" y="5861050"/>
            <a:ext cx="1588" cy="66675"/>
          </a:xfrm>
          <a:prstGeom prst="line">
            <a:avLst/>
          </a:prstGeom>
          <a:noFill/>
          <a:ln w="6" cap="sq">
            <a:solidFill>
              <a:srgbClr val="000000"/>
            </a:solidFill>
            <a:miter lim="800000"/>
            <a:headEnd/>
            <a:tailEnd/>
          </a:ln>
        </p:spPr>
        <p:txBody>
          <a:bodyPr/>
          <a:lstStyle/>
          <a:p>
            <a:endParaRPr lang="en-GB"/>
          </a:p>
        </p:txBody>
      </p:sp>
      <p:sp>
        <p:nvSpPr>
          <p:cNvPr id="143369" name="Rectangle 14"/>
          <p:cNvSpPr>
            <a:spLocks noChangeArrowheads="1"/>
          </p:cNvSpPr>
          <p:nvPr/>
        </p:nvSpPr>
        <p:spPr bwMode="auto">
          <a:xfrm>
            <a:off x="5699125" y="5929313"/>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0.2</a:t>
            </a:r>
            <a:endParaRPr lang="en-US" sz="1800">
              <a:latin typeface="Arial" charset="0"/>
            </a:endParaRPr>
          </a:p>
        </p:txBody>
      </p:sp>
      <p:sp>
        <p:nvSpPr>
          <p:cNvPr id="143370" name="Line 15"/>
          <p:cNvSpPr>
            <a:spLocks noChangeShapeType="1"/>
          </p:cNvSpPr>
          <p:nvPr/>
        </p:nvSpPr>
        <p:spPr bwMode="auto">
          <a:xfrm>
            <a:off x="5289550" y="5861050"/>
            <a:ext cx="1588" cy="66675"/>
          </a:xfrm>
          <a:prstGeom prst="line">
            <a:avLst/>
          </a:prstGeom>
          <a:noFill/>
          <a:ln w="6" cap="sq">
            <a:solidFill>
              <a:srgbClr val="000000"/>
            </a:solidFill>
            <a:miter lim="800000"/>
            <a:headEnd/>
            <a:tailEnd/>
          </a:ln>
        </p:spPr>
        <p:txBody>
          <a:bodyPr/>
          <a:lstStyle/>
          <a:p>
            <a:endParaRPr lang="en-GB"/>
          </a:p>
        </p:txBody>
      </p:sp>
      <p:sp>
        <p:nvSpPr>
          <p:cNvPr id="143371" name="Rectangle 16"/>
          <p:cNvSpPr>
            <a:spLocks noChangeArrowheads="1"/>
          </p:cNvSpPr>
          <p:nvPr/>
        </p:nvSpPr>
        <p:spPr bwMode="auto">
          <a:xfrm>
            <a:off x="5216525" y="5929313"/>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0.3</a:t>
            </a:r>
            <a:endParaRPr lang="en-US" sz="1800">
              <a:latin typeface="Arial" charset="0"/>
            </a:endParaRPr>
          </a:p>
        </p:txBody>
      </p:sp>
      <p:sp>
        <p:nvSpPr>
          <p:cNvPr id="143372" name="Line 17"/>
          <p:cNvSpPr>
            <a:spLocks noChangeShapeType="1"/>
          </p:cNvSpPr>
          <p:nvPr/>
        </p:nvSpPr>
        <p:spPr bwMode="auto">
          <a:xfrm>
            <a:off x="4806950" y="5861050"/>
            <a:ext cx="1588" cy="66675"/>
          </a:xfrm>
          <a:prstGeom prst="line">
            <a:avLst/>
          </a:prstGeom>
          <a:noFill/>
          <a:ln w="6" cap="sq">
            <a:solidFill>
              <a:srgbClr val="000000"/>
            </a:solidFill>
            <a:miter lim="800000"/>
            <a:headEnd/>
            <a:tailEnd/>
          </a:ln>
        </p:spPr>
        <p:txBody>
          <a:bodyPr/>
          <a:lstStyle/>
          <a:p>
            <a:endParaRPr lang="en-GB"/>
          </a:p>
        </p:txBody>
      </p:sp>
      <p:sp>
        <p:nvSpPr>
          <p:cNvPr id="143373" name="Rectangle 18"/>
          <p:cNvSpPr>
            <a:spLocks noChangeArrowheads="1"/>
          </p:cNvSpPr>
          <p:nvPr/>
        </p:nvSpPr>
        <p:spPr bwMode="auto">
          <a:xfrm>
            <a:off x="4732338" y="5929313"/>
            <a:ext cx="200025"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0.4</a:t>
            </a:r>
            <a:endParaRPr lang="en-US" sz="1800">
              <a:latin typeface="Arial" charset="0"/>
            </a:endParaRPr>
          </a:p>
        </p:txBody>
      </p:sp>
      <p:sp>
        <p:nvSpPr>
          <p:cNvPr id="143374" name="Line 19"/>
          <p:cNvSpPr>
            <a:spLocks noChangeShapeType="1"/>
          </p:cNvSpPr>
          <p:nvPr/>
        </p:nvSpPr>
        <p:spPr bwMode="auto">
          <a:xfrm>
            <a:off x="4322763" y="5861050"/>
            <a:ext cx="1587" cy="66675"/>
          </a:xfrm>
          <a:prstGeom prst="line">
            <a:avLst/>
          </a:prstGeom>
          <a:noFill/>
          <a:ln w="6" cap="sq">
            <a:solidFill>
              <a:srgbClr val="000000"/>
            </a:solidFill>
            <a:miter lim="800000"/>
            <a:headEnd/>
            <a:tailEnd/>
          </a:ln>
        </p:spPr>
        <p:txBody>
          <a:bodyPr/>
          <a:lstStyle/>
          <a:p>
            <a:endParaRPr lang="en-GB"/>
          </a:p>
        </p:txBody>
      </p:sp>
      <p:sp>
        <p:nvSpPr>
          <p:cNvPr id="143375" name="Rectangle 20"/>
          <p:cNvSpPr>
            <a:spLocks noChangeArrowheads="1"/>
          </p:cNvSpPr>
          <p:nvPr/>
        </p:nvSpPr>
        <p:spPr bwMode="auto">
          <a:xfrm>
            <a:off x="4249738" y="5929313"/>
            <a:ext cx="198437"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0.5</a:t>
            </a:r>
            <a:endParaRPr lang="en-US" sz="1800">
              <a:latin typeface="Arial" charset="0"/>
            </a:endParaRPr>
          </a:p>
        </p:txBody>
      </p:sp>
      <p:sp>
        <p:nvSpPr>
          <p:cNvPr id="143376" name="Line 21"/>
          <p:cNvSpPr>
            <a:spLocks noChangeShapeType="1"/>
          </p:cNvSpPr>
          <p:nvPr/>
        </p:nvSpPr>
        <p:spPr bwMode="auto">
          <a:xfrm>
            <a:off x="3840163" y="5861050"/>
            <a:ext cx="1587" cy="66675"/>
          </a:xfrm>
          <a:prstGeom prst="line">
            <a:avLst/>
          </a:prstGeom>
          <a:noFill/>
          <a:ln w="6" cap="sq">
            <a:solidFill>
              <a:srgbClr val="000000"/>
            </a:solidFill>
            <a:miter lim="800000"/>
            <a:headEnd/>
            <a:tailEnd/>
          </a:ln>
        </p:spPr>
        <p:txBody>
          <a:bodyPr/>
          <a:lstStyle/>
          <a:p>
            <a:endParaRPr lang="en-GB"/>
          </a:p>
        </p:txBody>
      </p:sp>
      <p:sp>
        <p:nvSpPr>
          <p:cNvPr id="143377" name="Rectangle 22"/>
          <p:cNvSpPr>
            <a:spLocks noChangeArrowheads="1"/>
          </p:cNvSpPr>
          <p:nvPr/>
        </p:nvSpPr>
        <p:spPr bwMode="auto">
          <a:xfrm>
            <a:off x="3767138" y="5929313"/>
            <a:ext cx="198437"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0.6</a:t>
            </a:r>
            <a:endParaRPr lang="en-US" sz="1800">
              <a:latin typeface="Arial" charset="0"/>
            </a:endParaRPr>
          </a:p>
        </p:txBody>
      </p:sp>
      <p:sp>
        <p:nvSpPr>
          <p:cNvPr id="143378" name="Line 23"/>
          <p:cNvSpPr>
            <a:spLocks noChangeShapeType="1"/>
          </p:cNvSpPr>
          <p:nvPr/>
        </p:nvSpPr>
        <p:spPr bwMode="auto">
          <a:xfrm>
            <a:off x="3355975" y="5861050"/>
            <a:ext cx="1588" cy="66675"/>
          </a:xfrm>
          <a:prstGeom prst="line">
            <a:avLst/>
          </a:prstGeom>
          <a:noFill/>
          <a:ln w="6" cap="sq">
            <a:solidFill>
              <a:srgbClr val="000000"/>
            </a:solidFill>
            <a:miter lim="800000"/>
            <a:headEnd/>
            <a:tailEnd/>
          </a:ln>
        </p:spPr>
        <p:txBody>
          <a:bodyPr/>
          <a:lstStyle/>
          <a:p>
            <a:endParaRPr lang="en-GB"/>
          </a:p>
        </p:txBody>
      </p:sp>
      <p:sp>
        <p:nvSpPr>
          <p:cNvPr id="143379" name="Rectangle 24"/>
          <p:cNvSpPr>
            <a:spLocks noChangeArrowheads="1"/>
          </p:cNvSpPr>
          <p:nvPr/>
        </p:nvSpPr>
        <p:spPr bwMode="auto">
          <a:xfrm>
            <a:off x="3282950" y="5929313"/>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0.7</a:t>
            </a:r>
            <a:endParaRPr lang="en-US" sz="1800">
              <a:latin typeface="Arial" charset="0"/>
            </a:endParaRPr>
          </a:p>
        </p:txBody>
      </p:sp>
      <p:sp>
        <p:nvSpPr>
          <p:cNvPr id="143380" name="Line 25"/>
          <p:cNvSpPr>
            <a:spLocks noChangeShapeType="1"/>
          </p:cNvSpPr>
          <p:nvPr/>
        </p:nvSpPr>
        <p:spPr bwMode="auto">
          <a:xfrm>
            <a:off x="2873375" y="5861050"/>
            <a:ext cx="1588" cy="66675"/>
          </a:xfrm>
          <a:prstGeom prst="line">
            <a:avLst/>
          </a:prstGeom>
          <a:noFill/>
          <a:ln w="6" cap="sq">
            <a:solidFill>
              <a:srgbClr val="000000"/>
            </a:solidFill>
            <a:miter lim="800000"/>
            <a:headEnd/>
            <a:tailEnd/>
          </a:ln>
        </p:spPr>
        <p:txBody>
          <a:bodyPr/>
          <a:lstStyle/>
          <a:p>
            <a:endParaRPr lang="en-GB"/>
          </a:p>
        </p:txBody>
      </p:sp>
      <p:sp>
        <p:nvSpPr>
          <p:cNvPr id="143381" name="Rectangle 26"/>
          <p:cNvSpPr>
            <a:spLocks noChangeArrowheads="1"/>
          </p:cNvSpPr>
          <p:nvPr/>
        </p:nvSpPr>
        <p:spPr bwMode="auto">
          <a:xfrm>
            <a:off x="2800350" y="5929313"/>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0.8</a:t>
            </a:r>
            <a:endParaRPr lang="en-US" sz="1800">
              <a:latin typeface="Arial" charset="0"/>
            </a:endParaRPr>
          </a:p>
        </p:txBody>
      </p:sp>
      <p:sp>
        <p:nvSpPr>
          <p:cNvPr id="143382" name="Line 27"/>
          <p:cNvSpPr>
            <a:spLocks noChangeShapeType="1"/>
          </p:cNvSpPr>
          <p:nvPr/>
        </p:nvSpPr>
        <p:spPr bwMode="auto">
          <a:xfrm>
            <a:off x="2390775" y="5861050"/>
            <a:ext cx="1588" cy="66675"/>
          </a:xfrm>
          <a:prstGeom prst="line">
            <a:avLst/>
          </a:prstGeom>
          <a:noFill/>
          <a:ln w="6" cap="sq">
            <a:solidFill>
              <a:srgbClr val="000000"/>
            </a:solidFill>
            <a:miter lim="800000"/>
            <a:headEnd/>
            <a:tailEnd/>
          </a:ln>
        </p:spPr>
        <p:txBody>
          <a:bodyPr/>
          <a:lstStyle/>
          <a:p>
            <a:endParaRPr lang="en-GB"/>
          </a:p>
        </p:txBody>
      </p:sp>
      <p:sp>
        <p:nvSpPr>
          <p:cNvPr id="143383" name="Rectangle 28"/>
          <p:cNvSpPr>
            <a:spLocks noChangeArrowheads="1"/>
          </p:cNvSpPr>
          <p:nvPr/>
        </p:nvSpPr>
        <p:spPr bwMode="auto">
          <a:xfrm>
            <a:off x="2316163" y="5929313"/>
            <a:ext cx="198437"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0.9</a:t>
            </a:r>
            <a:endParaRPr lang="en-US" sz="1800">
              <a:latin typeface="Arial" charset="0"/>
            </a:endParaRPr>
          </a:p>
        </p:txBody>
      </p:sp>
      <p:sp>
        <p:nvSpPr>
          <p:cNvPr id="143384" name="Line 29"/>
          <p:cNvSpPr>
            <a:spLocks noChangeShapeType="1"/>
          </p:cNvSpPr>
          <p:nvPr/>
        </p:nvSpPr>
        <p:spPr bwMode="auto">
          <a:xfrm>
            <a:off x="1906588" y="5861050"/>
            <a:ext cx="1587" cy="66675"/>
          </a:xfrm>
          <a:prstGeom prst="line">
            <a:avLst/>
          </a:prstGeom>
          <a:noFill/>
          <a:ln w="6" cap="sq">
            <a:solidFill>
              <a:srgbClr val="000000"/>
            </a:solidFill>
            <a:miter lim="800000"/>
            <a:headEnd/>
            <a:tailEnd/>
          </a:ln>
        </p:spPr>
        <p:txBody>
          <a:bodyPr/>
          <a:lstStyle/>
          <a:p>
            <a:endParaRPr lang="en-GB"/>
          </a:p>
        </p:txBody>
      </p:sp>
      <p:sp>
        <p:nvSpPr>
          <p:cNvPr id="143385" name="Rectangle 30"/>
          <p:cNvSpPr>
            <a:spLocks noChangeArrowheads="1"/>
          </p:cNvSpPr>
          <p:nvPr/>
        </p:nvSpPr>
        <p:spPr bwMode="auto">
          <a:xfrm>
            <a:off x="1878013" y="5929313"/>
            <a:ext cx="107950"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1</a:t>
            </a:r>
            <a:endParaRPr lang="en-US" sz="1800">
              <a:latin typeface="Arial" charset="0"/>
            </a:endParaRPr>
          </a:p>
        </p:txBody>
      </p:sp>
      <p:sp>
        <p:nvSpPr>
          <p:cNvPr id="143386" name="Line 31"/>
          <p:cNvSpPr>
            <a:spLocks noChangeShapeType="1"/>
          </p:cNvSpPr>
          <p:nvPr/>
        </p:nvSpPr>
        <p:spPr bwMode="auto">
          <a:xfrm>
            <a:off x="1906588" y="1500188"/>
            <a:ext cx="1587" cy="4394200"/>
          </a:xfrm>
          <a:prstGeom prst="line">
            <a:avLst/>
          </a:prstGeom>
          <a:noFill/>
          <a:ln w="6" cap="sq">
            <a:solidFill>
              <a:srgbClr val="000000"/>
            </a:solidFill>
            <a:miter lim="800000"/>
            <a:headEnd/>
            <a:tailEnd/>
          </a:ln>
        </p:spPr>
        <p:txBody>
          <a:bodyPr/>
          <a:lstStyle/>
          <a:p>
            <a:endParaRPr lang="en-GB"/>
          </a:p>
        </p:txBody>
      </p:sp>
      <p:sp>
        <p:nvSpPr>
          <p:cNvPr id="143387" name="Line 32"/>
          <p:cNvSpPr>
            <a:spLocks noChangeShapeType="1"/>
          </p:cNvSpPr>
          <p:nvPr/>
        </p:nvSpPr>
        <p:spPr bwMode="auto">
          <a:xfrm>
            <a:off x="1871663" y="5894388"/>
            <a:ext cx="69850" cy="1587"/>
          </a:xfrm>
          <a:prstGeom prst="line">
            <a:avLst/>
          </a:prstGeom>
          <a:noFill/>
          <a:ln w="6" cap="sq">
            <a:solidFill>
              <a:srgbClr val="000000"/>
            </a:solidFill>
            <a:miter lim="800000"/>
            <a:headEnd/>
            <a:tailEnd/>
          </a:ln>
        </p:spPr>
        <p:txBody>
          <a:bodyPr/>
          <a:lstStyle/>
          <a:p>
            <a:endParaRPr lang="en-GB"/>
          </a:p>
        </p:txBody>
      </p:sp>
      <p:sp>
        <p:nvSpPr>
          <p:cNvPr id="143388" name="Rectangle 33"/>
          <p:cNvSpPr>
            <a:spLocks noChangeArrowheads="1"/>
          </p:cNvSpPr>
          <p:nvPr/>
        </p:nvSpPr>
        <p:spPr bwMode="auto">
          <a:xfrm>
            <a:off x="1795463" y="5846763"/>
            <a:ext cx="107950"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a:t>
            </a:r>
            <a:endParaRPr lang="en-US" sz="1800">
              <a:latin typeface="Arial" charset="0"/>
            </a:endParaRPr>
          </a:p>
        </p:txBody>
      </p:sp>
      <p:sp>
        <p:nvSpPr>
          <p:cNvPr id="143389" name="Line 34"/>
          <p:cNvSpPr>
            <a:spLocks noChangeShapeType="1"/>
          </p:cNvSpPr>
          <p:nvPr/>
        </p:nvSpPr>
        <p:spPr bwMode="auto">
          <a:xfrm>
            <a:off x="1871663" y="5454650"/>
            <a:ext cx="69850" cy="1588"/>
          </a:xfrm>
          <a:prstGeom prst="line">
            <a:avLst/>
          </a:prstGeom>
          <a:noFill/>
          <a:ln w="6" cap="sq">
            <a:solidFill>
              <a:srgbClr val="000000"/>
            </a:solidFill>
            <a:miter lim="800000"/>
            <a:headEnd/>
            <a:tailEnd/>
          </a:ln>
        </p:spPr>
        <p:txBody>
          <a:bodyPr/>
          <a:lstStyle/>
          <a:p>
            <a:endParaRPr lang="en-GB"/>
          </a:p>
        </p:txBody>
      </p:sp>
      <p:sp>
        <p:nvSpPr>
          <p:cNvPr id="143390" name="Rectangle 35"/>
          <p:cNvSpPr>
            <a:spLocks noChangeArrowheads="1"/>
          </p:cNvSpPr>
          <p:nvPr/>
        </p:nvSpPr>
        <p:spPr bwMode="auto">
          <a:xfrm>
            <a:off x="1708150" y="5407025"/>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0.1</a:t>
            </a:r>
            <a:endParaRPr lang="en-US" sz="1800">
              <a:latin typeface="Arial" charset="0"/>
            </a:endParaRPr>
          </a:p>
        </p:txBody>
      </p:sp>
      <p:sp>
        <p:nvSpPr>
          <p:cNvPr id="143391" name="Line 36"/>
          <p:cNvSpPr>
            <a:spLocks noChangeShapeType="1"/>
          </p:cNvSpPr>
          <p:nvPr/>
        </p:nvSpPr>
        <p:spPr bwMode="auto">
          <a:xfrm>
            <a:off x="1871663" y="5014913"/>
            <a:ext cx="69850" cy="1587"/>
          </a:xfrm>
          <a:prstGeom prst="line">
            <a:avLst/>
          </a:prstGeom>
          <a:noFill/>
          <a:ln w="6" cap="sq">
            <a:solidFill>
              <a:srgbClr val="000000"/>
            </a:solidFill>
            <a:miter lim="800000"/>
            <a:headEnd/>
            <a:tailEnd/>
          </a:ln>
        </p:spPr>
        <p:txBody>
          <a:bodyPr/>
          <a:lstStyle/>
          <a:p>
            <a:endParaRPr lang="en-GB"/>
          </a:p>
        </p:txBody>
      </p:sp>
      <p:sp>
        <p:nvSpPr>
          <p:cNvPr id="143392" name="Rectangle 37"/>
          <p:cNvSpPr>
            <a:spLocks noChangeArrowheads="1"/>
          </p:cNvSpPr>
          <p:nvPr/>
        </p:nvSpPr>
        <p:spPr bwMode="auto">
          <a:xfrm>
            <a:off x="1708150" y="4968875"/>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0.2</a:t>
            </a:r>
            <a:endParaRPr lang="en-US" sz="1800">
              <a:latin typeface="Arial" charset="0"/>
            </a:endParaRPr>
          </a:p>
        </p:txBody>
      </p:sp>
      <p:sp>
        <p:nvSpPr>
          <p:cNvPr id="143393" name="Line 38"/>
          <p:cNvSpPr>
            <a:spLocks noChangeShapeType="1"/>
          </p:cNvSpPr>
          <p:nvPr/>
        </p:nvSpPr>
        <p:spPr bwMode="auto">
          <a:xfrm>
            <a:off x="1871663" y="4575175"/>
            <a:ext cx="69850" cy="1588"/>
          </a:xfrm>
          <a:prstGeom prst="line">
            <a:avLst/>
          </a:prstGeom>
          <a:noFill/>
          <a:ln w="6" cap="sq">
            <a:solidFill>
              <a:srgbClr val="000000"/>
            </a:solidFill>
            <a:miter lim="800000"/>
            <a:headEnd/>
            <a:tailEnd/>
          </a:ln>
        </p:spPr>
        <p:txBody>
          <a:bodyPr/>
          <a:lstStyle/>
          <a:p>
            <a:endParaRPr lang="en-GB"/>
          </a:p>
        </p:txBody>
      </p:sp>
      <p:sp>
        <p:nvSpPr>
          <p:cNvPr id="143394" name="Rectangle 39"/>
          <p:cNvSpPr>
            <a:spLocks noChangeArrowheads="1"/>
          </p:cNvSpPr>
          <p:nvPr/>
        </p:nvSpPr>
        <p:spPr bwMode="auto">
          <a:xfrm>
            <a:off x="1708150" y="4529138"/>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0.3</a:t>
            </a:r>
            <a:endParaRPr lang="en-US" sz="1800">
              <a:latin typeface="Arial" charset="0"/>
            </a:endParaRPr>
          </a:p>
        </p:txBody>
      </p:sp>
      <p:sp>
        <p:nvSpPr>
          <p:cNvPr id="143395" name="Line 40"/>
          <p:cNvSpPr>
            <a:spLocks noChangeShapeType="1"/>
          </p:cNvSpPr>
          <p:nvPr/>
        </p:nvSpPr>
        <p:spPr bwMode="auto">
          <a:xfrm>
            <a:off x="1871663" y="4137025"/>
            <a:ext cx="69850" cy="1588"/>
          </a:xfrm>
          <a:prstGeom prst="line">
            <a:avLst/>
          </a:prstGeom>
          <a:noFill/>
          <a:ln w="6" cap="sq">
            <a:solidFill>
              <a:srgbClr val="000000"/>
            </a:solidFill>
            <a:miter lim="800000"/>
            <a:headEnd/>
            <a:tailEnd/>
          </a:ln>
        </p:spPr>
        <p:txBody>
          <a:bodyPr/>
          <a:lstStyle/>
          <a:p>
            <a:endParaRPr lang="en-GB"/>
          </a:p>
        </p:txBody>
      </p:sp>
      <p:sp>
        <p:nvSpPr>
          <p:cNvPr id="143396" name="Rectangle 41"/>
          <p:cNvSpPr>
            <a:spLocks noChangeArrowheads="1"/>
          </p:cNvSpPr>
          <p:nvPr/>
        </p:nvSpPr>
        <p:spPr bwMode="auto">
          <a:xfrm>
            <a:off x="1708150" y="4089400"/>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0.4</a:t>
            </a:r>
            <a:endParaRPr lang="en-US" sz="1800">
              <a:latin typeface="Arial" charset="0"/>
            </a:endParaRPr>
          </a:p>
        </p:txBody>
      </p:sp>
      <p:sp>
        <p:nvSpPr>
          <p:cNvPr id="143397" name="Line 42"/>
          <p:cNvSpPr>
            <a:spLocks noChangeShapeType="1"/>
          </p:cNvSpPr>
          <p:nvPr/>
        </p:nvSpPr>
        <p:spPr bwMode="auto">
          <a:xfrm>
            <a:off x="1871663" y="3697288"/>
            <a:ext cx="69850" cy="1587"/>
          </a:xfrm>
          <a:prstGeom prst="line">
            <a:avLst/>
          </a:prstGeom>
          <a:noFill/>
          <a:ln w="6" cap="sq">
            <a:solidFill>
              <a:srgbClr val="000000"/>
            </a:solidFill>
            <a:miter lim="800000"/>
            <a:headEnd/>
            <a:tailEnd/>
          </a:ln>
        </p:spPr>
        <p:txBody>
          <a:bodyPr/>
          <a:lstStyle/>
          <a:p>
            <a:endParaRPr lang="en-GB"/>
          </a:p>
        </p:txBody>
      </p:sp>
      <p:sp>
        <p:nvSpPr>
          <p:cNvPr id="143398" name="Rectangle 43"/>
          <p:cNvSpPr>
            <a:spLocks noChangeArrowheads="1"/>
          </p:cNvSpPr>
          <p:nvPr/>
        </p:nvSpPr>
        <p:spPr bwMode="auto">
          <a:xfrm>
            <a:off x="1708150" y="3649663"/>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0.5</a:t>
            </a:r>
            <a:endParaRPr lang="en-US" sz="1800">
              <a:latin typeface="Arial" charset="0"/>
            </a:endParaRPr>
          </a:p>
        </p:txBody>
      </p:sp>
      <p:sp>
        <p:nvSpPr>
          <p:cNvPr id="143399" name="Line 44"/>
          <p:cNvSpPr>
            <a:spLocks noChangeShapeType="1"/>
          </p:cNvSpPr>
          <p:nvPr/>
        </p:nvSpPr>
        <p:spPr bwMode="auto">
          <a:xfrm>
            <a:off x="1871663" y="3257550"/>
            <a:ext cx="69850" cy="1588"/>
          </a:xfrm>
          <a:prstGeom prst="line">
            <a:avLst/>
          </a:prstGeom>
          <a:noFill/>
          <a:ln w="6" cap="sq">
            <a:solidFill>
              <a:srgbClr val="000000"/>
            </a:solidFill>
            <a:miter lim="800000"/>
            <a:headEnd/>
            <a:tailEnd/>
          </a:ln>
        </p:spPr>
        <p:txBody>
          <a:bodyPr/>
          <a:lstStyle/>
          <a:p>
            <a:endParaRPr lang="en-GB"/>
          </a:p>
        </p:txBody>
      </p:sp>
      <p:sp>
        <p:nvSpPr>
          <p:cNvPr id="143400" name="Rectangle 45"/>
          <p:cNvSpPr>
            <a:spLocks noChangeArrowheads="1"/>
          </p:cNvSpPr>
          <p:nvPr/>
        </p:nvSpPr>
        <p:spPr bwMode="auto">
          <a:xfrm>
            <a:off x="1708150" y="3209925"/>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0.6</a:t>
            </a:r>
            <a:endParaRPr lang="en-US" sz="1800">
              <a:latin typeface="Arial" charset="0"/>
            </a:endParaRPr>
          </a:p>
        </p:txBody>
      </p:sp>
      <p:sp>
        <p:nvSpPr>
          <p:cNvPr id="143401" name="Line 46"/>
          <p:cNvSpPr>
            <a:spLocks noChangeShapeType="1"/>
          </p:cNvSpPr>
          <p:nvPr/>
        </p:nvSpPr>
        <p:spPr bwMode="auto">
          <a:xfrm>
            <a:off x="1871663" y="2817813"/>
            <a:ext cx="69850" cy="1587"/>
          </a:xfrm>
          <a:prstGeom prst="line">
            <a:avLst/>
          </a:prstGeom>
          <a:noFill/>
          <a:ln w="6" cap="sq">
            <a:solidFill>
              <a:srgbClr val="000000"/>
            </a:solidFill>
            <a:miter lim="800000"/>
            <a:headEnd/>
            <a:tailEnd/>
          </a:ln>
        </p:spPr>
        <p:txBody>
          <a:bodyPr/>
          <a:lstStyle/>
          <a:p>
            <a:endParaRPr lang="en-GB"/>
          </a:p>
        </p:txBody>
      </p:sp>
      <p:sp>
        <p:nvSpPr>
          <p:cNvPr id="143402" name="Rectangle 47"/>
          <p:cNvSpPr>
            <a:spLocks noChangeArrowheads="1"/>
          </p:cNvSpPr>
          <p:nvPr/>
        </p:nvSpPr>
        <p:spPr bwMode="auto">
          <a:xfrm>
            <a:off x="1708150" y="2771775"/>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0.7</a:t>
            </a:r>
            <a:endParaRPr lang="en-US" sz="1800">
              <a:latin typeface="Arial" charset="0"/>
            </a:endParaRPr>
          </a:p>
        </p:txBody>
      </p:sp>
      <p:sp>
        <p:nvSpPr>
          <p:cNvPr id="143403" name="Line 48"/>
          <p:cNvSpPr>
            <a:spLocks noChangeShapeType="1"/>
          </p:cNvSpPr>
          <p:nvPr/>
        </p:nvSpPr>
        <p:spPr bwMode="auto">
          <a:xfrm>
            <a:off x="1871663" y="2378075"/>
            <a:ext cx="69850" cy="1588"/>
          </a:xfrm>
          <a:prstGeom prst="line">
            <a:avLst/>
          </a:prstGeom>
          <a:noFill/>
          <a:ln w="6" cap="sq">
            <a:solidFill>
              <a:srgbClr val="000000"/>
            </a:solidFill>
            <a:miter lim="800000"/>
            <a:headEnd/>
            <a:tailEnd/>
          </a:ln>
        </p:spPr>
        <p:txBody>
          <a:bodyPr/>
          <a:lstStyle/>
          <a:p>
            <a:endParaRPr lang="en-GB"/>
          </a:p>
        </p:txBody>
      </p:sp>
      <p:sp>
        <p:nvSpPr>
          <p:cNvPr id="143404" name="Rectangle 49"/>
          <p:cNvSpPr>
            <a:spLocks noChangeArrowheads="1"/>
          </p:cNvSpPr>
          <p:nvPr/>
        </p:nvSpPr>
        <p:spPr bwMode="auto">
          <a:xfrm>
            <a:off x="1708150" y="2332038"/>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0.8</a:t>
            </a:r>
            <a:endParaRPr lang="en-US" sz="1800">
              <a:latin typeface="Arial" charset="0"/>
            </a:endParaRPr>
          </a:p>
        </p:txBody>
      </p:sp>
      <p:sp>
        <p:nvSpPr>
          <p:cNvPr id="143405" name="Line 50"/>
          <p:cNvSpPr>
            <a:spLocks noChangeShapeType="1"/>
          </p:cNvSpPr>
          <p:nvPr/>
        </p:nvSpPr>
        <p:spPr bwMode="auto">
          <a:xfrm>
            <a:off x="1871663" y="1938338"/>
            <a:ext cx="69850" cy="1587"/>
          </a:xfrm>
          <a:prstGeom prst="line">
            <a:avLst/>
          </a:prstGeom>
          <a:noFill/>
          <a:ln w="6" cap="sq">
            <a:solidFill>
              <a:srgbClr val="000000"/>
            </a:solidFill>
            <a:miter lim="800000"/>
            <a:headEnd/>
            <a:tailEnd/>
          </a:ln>
        </p:spPr>
        <p:txBody>
          <a:bodyPr/>
          <a:lstStyle/>
          <a:p>
            <a:endParaRPr lang="en-GB"/>
          </a:p>
        </p:txBody>
      </p:sp>
      <p:sp>
        <p:nvSpPr>
          <p:cNvPr id="143406" name="Rectangle 51"/>
          <p:cNvSpPr>
            <a:spLocks noChangeArrowheads="1"/>
          </p:cNvSpPr>
          <p:nvPr/>
        </p:nvSpPr>
        <p:spPr bwMode="auto">
          <a:xfrm>
            <a:off x="1708150" y="1892300"/>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0.9</a:t>
            </a:r>
            <a:endParaRPr lang="en-US" sz="1800">
              <a:latin typeface="Arial" charset="0"/>
            </a:endParaRPr>
          </a:p>
        </p:txBody>
      </p:sp>
      <p:sp>
        <p:nvSpPr>
          <p:cNvPr id="143407" name="Line 52"/>
          <p:cNvSpPr>
            <a:spLocks noChangeShapeType="1"/>
          </p:cNvSpPr>
          <p:nvPr/>
        </p:nvSpPr>
        <p:spPr bwMode="auto">
          <a:xfrm>
            <a:off x="1871663" y="1500188"/>
            <a:ext cx="69850" cy="1587"/>
          </a:xfrm>
          <a:prstGeom prst="line">
            <a:avLst/>
          </a:prstGeom>
          <a:noFill/>
          <a:ln w="6" cap="sq">
            <a:solidFill>
              <a:srgbClr val="000000"/>
            </a:solidFill>
            <a:miter lim="800000"/>
            <a:headEnd/>
            <a:tailEnd/>
          </a:ln>
        </p:spPr>
        <p:txBody>
          <a:bodyPr/>
          <a:lstStyle/>
          <a:p>
            <a:endParaRPr lang="en-GB"/>
          </a:p>
        </p:txBody>
      </p:sp>
      <p:sp>
        <p:nvSpPr>
          <p:cNvPr id="143408" name="Rectangle 53"/>
          <p:cNvSpPr>
            <a:spLocks noChangeArrowheads="1"/>
          </p:cNvSpPr>
          <p:nvPr/>
        </p:nvSpPr>
        <p:spPr bwMode="auto">
          <a:xfrm>
            <a:off x="1795463" y="1452563"/>
            <a:ext cx="107950"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1</a:t>
            </a:r>
            <a:endParaRPr lang="en-US" sz="1800">
              <a:latin typeface="Arial" charset="0"/>
            </a:endParaRPr>
          </a:p>
        </p:txBody>
      </p:sp>
      <p:sp>
        <p:nvSpPr>
          <p:cNvPr id="143409" name="Line 56"/>
          <p:cNvSpPr>
            <a:spLocks noChangeShapeType="1"/>
          </p:cNvSpPr>
          <p:nvPr/>
        </p:nvSpPr>
        <p:spPr bwMode="auto">
          <a:xfrm>
            <a:off x="1911350" y="1503363"/>
            <a:ext cx="4832350" cy="1587"/>
          </a:xfrm>
          <a:prstGeom prst="line">
            <a:avLst/>
          </a:prstGeom>
          <a:noFill/>
          <a:ln w="6" cap="sq">
            <a:solidFill>
              <a:srgbClr val="000000"/>
            </a:solidFill>
            <a:miter lim="800000"/>
            <a:headEnd/>
            <a:tailEnd/>
          </a:ln>
        </p:spPr>
        <p:txBody>
          <a:bodyPr/>
          <a:lstStyle/>
          <a:p>
            <a:endParaRPr lang="en-GB"/>
          </a:p>
        </p:txBody>
      </p:sp>
      <p:sp>
        <p:nvSpPr>
          <p:cNvPr id="143410" name="Line 57"/>
          <p:cNvSpPr>
            <a:spLocks noChangeShapeType="1"/>
          </p:cNvSpPr>
          <p:nvPr/>
        </p:nvSpPr>
        <p:spPr bwMode="auto">
          <a:xfrm flipV="1">
            <a:off x="6743700" y="1503363"/>
            <a:ext cx="1588" cy="4394200"/>
          </a:xfrm>
          <a:prstGeom prst="line">
            <a:avLst/>
          </a:prstGeom>
          <a:noFill/>
          <a:ln w="6" cap="sq">
            <a:solidFill>
              <a:srgbClr val="000000"/>
            </a:solidFill>
            <a:miter lim="800000"/>
            <a:headEnd/>
            <a:tailEnd/>
          </a:ln>
        </p:spPr>
        <p:txBody>
          <a:bodyPr/>
          <a:lstStyle/>
          <a:p>
            <a:endParaRPr lang="en-GB"/>
          </a:p>
        </p:txBody>
      </p:sp>
      <p:sp>
        <p:nvSpPr>
          <p:cNvPr id="143411" name="Line 58"/>
          <p:cNvSpPr>
            <a:spLocks noChangeShapeType="1"/>
          </p:cNvSpPr>
          <p:nvPr/>
        </p:nvSpPr>
        <p:spPr bwMode="auto">
          <a:xfrm flipV="1">
            <a:off x="1911350" y="1503363"/>
            <a:ext cx="4832350" cy="4394200"/>
          </a:xfrm>
          <a:prstGeom prst="line">
            <a:avLst/>
          </a:prstGeom>
          <a:noFill/>
          <a:ln w="6" cap="sq">
            <a:solidFill>
              <a:srgbClr val="000000"/>
            </a:solidFill>
            <a:miter lim="800000"/>
            <a:headEnd/>
            <a:tailEnd/>
          </a:ln>
        </p:spPr>
        <p:txBody>
          <a:bodyPr/>
          <a:lstStyle/>
          <a:p>
            <a:endParaRPr lang="en-GB"/>
          </a:p>
        </p:txBody>
      </p:sp>
      <p:sp>
        <p:nvSpPr>
          <p:cNvPr id="143412" name="Rectangle 59"/>
          <p:cNvSpPr>
            <a:spLocks noChangeArrowheads="1"/>
          </p:cNvSpPr>
          <p:nvPr/>
        </p:nvSpPr>
        <p:spPr bwMode="auto">
          <a:xfrm>
            <a:off x="2822575" y="2801938"/>
            <a:ext cx="104775" cy="100012"/>
          </a:xfrm>
          <a:prstGeom prst="rect">
            <a:avLst/>
          </a:prstGeom>
          <a:solidFill>
            <a:srgbClr val="FF0000"/>
          </a:solidFill>
          <a:ln w="6" cap="sq">
            <a:solidFill>
              <a:srgbClr val="000000"/>
            </a:solidFill>
            <a:miter lim="800000"/>
            <a:headEnd/>
            <a:tailEnd/>
          </a:ln>
        </p:spPr>
        <p:txBody>
          <a:bodyPr/>
          <a:lstStyle/>
          <a:p>
            <a:endParaRPr lang="en-GB" sz="1800"/>
          </a:p>
        </p:txBody>
      </p:sp>
      <p:sp>
        <p:nvSpPr>
          <p:cNvPr id="143413" name="Rectangle 60"/>
          <p:cNvSpPr>
            <a:spLocks noChangeArrowheads="1"/>
          </p:cNvSpPr>
          <p:nvPr/>
        </p:nvSpPr>
        <p:spPr bwMode="auto">
          <a:xfrm>
            <a:off x="3011488" y="2017713"/>
            <a:ext cx="104775"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01" name="Rectangle 61"/>
          <p:cNvSpPr>
            <a:spLocks noChangeArrowheads="1"/>
          </p:cNvSpPr>
          <p:nvPr/>
        </p:nvSpPr>
        <p:spPr bwMode="auto">
          <a:xfrm>
            <a:off x="2092325" y="2549525"/>
            <a:ext cx="106363" cy="98425"/>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87102" name="Rectangle 62"/>
          <p:cNvSpPr>
            <a:spLocks noChangeArrowheads="1"/>
          </p:cNvSpPr>
          <p:nvPr/>
        </p:nvSpPr>
        <p:spPr bwMode="auto">
          <a:xfrm>
            <a:off x="2097088" y="2576513"/>
            <a:ext cx="106362" cy="98425"/>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87103" name="Rectangle 63"/>
          <p:cNvSpPr>
            <a:spLocks noChangeArrowheads="1"/>
          </p:cNvSpPr>
          <p:nvPr/>
        </p:nvSpPr>
        <p:spPr bwMode="auto">
          <a:xfrm>
            <a:off x="2243138" y="2622550"/>
            <a:ext cx="104775" cy="98425"/>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143417" name="Rectangle 64"/>
          <p:cNvSpPr>
            <a:spLocks noChangeArrowheads="1"/>
          </p:cNvSpPr>
          <p:nvPr/>
        </p:nvSpPr>
        <p:spPr bwMode="auto">
          <a:xfrm>
            <a:off x="2798763" y="2078038"/>
            <a:ext cx="104775"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05" name="Rectangle 65"/>
          <p:cNvSpPr>
            <a:spLocks noChangeArrowheads="1"/>
          </p:cNvSpPr>
          <p:nvPr/>
        </p:nvSpPr>
        <p:spPr bwMode="auto">
          <a:xfrm>
            <a:off x="2444750" y="2382838"/>
            <a:ext cx="104775" cy="98425"/>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143419" name="Rectangle 66"/>
          <p:cNvSpPr>
            <a:spLocks noChangeArrowheads="1"/>
          </p:cNvSpPr>
          <p:nvPr/>
        </p:nvSpPr>
        <p:spPr bwMode="auto">
          <a:xfrm>
            <a:off x="3916363" y="1450975"/>
            <a:ext cx="106362"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07" name="Rectangle 67"/>
          <p:cNvSpPr>
            <a:spLocks noChangeArrowheads="1"/>
          </p:cNvSpPr>
          <p:nvPr/>
        </p:nvSpPr>
        <p:spPr bwMode="auto">
          <a:xfrm>
            <a:off x="1993900" y="2647950"/>
            <a:ext cx="106363" cy="100013"/>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143421" name="Rectangle 68"/>
          <p:cNvSpPr>
            <a:spLocks noChangeArrowheads="1"/>
          </p:cNvSpPr>
          <p:nvPr/>
        </p:nvSpPr>
        <p:spPr bwMode="auto">
          <a:xfrm>
            <a:off x="2992438" y="1450975"/>
            <a:ext cx="104775"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09" name="Rectangle 69"/>
          <p:cNvSpPr>
            <a:spLocks noChangeArrowheads="1"/>
          </p:cNvSpPr>
          <p:nvPr/>
        </p:nvSpPr>
        <p:spPr bwMode="auto">
          <a:xfrm>
            <a:off x="2325688" y="2308225"/>
            <a:ext cx="104775" cy="98425"/>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87110" name="Rectangle 70"/>
          <p:cNvSpPr>
            <a:spLocks noChangeArrowheads="1"/>
          </p:cNvSpPr>
          <p:nvPr/>
        </p:nvSpPr>
        <p:spPr bwMode="auto">
          <a:xfrm>
            <a:off x="3556000" y="1450975"/>
            <a:ext cx="104775" cy="98425"/>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143424" name="Rectangle 71"/>
          <p:cNvSpPr>
            <a:spLocks noChangeArrowheads="1"/>
          </p:cNvSpPr>
          <p:nvPr/>
        </p:nvSpPr>
        <p:spPr bwMode="auto">
          <a:xfrm>
            <a:off x="2095500" y="3309938"/>
            <a:ext cx="104775"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143425" name="Rectangle 72"/>
          <p:cNvSpPr>
            <a:spLocks noChangeArrowheads="1"/>
          </p:cNvSpPr>
          <p:nvPr/>
        </p:nvSpPr>
        <p:spPr bwMode="auto">
          <a:xfrm>
            <a:off x="2933700" y="2549525"/>
            <a:ext cx="106363"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143426" name="Rectangle 73"/>
          <p:cNvSpPr>
            <a:spLocks noChangeArrowheads="1"/>
          </p:cNvSpPr>
          <p:nvPr/>
        </p:nvSpPr>
        <p:spPr bwMode="auto">
          <a:xfrm>
            <a:off x="3313113" y="2182813"/>
            <a:ext cx="106362"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14" name="Rectangle 74"/>
          <p:cNvSpPr>
            <a:spLocks noChangeArrowheads="1"/>
          </p:cNvSpPr>
          <p:nvPr/>
        </p:nvSpPr>
        <p:spPr bwMode="auto">
          <a:xfrm>
            <a:off x="2511425" y="2249488"/>
            <a:ext cx="104775" cy="98425"/>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143428" name="Rectangle 75"/>
          <p:cNvSpPr>
            <a:spLocks noChangeArrowheads="1"/>
          </p:cNvSpPr>
          <p:nvPr/>
        </p:nvSpPr>
        <p:spPr bwMode="auto">
          <a:xfrm>
            <a:off x="3062288" y="1938338"/>
            <a:ext cx="106362"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16" name="Rectangle 76"/>
          <p:cNvSpPr>
            <a:spLocks noChangeArrowheads="1"/>
          </p:cNvSpPr>
          <p:nvPr/>
        </p:nvSpPr>
        <p:spPr bwMode="auto">
          <a:xfrm>
            <a:off x="2216150" y="2427288"/>
            <a:ext cx="104775" cy="98425"/>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87117" name="Rectangle 77"/>
          <p:cNvSpPr>
            <a:spLocks noChangeArrowheads="1"/>
          </p:cNvSpPr>
          <p:nvPr/>
        </p:nvSpPr>
        <p:spPr bwMode="auto">
          <a:xfrm>
            <a:off x="2116138" y="2978150"/>
            <a:ext cx="106362" cy="98425"/>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143431" name="Rectangle 78"/>
          <p:cNvSpPr>
            <a:spLocks noChangeArrowheads="1"/>
          </p:cNvSpPr>
          <p:nvPr/>
        </p:nvSpPr>
        <p:spPr bwMode="auto">
          <a:xfrm>
            <a:off x="4214813" y="2328863"/>
            <a:ext cx="104775"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19" name="Rectangle 79"/>
          <p:cNvSpPr>
            <a:spLocks noChangeArrowheads="1"/>
          </p:cNvSpPr>
          <p:nvPr/>
        </p:nvSpPr>
        <p:spPr bwMode="auto">
          <a:xfrm>
            <a:off x="2046288" y="3319463"/>
            <a:ext cx="106362" cy="100012"/>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143433" name="Rectangle 80"/>
          <p:cNvSpPr>
            <a:spLocks noChangeArrowheads="1"/>
          </p:cNvSpPr>
          <p:nvPr/>
        </p:nvSpPr>
        <p:spPr bwMode="auto">
          <a:xfrm>
            <a:off x="2093913" y="4221163"/>
            <a:ext cx="106362"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143434" name="Rectangle 81"/>
          <p:cNvSpPr>
            <a:spLocks noChangeArrowheads="1"/>
          </p:cNvSpPr>
          <p:nvPr/>
        </p:nvSpPr>
        <p:spPr bwMode="auto">
          <a:xfrm>
            <a:off x="2095500" y="3648075"/>
            <a:ext cx="104775"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143435" name="Rectangle 82"/>
          <p:cNvSpPr>
            <a:spLocks noChangeArrowheads="1"/>
          </p:cNvSpPr>
          <p:nvPr/>
        </p:nvSpPr>
        <p:spPr bwMode="auto">
          <a:xfrm>
            <a:off x="2014538" y="4379913"/>
            <a:ext cx="104775"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78" name="Title 77"/>
          <p:cNvSpPr txBox="1">
            <a:spLocks/>
          </p:cNvSpPr>
          <p:nvPr/>
        </p:nvSpPr>
        <p:spPr>
          <a:xfrm>
            <a:off x="457200" y="274638"/>
            <a:ext cx="8229600" cy="1143000"/>
          </a:xfrm>
          <a:prstGeom prst="rect">
            <a:avLst/>
          </a:prstGeom>
        </p:spPr>
        <p:txBody>
          <a:bodyPr>
            <a:normAutofit/>
          </a:bodyPr>
          <a:lstStyle/>
          <a:p>
            <a:pPr algn="ctr">
              <a:lnSpc>
                <a:spcPct val="90000"/>
              </a:lnSpc>
            </a:pPr>
            <a:r>
              <a:rPr lang="en-GB" sz="3600" b="1" dirty="0">
                <a:solidFill>
                  <a:schemeClr val="tx2"/>
                </a:solidFill>
                <a:latin typeface="Calibri" pitchFamily="34" charset="0"/>
                <a:cs typeface="Calibri" pitchFamily="34" charset="0"/>
              </a:rPr>
              <a:t>Studies of the triple test </a:t>
            </a:r>
            <a:br>
              <a:rPr lang="en-GB" sz="3600" b="1" dirty="0">
                <a:solidFill>
                  <a:schemeClr val="tx2"/>
                </a:solidFill>
                <a:latin typeface="Calibri" pitchFamily="34" charset="0"/>
                <a:cs typeface="Calibri" pitchFamily="34" charset="0"/>
              </a:rPr>
            </a:br>
            <a:r>
              <a:rPr lang="en-GB" sz="3600" b="1" dirty="0">
                <a:latin typeface="Calibri" pitchFamily="34" charset="0"/>
                <a:cs typeface="Calibri" pitchFamily="34" charset="0"/>
              </a:rPr>
              <a:t>( </a:t>
            </a:r>
            <a:r>
              <a:rPr lang="en-GB" sz="3200" b="1" dirty="0">
                <a:latin typeface="Calibri" pitchFamily="34" charset="0"/>
                <a:cs typeface="Calibri" pitchFamily="34" charset="0"/>
              </a:rPr>
              <a:t>   = all ages</a:t>
            </a:r>
            <a:r>
              <a:rPr lang="en-GB" sz="3200" b="1" dirty="0" smtClean="0">
                <a:latin typeface="Calibri" pitchFamily="34" charset="0"/>
                <a:cs typeface="Calibri" pitchFamily="34" charset="0"/>
              </a:rPr>
              <a:t>;    </a:t>
            </a:r>
            <a:r>
              <a:rPr lang="en-GB" sz="3200" b="1" dirty="0">
                <a:latin typeface="Calibri" pitchFamily="34" charset="0"/>
                <a:cs typeface="Calibri" pitchFamily="34" charset="0"/>
              </a:rPr>
              <a:t>=aged 35 and over)</a:t>
            </a:r>
          </a:p>
        </p:txBody>
      </p:sp>
      <p:sp>
        <p:nvSpPr>
          <p:cNvPr id="80" name="Rectangle 70"/>
          <p:cNvSpPr>
            <a:spLocks noChangeArrowheads="1"/>
          </p:cNvSpPr>
          <p:nvPr/>
        </p:nvSpPr>
        <p:spPr bwMode="auto">
          <a:xfrm>
            <a:off x="1966913" y="947738"/>
            <a:ext cx="214312" cy="214312"/>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143438" name="Rectangle 66"/>
          <p:cNvSpPr>
            <a:spLocks noChangeArrowheads="1"/>
          </p:cNvSpPr>
          <p:nvPr/>
        </p:nvSpPr>
        <p:spPr bwMode="auto">
          <a:xfrm>
            <a:off x="3962400" y="952500"/>
            <a:ext cx="214313" cy="214313"/>
          </a:xfrm>
          <a:prstGeom prst="rect">
            <a:avLst/>
          </a:prstGeom>
          <a:solidFill>
            <a:srgbClr val="FF0000"/>
          </a:solidFill>
          <a:ln w="6" cap="sq">
            <a:solidFill>
              <a:srgbClr val="000000"/>
            </a:solidFill>
            <a:miter lim="800000"/>
            <a:headEnd/>
            <a:tailEnd/>
          </a:ln>
        </p:spPr>
        <p:txBody>
          <a:bodyPr/>
          <a:lstStyle/>
          <a:p>
            <a:endParaRPr lang="en-GB" sz="1800"/>
          </a:p>
        </p:txBody>
      </p:sp>
      <p:sp>
        <p:nvSpPr>
          <p:cNvPr id="82" name="Rectangle 63"/>
          <p:cNvSpPr>
            <a:spLocks noChangeArrowheads="1"/>
          </p:cNvSpPr>
          <p:nvPr/>
        </p:nvSpPr>
        <p:spPr bwMode="auto">
          <a:xfrm>
            <a:off x="1428728" y="3643314"/>
            <a:ext cx="807913" cy="215444"/>
          </a:xfrm>
          <a:prstGeom prst="rect">
            <a:avLst/>
          </a:prstGeom>
          <a:noFill/>
          <a:ln w="9525">
            <a:noFill/>
            <a:miter lim="800000"/>
            <a:headEnd/>
            <a:tailEnd/>
          </a:ln>
        </p:spPr>
        <p:txBody>
          <a:bodyPr vert="vert270" wrap="none" lIns="0" tIns="0" rIns="0" bIns="0">
            <a:spAutoFit/>
          </a:bodyPr>
          <a:lstStyle/>
          <a:p>
            <a:pPr>
              <a:defRPr/>
            </a:pPr>
            <a:r>
              <a:rPr lang="en-US" sz="1400" dirty="0">
                <a:solidFill>
                  <a:srgbClr val="000000"/>
                </a:solidFill>
                <a:latin typeface="Arial" pitchFamily="34" charset="0"/>
                <a:cs typeface="Arial" pitchFamily="34" charset="0"/>
              </a:rPr>
              <a:t>Sensitivity</a:t>
            </a:r>
            <a:endParaRPr lang="en-US" sz="1400" dirty="0">
              <a:latin typeface="Arial" pitchFamily="34" charset="0"/>
              <a:cs typeface="Arial" pitchFamily="34" charset="0"/>
            </a:endParaRPr>
          </a:p>
        </p:txBody>
      </p:sp>
      <p:sp>
        <p:nvSpPr>
          <p:cNvPr id="143440" name="Rectangle 62"/>
          <p:cNvSpPr>
            <a:spLocks noChangeArrowheads="1"/>
          </p:cNvSpPr>
          <p:nvPr/>
        </p:nvSpPr>
        <p:spPr bwMode="auto">
          <a:xfrm>
            <a:off x="3929063" y="6072188"/>
            <a:ext cx="857250" cy="214312"/>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Specificity</a:t>
            </a:r>
            <a:endParaRPr lang="en-US" sz="1400">
              <a:latin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itchFamily="34" charset="0"/>
                <a:cs typeface="Calibri" pitchFamily="34" charset="0"/>
              </a:rPr>
              <a:t>Verification bias</a:t>
            </a:r>
            <a:br>
              <a:rPr lang="en-GB" dirty="0" smtClean="0">
                <a:latin typeface="Calibri" pitchFamily="34" charset="0"/>
                <a:cs typeface="Calibri" pitchFamily="34" charset="0"/>
              </a:rPr>
            </a:br>
            <a:endParaRPr lang="en-GB" dirty="0">
              <a:latin typeface="Calibri" pitchFamily="34" charset="0"/>
              <a:cs typeface="Calibri" pitchFamily="34" charset="0"/>
            </a:endParaRPr>
          </a:p>
        </p:txBody>
      </p:sp>
      <p:graphicFrame>
        <p:nvGraphicFramePr>
          <p:cNvPr id="4" name="Content Placeholder 3"/>
          <p:cNvGraphicFramePr>
            <a:graphicFrameLocks noGrp="1"/>
          </p:cNvGraphicFramePr>
          <p:nvPr>
            <p:ph idx="1"/>
          </p:nvPr>
        </p:nvGraphicFramePr>
        <p:xfrm>
          <a:off x="357158" y="1500174"/>
          <a:ext cx="2786081" cy="2428892"/>
        </p:xfrm>
        <a:graphic>
          <a:graphicData uri="http://schemas.openxmlformats.org/drawingml/2006/table">
            <a:tbl>
              <a:tblPr/>
              <a:tblGrid>
                <a:gridCol w="1103919"/>
                <a:gridCol w="841081"/>
                <a:gridCol w="841081"/>
              </a:tblGrid>
              <a:tr h="485778">
                <a:tc>
                  <a:txBody>
                    <a:bodyPr/>
                    <a:lstStyle/>
                    <a:p>
                      <a:pPr algn="l" fontAlgn="b"/>
                      <a:endParaRPr lang="en-GB" sz="2000" b="0" i="0" u="none" strike="noStrike" dirty="0">
                        <a:solidFill>
                          <a:srgbClr val="000000"/>
                        </a:solidFill>
                        <a:latin typeface="Calibri"/>
                      </a:endParaRPr>
                    </a:p>
                  </a:txBody>
                  <a:tcPr marL="9525" marR="9525" marT="9525" marB="0" anchor="ctr">
                    <a:lnL>
                      <a:noFill/>
                    </a:lnL>
                    <a:lnR>
                      <a:noFill/>
                    </a:lnR>
                    <a:lnT>
                      <a:noFill/>
                    </a:lnT>
                    <a:lnB>
                      <a:noFill/>
                    </a:lnB>
                    <a:solidFill>
                      <a:schemeClr val="bg1"/>
                    </a:solidFill>
                  </a:tcPr>
                </a:tc>
                <a:tc>
                  <a:txBody>
                    <a:bodyPr/>
                    <a:lstStyle/>
                    <a:p>
                      <a:pPr algn="l" fontAlgn="b"/>
                      <a:r>
                        <a:rPr lang="en-GB" sz="2000" b="0" i="0" u="none" strike="noStrike">
                          <a:solidFill>
                            <a:srgbClr val="000000"/>
                          </a:solidFill>
                          <a:latin typeface="Calibri"/>
                        </a:rPr>
                        <a:t>Down's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2000" b="0" i="0" u="none" strike="noStrike">
                          <a:solidFill>
                            <a:srgbClr val="000000"/>
                          </a:solidFill>
                          <a:latin typeface="Calibri"/>
                        </a:rPr>
                        <a:t>Normal</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728668">
                <a:tc>
                  <a:txBody>
                    <a:bodyPr/>
                    <a:lstStyle/>
                    <a:p>
                      <a:pPr algn="l" fontAlgn="b"/>
                      <a:r>
                        <a:rPr lang="en-GB" sz="2000" b="0" i="0" u="none" strike="noStrike" dirty="0">
                          <a:solidFill>
                            <a:srgbClr val="000000"/>
                          </a:solidFill>
                          <a:latin typeface="Calibri"/>
                        </a:rPr>
                        <a:t>Test +</a:t>
                      </a:r>
                      <a:r>
                        <a:rPr lang="en-GB" sz="2000" b="0" i="0" u="none" strike="noStrike" dirty="0" err="1">
                          <a:solidFill>
                            <a:srgbClr val="000000"/>
                          </a:solidFill>
                          <a:latin typeface="Calibri"/>
                        </a:rPr>
                        <a:t>ve</a:t>
                      </a:r>
                      <a:r>
                        <a:rPr lang="en-GB" sz="2000" b="0" i="0" u="none" strike="noStrike" dirty="0">
                          <a:solidFill>
                            <a:srgbClr val="000000"/>
                          </a:solidFill>
                          <a:latin typeface="Calibri"/>
                        </a:rPr>
                        <a:t> (high risk)</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GB" sz="2000" b="0" i="0" u="none" strike="noStrike" dirty="0">
                          <a:solidFill>
                            <a:srgbClr val="000000"/>
                          </a:solidFill>
                          <a:latin typeface="Calibri"/>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2000" b="0" i="0" u="none" strike="noStrike">
                          <a:solidFill>
                            <a:srgbClr val="000000"/>
                          </a:solidFill>
                          <a:latin typeface="Calibri"/>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728668">
                <a:tc>
                  <a:txBody>
                    <a:bodyPr/>
                    <a:lstStyle/>
                    <a:p>
                      <a:pPr algn="l" fontAlgn="b"/>
                      <a:r>
                        <a:rPr lang="en-GB" sz="2000" b="0" i="0" u="none" strike="noStrike" dirty="0">
                          <a:solidFill>
                            <a:srgbClr val="000000"/>
                          </a:solidFill>
                          <a:latin typeface="Calibri"/>
                        </a:rPr>
                        <a:t>Test -</a:t>
                      </a:r>
                      <a:r>
                        <a:rPr lang="en-GB" sz="2000" b="0" i="0" u="none" strike="noStrike" dirty="0" err="1">
                          <a:solidFill>
                            <a:srgbClr val="000000"/>
                          </a:solidFill>
                          <a:latin typeface="Calibri"/>
                        </a:rPr>
                        <a:t>ve</a:t>
                      </a:r>
                      <a:r>
                        <a:rPr lang="en-GB" sz="2000" b="0" i="0" u="none" strike="noStrike" dirty="0">
                          <a:solidFill>
                            <a:srgbClr val="000000"/>
                          </a:solidFill>
                          <a:latin typeface="Calibri"/>
                        </a:rPr>
                        <a:t> (low risk)</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GB" sz="2000" b="0" i="0" u="none" strike="noStrike" dirty="0">
                          <a:solidFill>
                            <a:srgbClr val="000000"/>
                          </a:solidFill>
                          <a:latin typeface="Calibri"/>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2000" b="0" i="0" u="none" strike="noStrike" dirty="0">
                          <a:solidFill>
                            <a:srgbClr val="000000"/>
                          </a:solidFill>
                          <a:latin typeface="Calibri"/>
                        </a:rPr>
                        <a:t>4750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85778">
                <a:tc>
                  <a:txBody>
                    <a:bodyPr/>
                    <a:lstStyle/>
                    <a:p>
                      <a:pPr algn="l" fontAlgn="b"/>
                      <a:endParaRPr lang="en-GB" sz="2000" b="0" i="0" u="none" strike="noStrike">
                        <a:solidFill>
                          <a:srgbClr val="000000"/>
                        </a:solidFill>
                        <a:latin typeface="Calibri"/>
                      </a:endParaRPr>
                    </a:p>
                  </a:txBody>
                  <a:tcPr marL="9525" marR="9525" marT="9525" marB="0" anchor="ctr">
                    <a:lnL>
                      <a:noFill/>
                    </a:lnL>
                    <a:lnR>
                      <a:noFill/>
                    </a:lnR>
                    <a:lnT>
                      <a:noFill/>
                    </a:lnT>
                    <a:lnB>
                      <a:noFill/>
                    </a:lnB>
                    <a:solidFill>
                      <a:schemeClr val="bg1"/>
                    </a:solidFill>
                  </a:tcPr>
                </a:tc>
                <a:tc>
                  <a:txBody>
                    <a:bodyPr/>
                    <a:lstStyle/>
                    <a:p>
                      <a:pPr algn="ctr" fontAlgn="b"/>
                      <a:r>
                        <a:rPr lang="en-GB" sz="2000" b="0" i="0" u="none" strike="noStrike">
                          <a:solidFill>
                            <a:srgbClr val="000000"/>
                          </a:solidFill>
                          <a:latin typeface="Calibri"/>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GB" sz="2000" b="0" i="0" u="none" strike="noStrike" dirty="0">
                          <a:solidFill>
                            <a:srgbClr val="000000"/>
                          </a:solidFill>
                          <a:latin typeface="Calibri"/>
                        </a:rPr>
                        <a:t>5000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r>
            </a:tbl>
          </a:graphicData>
        </a:graphic>
      </p:graphicFrame>
      <p:graphicFrame>
        <p:nvGraphicFramePr>
          <p:cNvPr id="5" name="Content Placeholder 3"/>
          <p:cNvGraphicFramePr>
            <a:graphicFrameLocks/>
          </p:cNvGraphicFramePr>
          <p:nvPr/>
        </p:nvGraphicFramePr>
        <p:xfrm>
          <a:off x="4786315" y="1500174"/>
          <a:ext cx="1682162" cy="2428892"/>
        </p:xfrm>
        <a:graphic>
          <a:graphicData uri="http://schemas.openxmlformats.org/drawingml/2006/table">
            <a:tbl>
              <a:tblPr/>
              <a:tblGrid>
                <a:gridCol w="841081"/>
                <a:gridCol w="841081"/>
              </a:tblGrid>
              <a:tr h="485778">
                <a:tc>
                  <a:txBody>
                    <a:bodyPr/>
                    <a:lstStyle/>
                    <a:p>
                      <a:pPr algn="l" fontAlgn="b"/>
                      <a:r>
                        <a:rPr lang="en-GB" sz="2000" b="0" i="0" u="none" strike="noStrike" dirty="0">
                          <a:solidFill>
                            <a:srgbClr val="000000"/>
                          </a:solidFill>
                          <a:latin typeface="Calibri"/>
                        </a:rPr>
                        <a:t>Down's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2000" b="0" i="0" u="none" strike="noStrike">
                          <a:solidFill>
                            <a:srgbClr val="000000"/>
                          </a:solidFill>
                          <a:latin typeface="Calibri"/>
                        </a:rPr>
                        <a:t>Normal</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728668">
                <a:tc>
                  <a:txBody>
                    <a:bodyPr/>
                    <a:lstStyle/>
                    <a:p>
                      <a:pPr algn="ctr" fontAlgn="b"/>
                      <a:r>
                        <a:rPr lang="en-GB" sz="2000" b="0" i="0" u="none" strike="noStrike" dirty="0">
                          <a:solidFill>
                            <a:srgbClr val="000000"/>
                          </a:solidFill>
                          <a:latin typeface="Calibri"/>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a:solidFill>
                            <a:srgbClr val="000000"/>
                          </a:solidFill>
                          <a:latin typeface="Calibri"/>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8668">
                <a:tc>
                  <a:txBody>
                    <a:bodyPr/>
                    <a:lstStyle/>
                    <a:p>
                      <a:pPr algn="ctr" fontAlgn="b"/>
                      <a:r>
                        <a:rPr lang="en-GB" sz="2000" b="0" i="0" u="none" strike="noStrike" dirty="0">
                          <a:solidFill>
                            <a:srgbClr val="000000"/>
                          </a:solidFill>
                          <a:latin typeface="Calibri"/>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dirty="0">
                          <a:solidFill>
                            <a:srgbClr val="000000"/>
                          </a:solidFill>
                          <a:latin typeface="Calibri"/>
                        </a:rPr>
                        <a:t>4750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5778">
                <a:tc>
                  <a:txBody>
                    <a:bodyPr/>
                    <a:lstStyle/>
                    <a:p>
                      <a:pPr algn="ctr" fontAlgn="b"/>
                      <a:r>
                        <a:rPr lang="en-GB" sz="2000" b="0" i="0" u="none" strike="noStrike">
                          <a:solidFill>
                            <a:srgbClr val="000000"/>
                          </a:solidFill>
                          <a:latin typeface="Calibri"/>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2000" b="0" i="0" u="none" strike="noStrike" dirty="0">
                          <a:solidFill>
                            <a:srgbClr val="000000"/>
                          </a:solidFill>
                          <a:latin typeface="Calibri"/>
                        </a:rPr>
                        <a:t>5000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6" name="Right Arrow 5"/>
          <p:cNvSpPr/>
          <p:nvPr/>
        </p:nvSpPr>
        <p:spPr>
          <a:xfrm>
            <a:off x="3357554" y="2857496"/>
            <a:ext cx="1214446"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AMNIO</a:t>
            </a:r>
            <a:endParaRPr lang="en-GB" sz="1200" b="1" dirty="0"/>
          </a:p>
        </p:txBody>
      </p:sp>
      <p:sp>
        <p:nvSpPr>
          <p:cNvPr id="7" name="Right Arrow 6"/>
          <p:cNvSpPr/>
          <p:nvPr/>
        </p:nvSpPr>
        <p:spPr>
          <a:xfrm>
            <a:off x="3357554" y="2071678"/>
            <a:ext cx="1214446"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AMNIO</a:t>
            </a:r>
            <a:endParaRPr lang="en-GB" sz="1200" b="1" dirty="0"/>
          </a:p>
        </p:txBody>
      </p:sp>
      <p:sp>
        <p:nvSpPr>
          <p:cNvPr id="8" name="TextBox 7"/>
          <p:cNvSpPr txBox="1"/>
          <p:nvPr/>
        </p:nvSpPr>
        <p:spPr>
          <a:xfrm>
            <a:off x="6786578" y="2000240"/>
            <a:ext cx="1857388" cy="1169551"/>
          </a:xfrm>
          <a:prstGeom prst="rect">
            <a:avLst/>
          </a:prstGeom>
          <a:noFill/>
        </p:spPr>
        <p:txBody>
          <a:bodyPr wrap="square" rtlCol="0">
            <a:spAutoFit/>
          </a:bodyPr>
          <a:lstStyle/>
          <a:p>
            <a:r>
              <a:rPr lang="en-GB" sz="1400" dirty="0" smtClean="0"/>
              <a:t>Sensitivity = 50%</a:t>
            </a:r>
          </a:p>
          <a:p>
            <a:endParaRPr lang="en-GB" sz="1400" dirty="0" smtClean="0"/>
          </a:p>
          <a:p>
            <a:r>
              <a:rPr lang="en-GB" sz="1400" dirty="0" smtClean="0"/>
              <a:t>Specificity = 95%</a:t>
            </a:r>
          </a:p>
          <a:p>
            <a:endParaRPr lang="en-GB" sz="1400" dirty="0" smtClean="0"/>
          </a:p>
          <a:p>
            <a:r>
              <a:rPr lang="en-GB" sz="1400" dirty="0" smtClean="0"/>
              <a:t>Follow-up = 100%</a:t>
            </a:r>
            <a:endParaRPr lang="en-GB" sz="1400" dirty="0"/>
          </a:p>
        </p:txBody>
      </p:sp>
      <p:graphicFrame>
        <p:nvGraphicFramePr>
          <p:cNvPr id="9" name="Content Placeholder 3"/>
          <p:cNvGraphicFramePr>
            <a:graphicFrameLocks/>
          </p:cNvGraphicFramePr>
          <p:nvPr/>
        </p:nvGraphicFramePr>
        <p:xfrm>
          <a:off x="357159" y="4143380"/>
          <a:ext cx="2786081" cy="2428892"/>
        </p:xfrm>
        <a:graphic>
          <a:graphicData uri="http://schemas.openxmlformats.org/drawingml/2006/table">
            <a:tbl>
              <a:tblPr/>
              <a:tblGrid>
                <a:gridCol w="1103919"/>
                <a:gridCol w="841081"/>
                <a:gridCol w="841081"/>
              </a:tblGrid>
              <a:tr h="485778">
                <a:tc>
                  <a:txBody>
                    <a:bodyPr/>
                    <a:lstStyle/>
                    <a:p>
                      <a:pPr algn="l" fontAlgn="b"/>
                      <a:endParaRPr lang="en-GB" sz="2000" b="0"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p>
                      <a:pPr algn="l" fontAlgn="b"/>
                      <a:r>
                        <a:rPr lang="en-GB" sz="2000" b="0" i="0" u="none" strike="noStrike">
                          <a:solidFill>
                            <a:srgbClr val="000000"/>
                          </a:solidFill>
                          <a:latin typeface="Calibri"/>
                        </a:rPr>
                        <a:t>Down's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2000" b="0" i="0" u="none" strike="noStrike">
                          <a:solidFill>
                            <a:srgbClr val="000000"/>
                          </a:solidFill>
                          <a:latin typeface="Calibri"/>
                        </a:rPr>
                        <a:t>Normal</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728668">
                <a:tc>
                  <a:txBody>
                    <a:bodyPr/>
                    <a:lstStyle/>
                    <a:p>
                      <a:pPr algn="l" fontAlgn="b"/>
                      <a:r>
                        <a:rPr lang="en-GB" sz="2000" b="0" i="0" u="none" strike="noStrike" dirty="0">
                          <a:solidFill>
                            <a:srgbClr val="000000"/>
                          </a:solidFill>
                          <a:latin typeface="Calibri"/>
                        </a:rPr>
                        <a:t>Test +</a:t>
                      </a:r>
                      <a:r>
                        <a:rPr lang="en-GB" sz="2000" b="0" i="0" u="none" strike="noStrike" dirty="0" err="1">
                          <a:solidFill>
                            <a:srgbClr val="000000"/>
                          </a:solidFill>
                          <a:latin typeface="Calibri"/>
                        </a:rPr>
                        <a:t>ve</a:t>
                      </a:r>
                      <a:r>
                        <a:rPr lang="en-GB" sz="2000" b="0" i="0" u="none" strike="noStrike" dirty="0">
                          <a:solidFill>
                            <a:srgbClr val="000000"/>
                          </a:solidFill>
                          <a:latin typeface="Calibri"/>
                        </a:rPr>
                        <a:t> (high risk)</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2000" b="0" i="0" u="none" strike="noStrike" dirty="0">
                          <a:solidFill>
                            <a:srgbClr val="000000"/>
                          </a:solidFill>
                          <a:latin typeface="Calibri"/>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a:solidFill>
                            <a:srgbClr val="000000"/>
                          </a:solidFill>
                          <a:latin typeface="Calibri"/>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8668">
                <a:tc>
                  <a:txBody>
                    <a:bodyPr/>
                    <a:lstStyle/>
                    <a:p>
                      <a:pPr algn="l" fontAlgn="b"/>
                      <a:r>
                        <a:rPr lang="en-GB" sz="2000" b="0" i="0" u="none" strike="noStrike" dirty="0">
                          <a:solidFill>
                            <a:srgbClr val="000000"/>
                          </a:solidFill>
                          <a:latin typeface="Calibri"/>
                        </a:rPr>
                        <a:t>Test -</a:t>
                      </a:r>
                      <a:r>
                        <a:rPr lang="en-GB" sz="2000" b="0" i="0" u="none" strike="noStrike" dirty="0" err="1">
                          <a:solidFill>
                            <a:srgbClr val="000000"/>
                          </a:solidFill>
                          <a:latin typeface="Calibri"/>
                        </a:rPr>
                        <a:t>ve</a:t>
                      </a:r>
                      <a:r>
                        <a:rPr lang="en-GB" sz="2000" b="0" i="0" u="none" strike="noStrike" dirty="0">
                          <a:solidFill>
                            <a:srgbClr val="000000"/>
                          </a:solidFill>
                          <a:latin typeface="Calibri"/>
                        </a:rPr>
                        <a:t> (low risk)</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2000" b="0" i="0" u="none" strike="noStrike" dirty="0">
                          <a:solidFill>
                            <a:srgbClr val="000000"/>
                          </a:solidFill>
                          <a:latin typeface="Calibri"/>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dirty="0">
                          <a:solidFill>
                            <a:srgbClr val="000000"/>
                          </a:solidFill>
                          <a:latin typeface="Calibri"/>
                        </a:rPr>
                        <a:t>4750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5778">
                <a:tc>
                  <a:txBody>
                    <a:bodyPr/>
                    <a:lstStyle/>
                    <a:p>
                      <a:pPr algn="l" fontAlgn="b"/>
                      <a:endParaRPr lang="en-GB" sz="2000" b="0"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p>
                      <a:pPr algn="ctr" fontAlgn="b"/>
                      <a:r>
                        <a:rPr lang="en-GB" sz="2000" b="0" i="0" u="none" strike="noStrike">
                          <a:solidFill>
                            <a:srgbClr val="000000"/>
                          </a:solidFill>
                          <a:latin typeface="Calibri"/>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2000" b="0" i="0" u="none" strike="noStrike" dirty="0">
                          <a:solidFill>
                            <a:srgbClr val="000000"/>
                          </a:solidFill>
                          <a:latin typeface="Calibri"/>
                        </a:rPr>
                        <a:t>5000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10" name="Right Arrow 9"/>
          <p:cNvSpPr/>
          <p:nvPr/>
        </p:nvSpPr>
        <p:spPr>
          <a:xfrm>
            <a:off x="3357554" y="4786322"/>
            <a:ext cx="1214446"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AMNIO</a:t>
            </a:r>
            <a:endParaRPr lang="en-GB" sz="1200" b="1" dirty="0"/>
          </a:p>
        </p:txBody>
      </p:sp>
      <p:sp>
        <p:nvSpPr>
          <p:cNvPr id="11" name="Right Arrow 10"/>
          <p:cNvSpPr/>
          <p:nvPr/>
        </p:nvSpPr>
        <p:spPr>
          <a:xfrm>
            <a:off x="3357554" y="5572140"/>
            <a:ext cx="1214446"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BIRTH</a:t>
            </a:r>
            <a:endParaRPr lang="en-GB" sz="1200" b="1" dirty="0"/>
          </a:p>
        </p:txBody>
      </p:sp>
      <p:graphicFrame>
        <p:nvGraphicFramePr>
          <p:cNvPr id="12" name="Content Placeholder 3"/>
          <p:cNvGraphicFramePr>
            <a:graphicFrameLocks/>
          </p:cNvGraphicFramePr>
          <p:nvPr/>
        </p:nvGraphicFramePr>
        <p:xfrm>
          <a:off x="4786314" y="4143380"/>
          <a:ext cx="1682162" cy="2428892"/>
        </p:xfrm>
        <a:graphic>
          <a:graphicData uri="http://schemas.openxmlformats.org/drawingml/2006/table">
            <a:tbl>
              <a:tblPr/>
              <a:tblGrid>
                <a:gridCol w="841081"/>
                <a:gridCol w="841081"/>
              </a:tblGrid>
              <a:tr h="485778">
                <a:tc>
                  <a:txBody>
                    <a:bodyPr/>
                    <a:lstStyle/>
                    <a:p>
                      <a:pPr algn="l" fontAlgn="b"/>
                      <a:r>
                        <a:rPr lang="en-GB" sz="2000" b="0" i="0" u="none" strike="noStrike" dirty="0">
                          <a:solidFill>
                            <a:srgbClr val="000000"/>
                          </a:solidFill>
                          <a:latin typeface="Calibri"/>
                        </a:rPr>
                        <a:t>Down's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2000" b="0" i="0" u="none" strike="noStrike">
                          <a:solidFill>
                            <a:srgbClr val="000000"/>
                          </a:solidFill>
                          <a:latin typeface="Calibri"/>
                        </a:rPr>
                        <a:t>Normal</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728668">
                <a:tc>
                  <a:txBody>
                    <a:bodyPr/>
                    <a:lstStyle/>
                    <a:p>
                      <a:pPr algn="ctr" fontAlgn="b"/>
                      <a:r>
                        <a:rPr lang="en-GB" sz="2000" b="0" i="0" u="none" strike="noStrike" dirty="0" smtClean="0">
                          <a:solidFill>
                            <a:srgbClr val="000000"/>
                          </a:solidFill>
                          <a:latin typeface="Calibri"/>
                        </a:rPr>
                        <a:t>50</a:t>
                      </a:r>
                      <a:endParaRPr lang="en-GB" sz="20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a:solidFill>
                            <a:srgbClr val="000000"/>
                          </a:solidFill>
                          <a:latin typeface="Calibri"/>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8668">
                <a:tc>
                  <a:txBody>
                    <a:bodyPr/>
                    <a:lstStyle/>
                    <a:p>
                      <a:pPr algn="ctr" fontAlgn="b"/>
                      <a:r>
                        <a:rPr lang="en-GB" sz="2000" b="0" i="0" u="none" strike="noStrike" dirty="0" smtClean="0">
                          <a:solidFill>
                            <a:srgbClr val="000000"/>
                          </a:solidFill>
                          <a:latin typeface="Calibri"/>
                        </a:rPr>
                        <a:t>34</a:t>
                      </a:r>
                      <a:endParaRPr lang="en-GB" sz="20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dirty="0" smtClean="0">
                          <a:solidFill>
                            <a:srgbClr val="000000"/>
                          </a:solidFill>
                          <a:latin typeface="Calibri"/>
                        </a:rPr>
                        <a:t>4513</a:t>
                      </a:r>
                      <a:endParaRPr lang="en-GB" sz="20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5778">
                <a:tc>
                  <a:txBody>
                    <a:bodyPr/>
                    <a:lstStyle/>
                    <a:p>
                      <a:pPr algn="ctr" fontAlgn="b"/>
                      <a:r>
                        <a:rPr lang="en-GB" sz="2000" b="0" i="0" u="none" strike="noStrike" dirty="0" smtClean="0">
                          <a:solidFill>
                            <a:srgbClr val="000000"/>
                          </a:solidFill>
                          <a:latin typeface="Calibri"/>
                        </a:rPr>
                        <a:t>84</a:t>
                      </a:r>
                      <a:endParaRPr lang="en-GB" sz="2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2000" b="0" i="0" u="none" strike="noStrike" dirty="0" smtClean="0">
                          <a:solidFill>
                            <a:srgbClr val="000000"/>
                          </a:solidFill>
                          <a:latin typeface="Calibri"/>
                        </a:rPr>
                        <a:t>4763</a:t>
                      </a:r>
                      <a:endParaRPr lang="en-GB" sz="2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14" name="TextBox 13"/>
          <p:cNvSpPr txBox="1"/>
          <p:nvPr/>
        </p:nvSpPr>
        <p:spPr>
          <a:xfrm>
            <a:off x="6786578" y="4429132"/>
            <a:ext cx="1857388" cy="1169551"/>
          </a:xfrm>
          <a:prstGeom prst="rect">
            <a:avLst/>
          </a:prstGeom>
          <a:noFill/>
        </p:spPr>
        <p:txBody>
          <a:bodyPr wrap="square" rtlCol="0">
            <a:spAutoFit/>
          </a:bodyPr>
          <a:lstStyle/>
          <a:p>
            <a:r>
              <a:rPr lang="en-GB" sz="1400" dirty="0" smtClean="0"/>
              <a:t>Sensitivity = 60%</a:t>
            </a:r>
          </a:p>
          <a:p>
            <a:endParaRPr lang="en-GB" sz="1400" dirty="0" smtClean="0"/>
          </a:p>
          <a:p>
            <a:r>
              <a:rPr lang="en-GB" sz="1400" dirty="0" smtClean="0"/>
              <a:t>Specificity = 95%</a:t>
            </a:r>
          </a:p>
          <a:p>
            <a:endParaRPr lang="en-GB" sz="1400" dirty="0" smtClean="0"/>
          </a:p>
          <a:p>
            <a:r>
              <a:rPr lang="en-GB" sz="1400" dirty="0" smtClean="0"/>
              <a:t>Follow-up = 95%</a:t>
            </a:r>
            <a:endParaRPr lang="en-GB" sz="1400" dirty="0"/>
          </a:p>
        </p:txBody>
      </p:sp>
      <p:sp>
        <p:nvSpPr>
          <p:cNvPr id="15" name="Oval Callout 14"/>
          <p:cNvSpPr/>
          <p:nvPr/>
        </p:nvSpPr>
        <p:spPr>
          <a:xfrm>
            <a:off x="3428992" y="6164282"/>
            <a:ext cx="1285884" cy="642918"/>
          </a:xfrm>
          <a:prstGeom prst="wedgeEllipseCallout">
            <a:avLst>
              <a:gd name="adj1" fmla="val 67017"/>
              <a:gd name="adj2" fmla="val -10559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 </a:t>
            </a:r>
            <a:r>
              <a:rPr lang="en-GB" sz="1200" b="1" dirty="0" smtClean="0">
                <a:solidFill>
                  <a:schemeClr val="tx1"/>
                </a:solidFill>
              </a:rPr>
              <a:t>16</a:t>
            </a:r>
            <a:r>
              <a:rPr lang="en-GB" sz="1200" b="1" dirty="0" smtClean="0"/>
              <a:t> </a:t>
            </a:r>
            <a:r>
              <a:rPr lang="en-GB" sz="1200" b="1" dirty="0" smtClean="0">
                <a:solidFill>
                  <a:schemeClr val="tx1"/>
                </a:solidFill>
              </a:rPr>
              <a:t>lost (33%)</a:t>
            </a:r>
            <a:endParaRPr lang="en-GB" sz="1200" b="1" dirty="0">
              <a:solidFill>
                <a:schemeClr val="tx1"/>
              </a:solidFill>
            </a:endParaRPr>
          </a:p>
        </p:txBody>
      </p:sp>
      <p:sp>
        <p:nvSpPr>
          <p:cNvPr id="16" name="Oval Callout 15"/>
          <p:cNvSpPr/>
          <p:nvPr/>
        </p:nvSpPr>
        <p:spPr>
          <a:xfrm>
            <a:off x="6572264" y="6021406"/>
            <a:ext cx="1428760" cy="785794"/>
          </a:xfrm>
          <a:prstGeom prst="wedgeEllipseCallout">
            <a:avLst>
              <a:gd name="adj1" fmla="val -64140"/>
              <a:gd name="adj2" fmla="val -7687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 </a:t>
            </a:r>
            <a:r>
              <a:rPr lang="en-GB" sz="1200" b="1" dirty="0" smtClean="0">
                <a:solidFill>
                  <a:schemeClr val="tx1"/>
                </a:solidFill>
              </a:rPr>
              <a:t>237</a:t>
            </a:r>
            <a:r>
              <a:rPr lang="en-GB" sz="1200" b="1" dirty="0" smtClean="0"/>
              <a:t> </a:t>
            </a:r>
            <a:r>
              <a:rPr lang="en-GB" sz="1200" b="1" dirty="0" smtClean="0">
                <a:solidFill>
                  <a:schemeClr val="tx1"/>
                </a:solidFill>
              </a:rPr>
              <a:t>lost (5%)</a:t>
            </a:r>
            <a:endParaRPr lang="en-GB" sz="1200" b="1" dirty="0">
              <a:solidFill>
                <a:schemeClr val="tx1"/>
              </a:solidFill>
            </a:endParaRPr>
          </a:p>
        </p:txBody>
      </p:sp>
      <p:sp>
        <p:nvSpPr>
          <p:cNvPr id="17" name="TextBox 16"/>
          <p:cNvSpPr txBox="1"/>
          <p:nvPr/>
        </p:nvSpPr>
        <p:spPr>
          <a:xfrm>
            <a:off x="1142976" y="1214422"/>
            <a:ext cx="2428892" cy="276999"/>
          </a:xfrm>
          <a:prstGeom prst="rect">
            <a:avLst/>
          </a:prstGeom>
          <a:noFill/>
        </p:spPr>
        <p:txBody>
          <a:bodyPr wrap="square" rtlCol="0">
            <a:spAutoFit/>
          </a:bodyPr>
          <a:lstStyle/>
          <a:p>
            <a:pPr algn="ctr"/>
            <a:r>
              <a:rPr lang="en-GB" sz="1200" b="1" dirty="0" smtClean="0"/>
              <a:t>Participants recruited</a:t>
            </a:r>
            <a:endParaRPr lang="en-GB" sz="1200" b="1" dirty="0"/>
          </a:p>
        </p:txBody>
      </p:sp>
      <p:sp>
        <p:nvSpPr>
          <p:cNvPr id="18" name="TextBox 17"/>
          <p:cNvSpPr txBox="1"/>
          <p:nvPr/>
        </p:nvSpPr>
        <p:spPr>
          <a:xfrm>
            <a:off x="4429124" y="1214422"/>
            <a:ext cx="2428892" cy="276999"/>
          </a:xfrm>
          <a:prstGeom prst="rect">
            <a:avLst/>
          </a:prstGeom>
          <a:noFill/>
        </p:spPr>
        <p:txBody>
          <a:bodyPr wrap="square" rtlCol="0">
            <a:spAutoFit/>
          </a:bodyPr>
          <a:lstStyle/>
          <a:p>
            <a:pPr algn="ctr"/>
            <a:r>
              <a:rPr lang="en-GB" sz="1200" b="1" dirty="0" smtClean="0"/>
              <a:t>Participants analysed</a:t>
            </a:r>
            <a:endParaRPr lang="en-GB" sz="1200" b="1" dirty="0"/>
          </a:p>
        </p:txBody>
      </p:sp>
      <p:sp>
        <p:nvSpPr>
          <p:cNvPr id="19" name="TextBox 18"/>
          <p:cNvSpPr txBox="1"/>
          <p:nvPr/>
        </p:nvSpPr>
        <p:spPr>
          <a:xfrm>
            <a:off x="1214414" y="3929066"/>
            <a:ext cx="2428892" cy="276999"/>
          </a:xfrm>
          <a:prstGeom prst="rect">
            <a:avLst/>
          </a:prstGeom>
          <a:noFill/>
        </p:spPr>
        <p:txBody>
          <a:bodyPr wrap="square" rtlCol="0">
            <a:spAutoFit/>
          </a:bodyPr>
          <a:lstStyle/>
          <a:p>
            <a:r>
              <a:rPr lang="en-GB" sz="1200" b="1" dirty="0" smtClean="0"/>
              <a:t>Participants recruited</a:t>
            </a:r>
            <a:endParaRPr lang="en-GB" sz="1200" b="1" dirty="0"/>
          </a:p>
        </p:txBody>
      </p:sp>
      <p:sp>
        <p:nvSpPr>
          <p:cNvPr id="20" name="TextBox 19"/>
          <p:cNvSpPr txBox="1"/>
          <p:nvPr/>
        </p:nvSpPr>
        <p:spPr>
          <a:xfrm>
            <a:off x="4429124" y="3916924"/>
            <a:ext cx="2428892" cy="276999"/>
          </a:xfrm>
          <a:prstGeom prst="rect">
            <a:avLst/>
          </a:prstGeom>
          <a:noFill/>
        </p:spPr>
        <p:txBody>
          <a:bodyPr wrap="square" rtlCol="0">
            <a:spAutoFit/>
          </a:bodyPr>
          <a:lstStyle/>
          <a:p>
            <a:pPr algn="ctr"/>
            <a:r>
              <a:rPr lang="en-GB" sz="1200" b="1" dirty="0" smtClean="0"/>
              <a:t>Participants analysed</a:t>
            </a:r>
            <a:endParaRPr lang="en-GB" sz="1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20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20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0" grpId="0" animBg="1"/>
      <p:bldP spid="11" grpId="0" animBg="1"/>
      <p:bldP spid="14" grpId="0"/>
      <p:bldP spid="15" grpId="0" animBg="1"/>
      <p:bldP spid="16" grpId="0" animBg="1"/>
      <p:bldP spid="17" grpId="0"/>
      <p:bldP spid="18" grpId="0"/>
      <p:bldP spid="19" grpId="0"/>
      <p:bldP spid="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AutoShape 5"/>
          <p:cNvSpPr>
            <a:spLocks noChangeAspect="1" noChangeArrowheads="1" noTextEdit="1"/>
          </p:cNvSpPr>
          <p:nvPr/>
        </p:nvSpPr>
        <p:spPr bwMode="auto">
          <a:xfrm>
            <a:off x="1643063" y="1285875"/>
            <a:ext cx="5272087" cy="4937125"/>
          </a:xfrm>
          <a:prstGeom prst="rect">
            <a:avLst/>
          </a:prstGeom>
          <a:noFill/>
          <a:ln w="9525">
            <a:noFill/>
            <a:miter lim="800000"/>
            <a:headEnd/>
            <a:tailEnd/>
          </a:ln>
        </p:spPr>
        <p:txBody>
          <a:bodyPr/>
          <a:lstStyle/>
          <a:p>
            <a:endParaRPr lang="en-GB"/>
          </a:p>
        </p:txBody>
      </p:sp>
      <p:sp>
        <p:nvSpPr>
          <p:cNvPr id="147459" name="Line 8"/>
          <p:cNvSpPr>
            <a:spLocks noChangeShapeType="1"/>
          </p:cNvSpPr>
          <p:nvPr/>
        </p:nvSpPr>
        <p:spPr bwMode="auto">
          <a:xfrm>
            <a:off x="1906588" y="5894388"/>
            <a:ext cx="4832350" cy="1587"/>
          </a:xfrm>
          <a:prstGeom prst="line">
            <a:avLst/>
          </a:prstGeom>
          <a:noFill/>
          <a:ln w="6" cap="sq">
            <a:solidFill>
              <a:srgbClr val="000000"/>
            </a:solidFill>
            <a:miter lim="800000"/>
            <a:headEnd/>
            <a:tailEnd/>
          </a:ln>
        </p:spPr>
        <p:txBody>
          <a:bodyPr/>
          <a:lstStyle/>
          <a:p>
            <a:endParaRPr lang="en-GB"/>
          </a:p>
        </p:txBody>
      </p:sp>
      <p:sp>
        <p:nvSpPr>
          <p:cNvPr id="147460" name="Line 9"/>
          <p:cNvSpPr>
            <a:spLocks noChangeShapeType="1"/>
          </p:cNvSpPr>
          <p:nvPr/>
        </p:nvSpPr>
        <p:spPr bwMode="auto">
          <a:xfrm>
            <a:off x="6738938" y="5861050"/>
            <a:ext cx="1587" cy="66675"/>
          </a:xfrm>
          <a:prstGeom prst="line">
            <a:avLst/>
          </a:prstGeom>
          <a:noFill/>
          <a:ln w="6" cap="sq">
            <a:solidFill>
              <a:srgbClr val="000000"/>
            </a:solidFill>
            <a:miter lim="800000"/>
            <a:headEnd/>
            <a:tailEnd/>
          </a:ln>
        </p:spPr>
        <p:txBody>
          <a:bodyPr/>
          <a:lstStyle/>
          <a:p>
            <a:endParaRPr lang="en-GB"/>
          </a:p>
        </p:txBody>
      </p:sp>
      <p:sp>
        <p:nvSpPr>
          <p:cNvPr id="147461" name="Rectangle 10"/>
          <p:cNvSpPr>
            <a:spLocks noChangeArrowheads="1"/>
          </p:cNvSpPr>
          <p:nvPr/>
        </p:nvSpPr>
        <p:spPr bwMode="auto">
          <a:xfrm>
            <a:off x="6710363" y="5929313"/>
            <a:ext cx="107950"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a:t>
            </a:r>
            <a:endParaRPr lang="en-US" sz="1800">
              <a:latin typeface="Arial" charset="0"/>
            </a:endParaRPr>
          </a:p>
        </p:txBody>
      </p:sp>
      <p:sp>
        <p:nvSpPr>
          <p:cNvPr id="147462" name="Line 11"/>
          <p:cNvSpPr>
            <a:spLocks noChangeShapeType="1"/>
          </p:cNvSpPr>
          <p:nvPr/>
        </p:nvSpPr>
        <p:spPr bwMode="auto">
          <a:xfrm>
            <a:off x="6256338" y="5861050"/>
            <a:ext cx="1587" cy="66675"/>
          </a:xfrm>
          <a:prstGeom prst="line">
            <a:avLst/>
          </a:prstGeom>
          <a:noFill/>
          <a:ln w="6" cap="sq">
            <a:solidFill>
              <a:srgbClr val="000000"/>
            </a:solidFill>
            <a:miter lim="800000"/>
            <a:headEnd/>
            <a:tailEnd/>
          </a:ln>
        </p:spPr>
        <p:txBody>
          <a:bodyPr/>
          <a:lstStyle/>
          <a:p>
            <a:endParaRPr lang="en-GB"/>
          </a:p>
        </p:txBody>
      </p:sp>
      <p:sp>
        <p:nvSpPr>
          <p:cNvPr id="147463" name="Rectangle 12"/>
          <p:cNvSpPr>
            <a:spLocks noChangeArrowheads="1"/>
          </p:cNvSpPr>
          <p:nvPr/>
        </p:nvSpPr>
        <p:spPr bwMode="auto">
          <a:xfrm>
            <a:off x="6183313" y="5929313"/>
            <a:ext cx="198437"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0.1</a:t>
            </a:r>
            <a:endParaRPr lang="en-US" sz="1800">
              <a:latin typeface="Arial" charset="0"/>
            </a:endParaRPr>
          </a:p>
        </p:txBody>
      </p:sp>
      <p:sp>
        <p:nvSpPr>
          <p:cNvPr id="147464" name="Line 13"/>
          <p:cNvSpPr>
            <a:spLocks noChangeShapeType="1"/>
          </p:cNvSpPr>
          <p:nvPr/>
        </p:nvSpPr>
        <p:spPr bwMode="auto">
          <a:xfrm>
            <a:off x="5772150" y="5861050"/>
            <a:ext cx="1588" cy="66675"/>
          </a:xfrm>
          <a:prstGeom prst="line">
            <a:avLst/>
          </a:prstGeom>
          <a:noFill/>
          <a:ln w="6" cap="sq">
            <a:solidFill>
              <a:srgbClr val="000000"/>
            </a:solidFill>
            <a:miter lim="800000"/>
            <a:headEnd/>
            <a:tailEnd/>
          </a:ln>
        </p:spPr>
        <p:txBody>
          <a:bodyPr/>
          <a:lstStyle/>
          <a:p>
            <a:endParaRPr lang="en-GB"/>
          </a:p>
        </p:txBody>
      </p:sp>
      <p:sp>
        <p:nvSpPr>
          <p:cNvPr id="147465" name="Rectangle 14"/>
          <p:cNvSpPr>
            <a:spLocks noChangeArrowheads="1"/>
          </p:cNvSpPr>
          <p:nvPr/>
        </p:nvSpPr>
        <p:spPr bwMode="auto">
          <a:xfrm>
            <a:off x="5699125" y="5929313"/>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0.2</a:t>
            </a:r>
            <a:endParaRPr lang="en-US" sz="1800">
              <a:latin typeface="Arial" charset="0"/>
            </a:endParaRPr>
          </a:p>
        </p:txBody>
      </p:sp>
      <p:sp>
        <p:nvSpPr>
          <p:cNvPr id="147466" name="Line 15"/>
          <p:cNvSpPr>
            <a:spLocks noChangeShapeType="1"/>
          </p:cNvSpPr>
          <p:nvPr/>
        </p:nvSpPr>
        <p:spPr bwMode="auto">
          <a:xfrm>
            <a:off x="5289550" y="5861050"/>
            <a:ext cx="1588" cy="66675"/>
          </a:xfrm>
          <a:prstGeom prst="line">
            <a:avLst/>
          </a:prstGeom>
          <a:noFill/>
          <a:ln w="6" cap="sq">
            <a:solidFill>
              <a:srgbClr val="000000"/>
            </a:solidFill>
            <a:miter lim="800000"/>
            <a:headEnd/>
            <a:tailEnd/>
          </a:ln>
        </p:spPr>
        <p:txBody>
          <a:bodyPr/>
          <a:lstStyle/>
          <a:p>
            <a:endParaRPr lang="en-GB"/>
          </a:p>
        </p:txBody>
      </p:sp>
      <p:sp>
        <p:nvSpPr>
          <p:cNvPr id="147467" name="Rectangle 16"/>
          <p:cNvSpPr>
            <a:spLocks noChangeArrowheads="1"/>
          </p:cNvSpPr>
          <p:nvPr/>
        </p:nvSpPr>
        <p:spPr bwMode="auto">
          <a:xfrm>
            <a:off x="5216525" y="5929313"/>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0.3</a:t>
            </a:r>
            <a:endParaRPr lang="en-US" sz="1800">
              <a:latin typeface="Arial" charset="0"/>
            </a:endParaRPr>
          </a:p>
        </p:txBody>
      </p:sp>
      <p:sp>
        <p:nvSpPr>
          <p:cNvPr id="147468" name="Line 17"/>
          <p:cNvSpPr>
            <a:spLocks noChangeShapeType="1"/>
          </p:cNvSpPr>
          <p:nvPr/>
        </p:nvSpPr>
        <p:spPr bwMode="auto">
          <a:xfrm>
            <a:off x="4806950" y="5861050"/>
            <a:ext cx="1588" cy="66675"/>
          </a:xfrm>
          <a:prstGeom prst="line">
            <a:avLst/>
          </a:prstGeom>
          <a:noFill/>
          <a:ln w="6" cap="sq">
            <a:solidFill>
              <a:srgbClr val="000000"/>
            </a:solidFill>
            <a:miter lim="800000"/>
            <a:headEnd/>
            <a:tailEnd/>
          </a:ln>
        </p:spPr>
        <p:txBody>
          <a:bodyPr/>
          <a:lstStyle/>
          <a:p>
            <a:endParaRPr lang="en-GB"/>
          </a:p>
        </p:txBody>
      </p:sp>
      <p:sp>
        <p:nvSpPr>
          <p:cNvPr id="147469" name="Rectangle 18"/>
          <p:cNvSpPr>
            <a:spLocks noChangeArrowheads="1"/>
          </p:cNvSpPr>
          <p:nvPr/>
        </p:nvSpPr>
        <p:spPr bwMode="auto">
          <a:xfrm>
            <a:off x="4732338" y="5929313"/>
            <a:ext cx="200025"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0.4</a:t>
            </a:r>
            <a:endParaRPr lang="en-US" sz="1800">
              <a:latin typeface="Arial" charset="0"/>
            </a:endParaRPr>
          </a:p>
        </p:txBody>
      </p:sp>
      <p:sp>
        <p:nvSpPr>
          <p:cNvPr id="147470" name="Line 19"/>
          <p:cNvSpPr>
            <a:spLocks noChangeShapeType="1"/>
          </p:cNvSpPr>
          <p:nvPr/>
        </p:nvSpPr>
        <p:spPr bwMode="auto">
          <a:xfrm>
            <a:off x="4322763" y="5861050"/>
            <a:ext cx="1587" cy="66675"/>
          </a:xfrm>
          <a:prstGeom prst="line">
            <a:avLst/>
          </a:prstGeom>
          <a:noFill/>
          <a:ln w="6" cap="sq">
            <a:solidFill>
              <a:srgbClr val="000000"/>
            </a:solidFill>
            <a:miter lim="800000"/>
            <a:headEnd/>
            <a:tailEnd/>
          </a:ln>
        </p:spPr>
        <p:txBody>
          <a:bodyPr/>
          <a:lstStyle/>
          <a:p>
            <a:endParaRPr lang="en-GB"/>
          </a:p>
        </p:txBody>
      </p:sp>
      <p:sp>
        <p:nvSpPr>
          <p:cNvPr id="147471" name="Rectangle 20"/>
          <p:cNvSpPr>
            <a:spLocks noChangeArrowheads="1"/>
          </p:cNvSpPr>
          <p:nvPr/>
        </p:nvSpPr>
        <p:spPr bwMode="auto">
          <a:xfrm>
            <a:off x="4249738" y="5929313"/>
            <a:ext cx="198437"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0.5</a:t>
            </a:r>
            <a:endParaRPr lang="en-US" sz="1800">
              <a:latin typeface="Arial" charset="0"/>
            </a:endParaRPr>
          </a:p>
        </p:txBody>
      </p:sp>
      <p:sp>
        <p:nvSpPr>
          <p:cNvPr id="147472" name="Line 21"/>
          <p:cNvSpPr>
            <a:spLocks noChangeShapeType="1"/>
          </p:cNvSpPr>
          <p:nvPr/>
        </p:nvSpPr>
        <p:spPr bwMode="auto">
          <a:xfrm>
            <a:off x="3840163" y="5861050"/>
            <a:ext cx="1587" cy="66675"/>
          </a:xfrm>
          <a:prstGeom prst="line">
            <a:avLst/>
          </a:prstGeom>
          <a:noFill/>
          <a:ln w="6" cap="sq">
            <a:solidFill>
              <a:srgbClr val="000000"/>
            </a:solidFill>
            <a:miter lim="800000"/>
            <a:headEnd/>
            <a:tailEnd/>
          </a:ln>
        </p:spPr>
        <p:txBody>
          <a:bodyPr/>
          <a:lstStyle/>
          <a:p>
            <a:endParaRPr lang="en-GB"/>
          </a:p>
        </p:txBody>
      </p:sp>
      <p:sp>
        <p:nvSpPr>
          <p:cNvPr id="147473" name="Rectangle 22"/>
          <p:cNvSpPr>
            <a:spLocks noChangeArrowheads="1"/>
          </p:cNvSpPr>
          <p:nvPr/>
        </p:nvSpPr>
        <p:spPr bwMode="auto">
          <a:xfrm>
            <a:off x="3767138" y="5929313"/>
            <a:ext cx="198437"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0.6</a:t>
            </a:r>
            <a:endParaRPr lang="en-US" sz="1800">
              <a:latin typeface="Arial" charset="0"/>
            </a:endParaRPr>
          </a:p>
        </p:txBody>
      </p:sp>
      <p:sp>
        <p:nvSpPr>
          <p:cNvPr id="147474" name="Line 23"/>
          <p:cNvSpPr>
            <a:spLocks noChangeShapeType="1"/>
          </p:cNvSpPr>
          <p:nvPr/>
        </p:nvSpPr>
        <p:spPr bwMode="auto">
          <a:xfrm>
            <a:off x="3355975" y="5861050"/>
            <a:ext cx="1588" cy="66675"/>
          </a:xfrm>
          <a:prstGeom prst="line">
            <a:avLst/>
          </a:prstGeom>
          <a:noFill/>
          <a:ln w="6" cap="sq">
            <a:solidFill>
              <a:srgbClr val="000000"/>
            </a:solidFill>
            <a:miter lim="800000"/>
            <a:headEnd/>
            <a:tailEnd/>
          </a:ln>
        </p:spPr>
        <p:txBody>
          <a:bodyPr/>
          <a:lstStyle/>
          <a:p>
            <a:endParaRPr lang="en-GB"/>
          </a:p>
        </p:txBody>
      </p:sp>
      <p:sp>
        <p:nvSpPr>
          <p:cNvPr id="147475" name="Rectangle 24"/>
          <p:cNvSpPr>
            <a:spLocks noChangeArrowheads="1"/>
          </p:cNvSpPr>
          <p:nvPr/>
        </p:nvSpPr>
        <p:spPr bwMode="auto">
          <a:xfrm>
            <a:off x="3282950" y="5929313"/>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0.7</a:t>
            </a:r>
            <a:endParaRPr lang="en-US" sz="1800">
              <a:latin typeface="Arial" charset="0"/>
            </a:endParaRPr>
          </a:p>
        </p:txBody>
      </p:sp>
      <p:sp>
        <p:nvSpPr>
          <p:cNvPr id="147476" name="Line 25"/>
          <p:cNvSpPr>
            <a:spLocks noChangeShapeType="1"/>
          </p:cNvSpPr>
          <p:nvPr/>
        </p:nvSpPr>
        <p:spPr bwMode="auto">
          <a:xfrm>
            <a:off x="2873375" y="5861050"/>
            <a:ext cx="1588" cy="66675"/>
          </a:xfrm>
          <a:prstGeom prst="line">
            <a:avLst/>
          </a:prstGeom>
          <a:noFill/>
          <a:ln w="6" cap="sq">
            <a:solidFill>
              <a:srgbClr val="000000"/>
            </a:solidFill>
            <a:miter lim="800000"/>
            <a:headEnd/>
            <a:tailEnd/>
          </a:ln>
        </p:spPr>
        <p:txBody>
          <a:bodyPr/>
          <a:lstStyle/>
          <a:p>
            <a:endParaRPr lang="en-GB"/>
          </a:p>
        </p:txBody>
      </p:sp>
      <p:sp>
        <p:nvSpPr>
          <p:cNvPr id="147477" name="Rectangle 26"/>
          <p:cNvSpPr>
            <a:spLocks noChangeArrowheads="1"/>
          </p:cNvSpPr>
          <p:nvPr/>
        </p:nvSpPr>
        <p:spPr bwMode="auto">
          <a:xfrm>
            <a:off x="2800350" y="5929313"/>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0.8</a:t>
            </a:r>
            <a:endParaRPr lang="en-US" sz="1800">
              <a:latin typeface="Arial" charset="0"/>
            </a:endParaRPr>
          </a:p>
        </p:txBody>
      </p:sp>
      <p:sp>
        <p:nvSpPr>
          <p:cNvPr id="147478" name="Line 27"/>
          <p:cNvSpPr>
            <a:spLocks noChangeShapeType="1"/>
          </p:cNvSpPr>
          <p:nvPr/>
        </p:nvSpPr>
        <p:spPr bwMode="auto">
          <a:xfrm>
            <a:off x="2390775" y="5861050"/>
            <a:ext cx="1588" cy="66675"/>
          </a:xfrm>
          <a:prstGeom prst="line">
            <a:avLst/>
          </a:prstGeom>
          <a:noFill/>
          <a:ln w="6" cap="sq">
            <a:solidFill>
              <a:srgbClr val="000000"/>
            </a:solidFill>
            <a:miter lim="800000"/>
            <a:headEnd/>
            <a:tailEnd/>
          </a:ln>
        </p:spPr>
        <p:txBody>
          <a:bodyPr/>
          <a:lstStyle/>
          <a:p>
            <a:endParaRPr lang="en-GB"/>
          </a:p>
        </p:txBody>
      </p:sp>
      <p:sp>
        <p:nvSpPr>
          <p:cNvPr id="147479" name="Rectangle 28"/>
          <p:cNvSpPr>
            <a:spLocks noChangeArrowheads="1"/>
          </p:cNvSpPr>
          <p:nvPr/>
        </p:nvSpPr>
        <p:spPr bwMode="auto">
          <a:xfrm>
            <a:off x="2316163" y="5929313"/>
            <a:ext cx="198437"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0.9</a:t>
            </a:r>
            <a:endParaRPr lang="en-US" sz="1800">
              <a:latin typeface="Arial" charset="0"/>
            </a:endParaRPr>
          </a:p>
        </p:txBody>
      </p:sp>
      <p:sp>
        <p:nvSpPr>
          <p:cNvPr id="147480" name="Line 29"/>
          <p:cNvSpPr>
            <a:spLocks noChangeShapeType="1"/>
          </p:cNvSpPr>
          <p:nvPr/>
        </p:nvSpPr>
        <p:spPr bwMode="auto">
          <a:xfrm>
            <a:off x="1906588" y="5861050"/>
            <a:ext cx="1587" cy="66675"/>
          </a:xfrm>
          <a:prstGeom prst="line">
            <a:avLst/>
          </a:prstGeom>
          <a:noFill/>
          <a:ln w="6" cap="sq">
            <a:solidFill>
              <a:srgbClr val="000000"/>
            </a:solidFill>
            <a:miter lim="800000"/>
            <a:headEnd/>
            <a:tailEnd/>
          </a:ln>
        </p:spPr>
        <p:txBody>
          <a:bodyPr/>
          <a:lstStyle/>
          <a:p>
            <a:endParaRPr lang="en-GB"/>
          </a:p>
        </p:txBody>
      </p:sp>
      <p:sp>
        <p:nvSpPr>
          <p:cNvPr id="147481" name="Rectangle 30"/>
          <p:cNvSpPr>
            <a:spLocks noChangeArrowheads="1"/>
          </p:cNvSpPr>
          <p:nvPr/>
        </p:nvSpPr>
        <p:spPr bwMode="auto">
          <a:xfrm>
            <a:off x="1878013" y="5929313"/>
            <a:ext cx="107950"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1</a:t>
            </a:r>
            <a:endParaRPr lang="en-US" sz="1800">
              <a:latin typeface="Arial" charset="0"/>
            </a:endParaRPr>
          </a:p>
        </p:txBody>
      </p:sp>
      <p:sp>
        <p:nvSpPr>
          <p:cNvPr id="147482" name="Line 31"/>
          <p:cNvSpPr>
            <a:spLocks noChangeShapeType="1"/>
          </p:cNvSpPr>
          <p:nvPr/>
        </p:nvSpPr>
        <p:spPr bwMode="auto">
          <a:xfrm>
            <a:off x="1906588" y="1500188"/>
            <a:ext cx="1587" cy="4394200"/>
          </a:xfrm>
          <a:prstGeom prst="line">
            <a:avLst/>
          </a:prstGeom>
          <a:noFill/>
          <a:ln w="6" cap="sq">
            <a:solidFill>
              <a:srgbClr val="000000"/>
            </a:solidFill>
            <a:miter lim="800000"/>
            <a:headEnd/>
            <a:tailEnd/>
          </a:ln>
        </p:spPr>
        <p:txBody>
          <a:bodyPr/>
          <a:lstStyle/>
          <a:p>
            <a:endParaRPr lang="en-GB"/>
          </a:p>
        </p:txBody>
      </p:sp>
      <p:sp>
        <p:nvSpPr>
          <p:cNvPr id="147483" name="Line 32"/>
          <p:cNvSpPr>
            <a:spLocks noChangeShapeType="1"/>
          </p:cNvSpPr>
          <p:nvPr/>
        </p:nvSpPr>
        <p:spPr bwMode="auto">
          <a:xfrm>
            <a:off x="1871663" y="5894388"/>
            <a:ext cx="69850" cy="1587"/>
          </a:xfrm>
          <a:prstGeom prst="line">
            <a:avLst/>
          </a:prstGeom>
          <a:noFill/>
          <a:ln w="6" cap="sq">
            <a:solidFill>
              <a:srgbClr val="000000"/>
            </a:solidFill>
            <a:miter lim="800000"/>
            <a:headEnd/>
            <a:tailEnd/>
          </a:ln>
        </p:spPr>
        <p:txBody>
          <a:bodyPr/>
          <a:lstStyle/>
          <a:p>
            <a:endParaRPr lang="en-GB"/>
          </a:p>
        </p:txBody>
      </p:sp>
      <p:sp>
        <p:nvSpPr>
          <p:cNvPr id="147484" name="Rectangle 33"/>
          <p:cNvSpPr>
            <a:spLocks noChangeArrowheads="1"/>
          </p:cNvSpPr>
          <p:nvPr/>
        </p:nvSpPr>
        <p:spPr bwMode="auto">
          <a:xfrm>
            <a:off x="1795463" y="5846763"/>
            <a:ext cx="107950"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a:t>
            </a:r>
            <a:endParaRPr lang="en-US" sz="1800">
              <a:latin typeface="Arial" charset="0"/>
            </a:endParaRPr>
          </a:p>
        </p:txBody>
      </p:sp>
      <p:sp>
        <p:nvSpPr>
          <p:cNvPr id="147485" name="Line 34"/>
          <p:cNvSpPr>
            <a:spLocks noChangeShapeType="1"/>
          </p:cNvSpPr>
          <p:nvPr/>
        </p:nvSpPr>
        <p:spPr bwMode="auto">
          <a:xfrm>
            <a:off x="1871663" y="5454650"/>
            <a:ext cx="69850" cy="1588"/>
          </a:xfrm>
          <a:prstGeom prst="line">
            <a:avLst/>
          </a:prstGeom>
          <a:noFill/>
          <a:ln w="6" cap="sq">
            <a:solidFill>
              <a:srgbClr val="000000"/>
            </a:solidFill>
            <a:miter lim="800000"/>
            <a:headEnd/>
            <a:tailEnd/>
          </a:ln>
        </p:spPr>
        <p:txBody>
          <a:bodyPr/>
          <a:lstStyle/>
          <a:p>
            <a:endParaRPr lang="en-GB"/>
          </a:p>
        </p:txBody>
      </p:sp>
      <p:sp>
        <p:nvSpPr>
          <p:cNvPr id="147486" name="Rectangle 35"/>
          <p:cNvSpPr>
            <a:spLocks noChangeArrowheads="1"/>
          </p:cNvSpPr>
          <p:nvPr/>
        </p:nvSpPr>
        <p:spPr bwMode="auto">
          <a:xfrm>
            <a:off x="1708150" y="5407025"/>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0.1</a:t>
            </a:r>
            <a:endParaRPr lang="en-US" sz="1800">
              <a:latin typeface="Arial" charset="0"/>
            </a:endParaRPr>
          </a:p>
        </p:txBody>
      </p:sp>
      <p:sp>
        <p:nvSpPr>
          <p:cNvPr id="147487" name="Line 36"/>
          <p:cNvSpPr>
            <a:spLocks noChangeShapeType="1"/>
          </p:cNvSpPr>
          <p:nvPr/>
        </p:nvSpPr>
        <p:spPr bwMode="auto">
          <a:xfrm>
            <a:off x="1871663" y="5014913"/>
            <a:ext cx="69850" cy="1587"/>
          </a:xfrm>
          <a:prstGeom prst="line">
            <a:avLst/>
          </a:prstGeom>
          <a:noFill/>
          <a:ln w="6" cap="sq">
            <a:solidFill>
              <a:srgbClr val="000000"/>
            </a:solidFill>
            <a:miter lim="800000"/>
            <a:headEnd/>
            <a:tailEnd/>
          </a:ln>
        </p:spPr>
        <p:txBody>
          <a:bodyPr/>
          <a:lstStyle/>
          <a:p>
            <a:endParaRPr lang="en-GB"/>
          </a:p>
        </p:txBody>
      </p:sp>
      <p:sp>
        <p:nvSpPr>
          <p:cNvPr id="147488" name="Rectangle 37"/>
          <p:cNvSpPr>
            <a:spLocks noChangeArrowheads="1"/>
          </p:cNvSpPr>
          <p:nvPr/>
        </p:nvSpPr>
        <p:spPr bwMode="auto">
          <a:xfrm>
            <a:off x="1708150" y="4968875"/>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0.2</a:t>
            </a:r>
            <a:endParaRPr lang="en-US" sz="1800">
              <a:latin typeface="Arial" charset="0"/>
            </a:endParaRPr>
          </a:p>
        </p:txBody>
      </p:sp>
      <p:sp>
        <p:nvSpPr>
          <p:cNvPr id="147489" name="Line 38"/>
          <p:cNvSpPr>
            <a:spLocks noChangeShapeType="1"/>
          </p:cNvSpPr>
          <p:nvPr/>
        </p:nvSpPr>
        <p:spPr bwMode="auto">
          <a:xfrm>
            <a:off x="1871663" y="4575175"/>
            <a:ext cx="69850" cy="1588"/>
          </a:xfrm>
          <a:prstGeom prst="line">
            <a:avLst/>
          </a:prstGeom>
          <a:noFill/>
          <a:ln w="6" cap="sq">
            <a:solidFill>
              <a:srgbClr val="000000"/>
            </a:solidFill>
            <a:miter lim="800000"/>
            <a:headEnd/>
            <a:tailEnd/>
          </a:ln>
        </p:spPr>
        <p:txBody>
          <a:bodyPr/>
          <a:lstStyle/>
          <a:p>
            <a:endParaRPr lang="en-GB"/>
          </a:p>
        </p:txBody>
      </p:sp>
      <p:sp>
        <p:nvSpPr>
          <p:cNvPr id="147490" name="Rectangle 39"/>
          <p:cNvSpPr>
            <a:spLocks noChangeArrowheads="1"/>
          </p:cNvSpPr>
          <p:nvPr/>
        </p:nvSpPr>
        <p:spPr bwMode="auto">
          <a:xfrm>
            <a:off x="1708150" y="4529138"/>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0.3</a:t>
            </a:r>
            <a:endParaRPr lang="en-US" sz="1800">
              <a:latin typeface="Arial" charset="0"/>
            </a:endParaRPr>
          </a:p>
        </p:txBody>
      </p:sp>
      <p:sp>
        <p:nvSpPr>
          <p:cNvPr id="147491" name="Line 40"/>
          <p:cNvSpPr>
            <a:spLocks noChangeShapeType="1"/>
          </p:cNvSpPr>
          <p:nvPr/>
        </p:nvSpPr>
        <p:spPr bwMode="auto">
          <a:xfrm>
            <a:off x="1871663" y="4137025"/>
            <a:ext cx="69850" cy="1588"/>
          </a:xfrm>
          <a:prstGeom prst="line">
            <a:avLst/>
          </a:prstGeom>
          <a:noFill/>
          <a:ln w="6" cap="sq">
            <a:solidFill>
              <a:srgbClr val="000000"/>
            </a:solidFill>
            <a:miter lim="800000"/>
            <a:headEnd/>
            <a:tailEnd/>
          </a:ln>
        </p:spPr>
        <p:txBody>
          <a:bodyPr/>
          <a:lstStyle/>
          <a:p>
            <a:endParaRPr lang="en-GB"/>
          </a:p>
        </p:txBody>
      </p:sp>
      <p:sp>
        <p:nvSpPr>
          <p:cNvPr id="147492" name="Rectangle 41"/>
          <p:cNvSpPr>
            <a:spLocks noChangeArrowheads="1"/>
          </p:cNvSpPr>
          <p:nvPr/>
        </p:nvSpPr>
        <p:spPr bwMode="auto">
          <a:xfrm>
            <a:off x="1708150" y="4089400"/>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0.4</a:t>
            </a:r>
            <a:endParaRPr lang="en-US" sz="1800">
              <a:latin typeface="Arial" charset="0"/>
            </a:endParaRPr>
          </a:p>
        </p:txBody>
      </p:sp>
      <p:sp>
        <p:nvSpPr>
          <p:cNvPr id="147493" name="Line 42"/>
          <p:cNvSpPr>
            <a:spLocks noChangeShapeType="1"/>
          </p:cNvSpPr>
          <p:nvPr/>
        </p:nvSpPr>
        <p:spPr bwMode="auto">
          <a:xfrm>
            <a:off x="1871663" y="3697288"/>
            <a:ext cx="69850" cy="1587"/>
          </a:xfrm>
          <a:prstGeom prst="line">
            <a:avLst/>
          </a:prstGeom>
          <a:noFill/>
          <a:ln w="6" cap="sq">
            <a:solidFill>
              <a:srgbClr val="000000"/>
            </a:solidFill>
            <a:miter lim="800000"/>
            <a:headEnd/>
            <a:tailEnd/>
          </a:ln>
        </p:spPr>
        <p:txBody>
          <a:bodyPr/>
          <a:lstStyle/>
          <a:p>
            <a:endParaRPr lang="en-GB"/>
          </a:p>
        </p:txBody>
      </p:sp>
      <p:sp>
        <p:nvSpPr>
          <p:cNvPr id="147494" name="Rectangle 43"/>
          <p:cNvSpPr>
            <a:spLocks noChangeArrowheads="1"/>
          </p:cNvSpPr>
          <p:nvPr/>
        </p:nvSpPr>
        <p:spPr bwMode="auto">
          <a:xfrm>
            <a:off x="1708150" y="3649663"/>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0.5</a:t>
            </a:r>
            <a:endParaRPr lang="en-US" sz="1800">
              <a:latin typeface="Arial" charset="0"/>
            </a:endParaRPr>
          </a:p>
        </p:txBody>
      </p:sp>
      <p:sp>
        <p:nvSpPr>
          <p:cNvPr id="147495" name="Line 44"/>
          <p:cNvSpPr>
            <a:spLocks noChangeShapeType="1"/>
          </p:cNvSpPr>
          <p:nvPr/>
        </p:nvSpPr>
        <p:spPr bwMode="auto">
          <a:xfrm>
            <a:off x="1871663" y="3257550"/>
            <a:ext cx="69850" cy="1588"/>
          </a:xfrm>
          <a:prstGeom prst="line">
            <a:avLst/>
          </a:prstGeom>
          <a:noFill/>
          <a:ln w="6" cap="sq">
            <a:solidFill>
              <a:srgbClr val="000000"/>
            </a:solidFill>
            <a:miter lim="800000"/>
            <a:headEnd/>
            <a:tailEnd/>
          </a:ln>
        </p:spPr>
        <p:txBody>
          <a:bodyPr/>
          <a:lstStyle/>
          <a:p>
            <a:endParaRPr lang="en-GB"/>
          </a:p>
        </p:txBody>
      </p:sp>
      <p:sp>
        <p:nvSpPr>
          <p:cNvPr id="147496" name="Rectangle 45"/>
          <p:cNvSpPr>
            <a:spLocks noChangeArrowheads="1"/>
          </p:cNvSpPr>
          <p:nvPr/>
        </p:nvSpPr>
        <p:spPr bwMode="auto">
          <a:xfrm>
            <a:off x="1708150" y="3209925"/>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0.6</a:t>
            </a:r>
            <a:endParaRPr lang="en-US" sz="1800">
              <a:latin typeface="Arial" charset="0"/>
            </a:endParaRPr>
          </a:p>
        </p:txBody>
      </p:sp>
      <p:sp>
        <p:nvSpPr>
          <p:cNvPr id="147497" name="Line 46"/>
          <p:cNvSpPr>
            <a:spLocks noChangeShapeType="1"/>
          </p:cNvSpPr>
          <p:nvPr/>
        </p:nvSpPr>
        <p:spPr bwMode="auto">
          <a:xfrm>
            <a:off x="1871663" y="2817813"/>
            <a:ext cx="69850" cy="1587"/>
          </a:xfrm>
          <a:prstGeom prst="line">
            <a:avLst/>
          </a:prstGeom>
          <a:noFill/>
          <a:ln w="6" cap="sq">
            <a:solidFill>
              <a:srgbClr val="000000"/>
            </a:solidFill>
            <a:miter lim="800000"/>
            <a:headEnd/>
            <a:tailEnd/>
          </a:ln>
        </p:spPr>
        <p:txBody>
          <a:bodyPr/>
          <a:lstStyle/>
          <a:p>
            <a:endParaRPr lang="en-GB"/>
          </a:p>
        </p:txBody>
      </p:sp>
      <p:sp>
        <p:nvSpPr>
          <p:cNvPr id="147498" name="Rectangle 47"/>
          <p:cNvSpPr>
            <a:spLocks noChangeArrowheads="1"/>
          </p:cNvSpPr>
          <p:nvPr/>
        </p:nvSpPr>
        <p:spPr bwMode="auto">
          <a:xfrm>
            <a:off x="1708150" y="2771775"/>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0.7</a:t>
            </a:r>
            <a:endParaRPr lang="en-US" sz="1800">
              <a:latin typeface="Arial" charset="0"/>
            </a:endParaRPr>
          </a:p>
        </p:txBody>
      </p:sp>
      <p:sp>
        <p:nvSpPr>
          <p:cNvPr id="147499" name="Line 48"/>
          <p:cNvSpPr>
            <a:spLocks noChangeShapeType="1"/>
          </p:cNvSpPr>
          <p:nvPr/>
        </p:nvSpPr>
        <p:spPr bwMode="auto">
          <a:xfrm>
            <a:off x="1871663" y="2378075"/>
            <a:ext cx="69850" cy="1588"/>
          </a:xfrm>
          <a:prstGeom prst="line">
            <a:avLst/>
          </a:prstGeom>
          <a:noFill/>
          <a:ln w="6" cap="sq">
            <a:solidFill>
              <a:srgbClr val="000000"/>
            </a:solidFill>
            <a:miter lim="800000"/>
            <a:headEnd/>
            <a:tailEnd/>
          </a:ln>
        </p:spPr>
        <p:txBody>
          <a:bodyPr/>
          <a:lstStyle/>
          <a:p>
            <a:endParaRPr lang="en-GB"/>
          </a:p>
        </p:txBody>
      </p:sp>
      <p:sp>
        <p:nvSpPr>
          <p:cNvPr id="147500" name="Rectangle 49"/>
          <p:cNvSpPr>
            <a:spLocks noChangeArrowheads="1"/>
          </p:cNvSpPr>
          <p:nvPr/>
        </p:nvSpPr>
        <p:spPr bwMode="auto">
          <a:xfrm>
            <a:off x="1708150" y="2332038"/>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0.8</a:t>
            </a:r>
            <a:endParaRPr lang="en-US" sz="1800">
              <a:latin typeface="Arial" charset="0"/>
            </a:endParaRPr>
          </a:p>
        </p:txBody>
      </p:sp>
      <p:sp>
        <p:nvSpPr>
          <p:cNvPr id="147501" name="Line 50"/>
          <p:cNvSpPr>
            <a:spLocks noChangeShapeType="1"/>
          </p:cNvSpPr>
          <p:nvPr/>
        </p:nvSpPr>
        <p:spPr bwMode="auto">
          <a:xfrm>
            <a:off x="1871663" y="1938338"/>
            <a:ext cx="69850" cy="1587"/>
          </a:xfrm>
          <a:prstGeom prst="line">
            <a:avLst/>
          </a:prstGeom>
          <a:noFill/>
          <a:ln w="6" cap="sq">
            <a:solidFill>
              <a:srgbClr val="000000"/>
            </a:solidFill>
            <a:miter lim="800000"/>
            <a:headEnd/>
            <a:tailEnd/>
          </a:ln>
        </p:spPr>
        <p:txBody>
          <a:bodyPr/>
          <a:lstStyle/>
          <a:p>
            <a:endParaRPr lang="en-GB"/>
          </a:p>
        </p:txBody>
      </p:sp>
      <p:sp>
        <p:nvSpPr>
          <p:cNvPr id="147502" name="Rectangle 51"/>
          <p:cNvSpPr>
            <a:spLocks noChangeArrowheads="1"/>
          </p:cNvSpPr>
          <p:nvPr/>
        </p:nvSpPr>
        <p:spPr bwMode="auto">
          <a:xfrm>
            <a:off x="1708150" y="1892300"/>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0.9</a:t>
            </a:r>
            <a:endParaRPr lang="en-US" sz="1800">
              <a:latin typeface="Arial" charset="0"/>
            </a:endParaRPr>
          </a:p>
        </p:txBody>
      </p:sp>
      <p:sp>
        <p:nvSpPr>
          <p:cNvPr id="147503" name="Line 52"/>
          <p:cNvSpPr>
            <a:spLocks noChangeShapeType="1"/>
          </p:cNvSpPr>
          <p:nvPr/>
        </p:nvSpPr>
        <p:spPr bwMode="auto">
          <a:xfrm>
            <a:off x="1871663" y="1500188"/>
            <a:ext cx="69850" cy="1587"/>
          </a:xfrm>
          <a:prstGeom prst="line">
            <a:avLst/>
          </a:prstGeom>
          <a:noFill/>
          <a:ln w="6" cap="sq">
            <a:solidFill>
              <a:srgbClr val="000000"/>
            </a:solidFill>
            <a:miter lim="800000"/>
            <a:headEnd/>
            <a:tailEnd/>
          </a:ln>
        </p:spPr>
        <p:txBody>
          <a:bodyPr/>
          <a:lstStyle/>
          <a:p>
            <a:endParaRPr lang="en-GB"/>
          </a:p>
        </p:txBody>
      </p:sp>
      <p:sp>
        <p:nvSpPr>
          <p:cNvPr id="147504" name="Rectangle 53"/>
          <p:cNvSpPr>
            <a:spLocks noChangeArrowheads="1"/>
          </p:cNvSpPr>
          <p:nvPr/>
        </p:nvSpPr>
        <p:spPr bwMode="auto">
          <a:xfrm>
            <a:off x="1795463" y="1452563"/>
            <a:ext cx="107950"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1</a:t>
            </a:r>
            <a:endParaRPr lang="en-US" sz="1800">
              <a:latin typeface="Arial" charset="0"/>
            </a:endParaRPr>
          </a:p>
        </p:txBody>
      </p:sp>
      <p:sp>
        <p:nvSpPr>
          <p:cNvPr id="147505" name="Line 56"/>
          <p:cNvSpPr>
            <a:spLocks noChangeShapeType="1"/>
          </p:cNvSpPr>
          <p:nvPr/>
        </p:nvSpPr>
        <p:spPr bwMode="auto">
          <a:xfrm>
            <a:off x="1911350" y="1503363"/>
            <a:ext cx="4832350" cy="1587"/>
          </a:xfrm>
          <a:prstGeom prst="line">
            <a:avLst/>
          </a:prstGeom>
          <a:noFill/>
          <a:ln w="6" cap="sq">
            <a:solidFill>
              <a:srgbClr val="000000"/>
            </a:solidFill>
            <a:miter lim="800000"/>
            <a:headEnd/>
            <a:tailEnd/>
          </a:ln>
        </p:spPr>
        <p:txBody>
          <a:bodyPr/>
          <a:lstStyle/>
          <a:p>
            <a:endParaRPr lang="en-GB"/>
          </a:p>
        </p:txBody>
      </p:sp>
      <p:sp>
        <p:nvSpPr>
          <p:cNvPr id="147506" name="Line 57"/>
          <p:cNvSpPr>
            <a:spLocks noChangeShapeType="1"/>
          </p:cNvSpPr>
          <p:nvPr/>
        </p:nvSpPr>
        <p:spPr bwMode="auto">
          <a:xfrm flipV="1">
            <a:off x="6743700" y="1503363"/>
            <a:ext cx="1588" cy="4394200"/>
          </a:xfrm>
          <a:prstGeom prst="line">
            <a:avLst/>
          </a:prstGeom>
          <a:noFill/>
          <a:ln w="6" cap="sq">
            <a:solidFill>
              <a:srgbClr val="000000"/>
            </a:solidFill>
            <a:miter lim="800000"/>
            <a:headEnd/>
            <a:tailEnd/>
          </a:ln>
        </p:spPr>
        <p:txBody>
          <a:bodyPr/>
          <a:lstStyle/>
          <a:p>
            <a:endParaRPr lang="en-GB"/>
          </a:p>
        </p:txBody>
      </p:sp>
      <p:sp>
        <p:nvSpPr>
          <p:cNvPr id="147507" name="Line 58"/>
          <p:cNvSpPr>
            <a:spLocks noChangeShapeType="1"/>
          </p:cNvSpPr>
          <p:nvPr/>
        </p:nvSpPr>
        <p:spPr bwMode="auto">
          <a:xfrm flipV="1">
            <a:off x="1911350" y="1503363"/>
            <a:ext cx="4832350" cy="4394200"/>
          </a:xfrm>
          <a:prstGeom prst="line">
            <a:avLst/>
          </a:prstGeom>
          <a:noFill/>
          <a:ln w="6" cap="sq">
            <a:solidFill>
              <a:srgbClr val="000000"/>
            </a:solidFill>
            <a:miter lim="800000"/>
            <a:headEnd/>
            <a:tailEnd/>
          </a:ln>
        </p:spPr>
        <p:txBody>
          <a:bodyPr/>
          <a:lstStyle/>
          <a:p>
            <a:endParaRPr lang="en-GB"/>
          </a:p>
        </p:txBody>
      </p:sp>
      <p:sp>
        <p:nvSpPr>
          <p:cNvPr id="147508" name="Rectangle 59"/>
          <p:cNvSpPr>
            <a:spLocks noChangeArrowheads="1"/>
          </p:cNvSpPr>
          <p:nvPr/>
        </p:nvSpPr>
        <p:spPr bwMode="auto">
          <a:xfrm>
            <a:off x="2822575" y="2801938"/>
            <a:ext cx="104775" cy="100012"/>
          </a:xfrm>
          <a:prstGeom prst="rect">
            <a:avLst/>
          </a:prstGeom>
          <a:solidFill>
            <a:srgbClr val="FF0000"/>
          </a:solidFill>
          <a:ln w="6" cap="sq">
            <a:solidFill>
              <a:srgbClr val="000000"/>
            </a:solidFill>
            <a:miter lim="800000"/>
            <a:headEnd/>
            <a:tailEnd/>
          </a:ln>
        </p:spPr>
        <p:txBody>
          <a:bodyPr/>
          <a:lstStyle/>
          <a:p>
            <a:endParaRPr lang="en-GB" sz="1800"/>
          </a:p>
        </p:txBody>
      </p:sp>
      <p:sp>
        <p:nvSpPr>
          <p:cNvPr id="147509" name="Rectangle 60"/>
          <p:cNvSpPr>
            <a:spLocks noChangeArrowheads="1"/>
          </p:cNvSpPr>
          <p:nvPr/>
        </p:nvSpPr>
        <p:spPr bwMode="auto">
          <a:xfrm>
            <a:off x="3011488" y="2017713"/>
            <a:ext cx="104775"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01" name="Rectangle 61"/>
          <p:cNvSpPr>
            <a:spLocks noChangeArrowheads="1"/>
          </p:cNvSpPr>
          <p:nvPr/>
        </p:nvSpPr>
        <p:spPr bwMode="auto">
          <a:xfrm>
            <a:off x="2092325" y="2549525"/>
            <a:ext cx="106363" cy="98425"/>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87102" name="Rectangle 62"/>
          <p:cNvSpPr>
            <a:spLocks noChangeArrowheads="1"/>
          </p:cNvSpPr>
          <p:nvPr/>
        </p:nvSpPr>
        <p:spPr bwMode="auto">
          <a:xfrm>
            <a:off x="2097088" y="2576513"/>
            <a:ext cx="106362" cy="98425"/>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87103" name="Rectangle 63"/>
          <p:cNvSpPr>
            <a:spLocks noChangeArrowheads="1"/>
          </p:cNvSpPr>
          <p:nvPr/>
        </p:nvSpPr>
        <p:spPr bwMode="auto">
          <a:xfrm>
            <a:off x="2243138" y="2622550"/>
            <a:ext cx="104775" cy="98425"/>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147513" name="Rectangle 64"/>
          <p:cNvSpPr>
            <a:spLocks noChangeArrowheads="1"/>
          </p:cNvSpPr>
          <p:nvPr/>
        </p:nvSpPr>
        <p:spPr bwMode="auto">
          <a:xfrm>
            <a:off x="2798763" y="2078038"/>
            <a:ext cx="104775"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05" name="Rectangle 65"/>
          <p:cNvSpPr>
            <a:spLocks noChangeArrowheads="1"/>
          </p:cNvSpPr>
          <p:nvPr/>
        </p:nvSpPr>
        <p:spPr bwMode="auto">
          <a:xfrm>
            <a:off x="2444750" y="2382838"/>
            <a:ext cx="104775" cy="98425"/>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147515" name="Rectangle 66"/>
          <p:cNvSpPr>
            <a:spLocks noChangeArrowheads="1"/>
          </p:cNvSpPr>
          <p:nvPr/>
        </p:nvSpPr>
        <p:spPr bwMode="auto">
          <a:xfrm>
            <a:off x="3916363" y="1450975"/>
            <a:ext cx="106362"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07" name="Rectangle 67"/>
          <p:cNvSpPr>
            <a:spLocks noChangeArrowheads="1"/>
          </p:cNvSpPr>
          <p:nvPr/>
        </p:nvSpPr>
        <p:spPr bwMode="auto">
          <a:xfrm>
            <a:off x="1993900" y="2647950"/>
            <a:ext cx="106363" cy="100013"/>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147517" name="Rectangle 68"/>
          <p:cNvSpPr>
            <a:spLocks noChangeArrowheads="1"/>
          </p:cNvSpPr>
          <p:nvPr/>
        </p:nvSpPr>
        <p:spPr bwMode="auto">
          <a:xfrm>
            <a:off x="2992438" y="1450975"/>
            <a:ext cx="104775"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09" name="Rectangle 69"/>
          <p:cNvSpPr>
            <a:spLocks noChangeArrowheads="1"/>
          </p:cNvSpPr>
          <p:nvPr/>
        </p:nvSpPr>
        <p:spPr bwMode="auto">
          <a:xfrm>
            <a:off x="2325688" y="2308225"/>
            <a:ext cx="104775" cy="98425"/>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87110" name="Rectangle 70"/>
          <p:cNvSpPr>
            <a:spLocks noChangeArrowheads="1"/>
          </p:cNvSpPr>
          <p:nvPr/>
        </p:nvSpPr>
        <p:spPr bwMode="auto">
          <a:xfrm>
            <a:off x="3556000" y="1450975"/>
            <a:ext cx="104775" cy="98425"/>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147520" name="Rectangle 71"/>
          <p:cNvSpPr>
            <a:spLocks noChangeArrowheads="1"/>
          </p:cNvSpPr>
          <p:nvPr/>
        </p:nvSpPr>
        <p:spPr bwMode="auto">
          <a:xfrm>
            <a:off x="2095500" y="3309938"/>
            <a:ext cx="104775"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147521" name="Rectangle 72"/>
          <p:cNvSpPr>
            <a:spLocks noChangeArrowheads="1"/>
          </p:cNvSpPr>
          <p:nvPr/>
        </p:nvSpPr>
        <p:spPr bwMode="auto">
          <a:xfrm>
            <a:off x="2933700" y="2549525"/>
            <a:ext cx="106363"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147522" name="Rectangle 73"/>
          <p:cNvSpPr>
            <a:spLocks noChangeArrowheads="1"/>
          </p:cNvSpPr>
          <p:nvPr/>
        </p:nvSpPr>
        <p:spPr bwMode="auto">
          <a:xfrm>
            <a:off x="3313113" y="2182813"/>
            <a:ext cx="106362"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14" name="Rectangle 74"/>
          <p:cNvSpPr>
            <a:spLocks noChangeArrowheads="1"/>
          </p:cNvSpPr>
          <p:nvPr/>
        </p:nvSpPr>
        <p:spPr bwMode="auto">
          <a:xfrm>
            <a:off x="2511425" y="2249488"/>
            <a:ext cx="104775" cy="98425"/>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147524" name="Rectangle 75"/>
          <p:cNvSpPr>
            <a:spLocks noChangeArrowheads="1"/>
          </p:cNvSpPr>
          <p:nvPr/>
        </p:nvSpPr>
        <p:spPr bwMode="auto">
          <a:xfrm>
            <a:off x="3062288" y="1938338"/>
            <a:ext cx="106362"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16" name="Rectangle 76"/>
          <p:cNvSpPr>
            <a:spLocks noChangeArrowheads="1"/>
          </p:cNvSpPr>
          <p:nvPr/>
        </p:nvSpPr>
        <p:spPr bwMode="auto">
          <a:xfrm>
            <a:off x="2216150" y="2427288"/>
            <a:ext cx="104775" cy="98425"/>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87117" name="Rectangle 77"/>
          <p:cNvSpPr>
            <a:spLocks noChangeArrowheads="1"/>
          </p:cNvSpPr>
          <p:nvPr/>
        </p:nvSpPr>
        <p:spPr bwMode="auto">
          <a:xfrm>
            <a:off x="2116138" y="2978150"/>
            <a:ext cx="106362" cy="98425"/>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147527" name="Rectangle 78"/>
          <p:cNvSpPr>
            <a:spLocks noChangeArrowheads="1"/>
          </p:cNvSpPr>
          <p:nvPr/>
        </p:nvSpPr>
        <p:spPr bwMode="auto">
          <a:xfrm>
            <a:off x="4214813" y="2328863"/>
            <a:ext cx="104775"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19" name="Rectangle 79"/>
          <p:cNvSpPr>
            <a:spLocks noChangeArrowheads="1"/>
          </p:cNvSpPr>
          <p:nvPr/>
        </p:nvSpPr>
        <p:spPr bwMode="auto">
          <a:xfrm>
            <a:off x="2046288" y="3319463"/>
            <a:ext cx="106362" cy="100012"/>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147529" name="Rectangle 80"/>
          <p:cNvSpPr>
            <a:spLocks noChangeArrowheads="1"/>
          </p:cNvSpPr>
          <p:nvPr/>
        </p:nvSpPr>
        <p:spPr bwMode="auto">
          <a:xfrm>
            <a:off x="2093913" y="4221163"/>
            <a:ext cx="106362"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147530" name="Rectangle 81"/>
          <p:cNvSpPr>
            <a:spLocks noChangeArrowheads="1"/>
          </p:cNvSpPr>
          <p:nvPr/>
        </p:nvSpPr>
        <p:spPr bwMode="auto">
          <a:xfrm>
            <a:off x="2095500" y="3648075"/>
            <a:ext cx="104775"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147531" name="Rectangle 82"/>
          <p:cNvSpPr>
            <a:spLocks noChangeArrowheads="1"/>
          </p:cNvSpPr>
          <p:nvPr/>
        </p:nvSpPr>
        <p:spPr bwMode="auto">
          <a:xfrm>
            <a:off x="2014538" y="4379913"/>
            <a:ext cx="104775"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1" name="Rectangle 63"/>
          <p:cNvSpPr>
            <a:spLocks noChangeArrowheads="1"/>
          </p:cNvSpPr>
          <p:nvPr/>
        </p:nvSpPr>
        <p:spPr bwMode="auto">
          <a:xfrm>
            <a:off x="1428728" y="3643314"/>
            <a:ext cx="807913" cy="215444"/>
          </a:xfrm>
          <a:prstGeom prst="rect">
            <a:avLst/>
          </a:prstGeom>
          <a:noFill/>
          <a:ln w="9525">
            <a:noFill/>
            <a:miter lim="800000"/>
            <a:headEnd/>
            <a:tailEnd/>
          </a:ln>
        </p:spPr>
        <p:txBody>
          <a:bodyPr vert="vert270" wrap="none" lIns="0" tIns="0" rIns="0" bIns="0">
            <a:spAutoFit/>
          </a:bodyPr>
          <a:lstStyle/>
          <a:p>
            <a:pPr>
              <a:defRPr/>
            </a:pPr>
            <a:r>
              <a:rPr lang="en-US" sz="1400" dirty="0">
                <a:solidFill>
                  <a:srgbClr val="000000"/>
                </a:solidFill>
                <a:latin typeface="Arial" pitchFamily="34" charset="0"/>
                <a:cs typeface="Arial" pitchFamily="34" charset="0"/>
              </a:rPr>
              <a:t>Sensitivity</a:t>
            </a:r>
            <a:endParaRPr lang="en-US" sz="1400" dirty="0">
              <a:latin typeface="Arial" pitchFamily="34" charset="0"/>
              <a:cs typeface="Arial" pitchFamily="34" charset="0"/>
            </a:endParaRPr>
          </a:p>
        </p:txBody>
      </p:sp>
      <p:sp>
        <p:nvSpPr>
          <p:cNvPr id="147536" name="Rectangle 62"/>
          <p:cNvSpPr>
            <a:spLocks noChangeArrowheads="1"/>
          </p:cNvSpPr>
          <p:nvPr/>
        </p:nvSpPr>
        <p:spPr bwMode="auto">
          <a:xfrm>
            <a:off x="3929063" y="6072188"/>
            <a:ext cx="857250" cy="214312"/>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Specificity</a:t>
            </a:r>
            <a:endParaRPr lang="en-US" sz="1400">
              <a:latin typeface="Arial" charset="0"/>
            </a:endParaRPr>
          </a:p>
        </p:txBody>
      </p:sp>
      <p:sp>
        <p:nvSpPr>
          <p:cNvPr id="82" name="Title 77"/>
          <p:cNvSpPr txBox="1">
            <a:spLocks/>
          </p:cNvSpPr>
          <p:nvPr/>
        </p:nvSpPr>
        <p:spPr>
          <a:xfrm>
            <a:off x="457200" y="274638"/>
            <a:ext cx="8229600" cy="1143000"/>
          </a:xfrm>
          <a:prstGeom prst="rect">
            <a:avLst/>
          </a:prstGeom>
        </p:spPr>
        <p:txBody>
          <a:bodyPr>
            <a:normAutofit/>
          </a:bodyPr>
          <a:lstStyle/>
          <a:p>
            <a:pPr algn="ctr">
              <a:lnSpc>
                <a:spcPct val="90000"/>
              </a:lnSpc>
            </a:pPr>
            <a:r>
              <a:rPr lang="en-GB" sz="3600" b="1" dirty="0">
                <a:solidFill>
                  <a:schemeClr val="tx2"/>
                </a:solidFill>
                <a:latin typeface="Calibri" pitchFamily="34" charset="0"/>
                <a:cs typeface="Calibri" pitchFamily="34" charset="0"/>
              </a:rPr>
              <a:t>Studies of the triple test </a:t>
            </a:r>
            <a:br>
              <a:rPr lang="en-GB" sz="3600" b="1" dirty="0">
                <a:solidFill>
                  <a:schemeClr val="tx2"/>
                </a:solidFill>
                <a:latin typeface="Calibri" pitchFamily="34" charset="0"/>
                <a:cs typeface="Calibri" pitchFamily="34" charset="0"/>
              </a:rPr>
            </a:br>
            <a:r>
              <a:rPr lang="en-GB" sz="3600" b="1" dirty="0">
                <a:latin typeface="Calibri" pitchFamily="34" charset="0"/>
                <a:cs typeface="Calibri" pitchFamily="34" charset="0"/>
              </a:rPr>
              <a:t>( </a:t>
            </a:r>
            <a:r>
              <a:rPr lang="en-GB" sz="3200" b="1" dirty="0">
                <a:latin typeface="Calibri" pitchFamily="34" charset="0"/>
                <a:cs typeface="Calibri" pitchFamily="34" charset="0"/>
              </a:rPr>
              <a:t>   = all ages</a:t>
            </a:r>
            <a:r>
              <a:rPr lang="en-GB" sz="3200" b="1" dirty="0" smtClean="0">
                <a:latin typeface="Calibri" pitchFamily="34" charset="0"/>
                <a:cs typeface="Calibri" pitchFamily="34" charset="0"/>
              </a:rPr>
              <a:t>;    </a:t>
            </a:r>
            <a:r>
              <a:rPr lang="en-GB" sz="3200" b="1" dirty="0">
                <a:latin typeface="Calibri" pitchFamily="34" charset="0"/>
                <a:cs typeface="Calibri" pitchFamily="34" charset="0"/>
              </a:rPr>
              <a:t>=aged 35 and over)</a:t>
            </a:r>
          </a:p>
        </p:txBody>
      </p:sp>
      <p:sp>
        <p:nvSpPr>
          <p:cNvPr id="83" name="Rectangle 70"/>
          <p:cNvSpPr>
            <a:spLocks noChangeArrowheads="1"/>
          </p:cNvSpPr>
          <p:nvPr/>
        </p:nvSpPr>
        <p:spPr bwMode="auto">
          <a:xfrm>
            <a:off x="1966913" y="947738"/>
            <a:ext cx="214312" cy="214312"/>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84" name="Rectangle 66"/>
          <p:cNvSpPr>
            <a:spLocks noChangeArrowheads="1"/>
          </p:cNvSpPr>
          <p:nvPr/>
        </p:nvSpPr>
        <p:spPr bwMode="auto">
          <a:xfrm>
            <a:off x="3962400" y="952500"/>
            <a:ext cx="214313" cy="214313"/>
          </a:xfrm>
          <a:prstGeom prst="rect">
            <a:avLst/>
          </a:prstGeom>
          <a:solidFill>
            <a:srgbClr val="FF0000"/>
          </a:solidFill>
          <a:ln w="6" cap="sq">
            <a:solidFill>
              <a:srgbClr val="000000"/>
            </a:solidFill>
            <a:miter lim="800000"/>
            <a:headEnd/>
            <a:tailEnd/>
          </a:ln>
        </p:spPr>
        <p:txBody>
          <a:bodyPr/>
          <a:lstStyle/>
          <a:p>
            <a:endParaRPr lang="en-GB" sz="18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AutoShape 5"/>
          <p:cNvSpPr>
            <a:spLocks noChangeAspect="1" noChangeArrowheads="1" noTextEdit="1"/>
          </p:cNvSpPr>
          <p:nvPr/>
        </p:nvSpPr>
        <p:spPr bwMode="auto">
          <a:xfrm>
            <a:off x="1643063" y="1285875"/>
            <a:ext cx="5272087" cy="4937125"/>
          </a:xfrm>
          <a:prstGeom prst="rect">
            <a:avLst/>
          </a:prstGeom>
          <a:noFill/>
          <a:ln w="9525">
            <a:noFill/>
            <a:miter lim="800000"/>
            <a:headEnd/>
            <a:tailEnd/>
          </a:ln>
        </p:spPr>
        <p:txBody>
          <a:bodyPr/>
          <a:lstStyle/>
          <a:p>
            <a:endParaRPr lang="en-GB"/>
          </a:p>
        </p:txBody>
      </p:sp>
      <p:sp>
        <p:nvSpPr>
          <p:cNvPr id="149507" name="Line 8"/>
          <p:cNvSpPr>
            <a:spLocks noChangeShapeType="1"/>
          </p:cNvSpPr>
          <p:nvPr/>
        </p:nvSpPr>
        <p:spPr bwMode="auto">
          <a:xfrm>
            <a:off x="1906588" y="5894388"/>
            <a:ext cx="4832350" cy="1587"/>
          </a:xfrm>
          <a:prstGeom prst="line">
            <a:avLst/>
          </a:prstGeom>
          <a:noFill/>
          <a:ln w="6" cap="sq">
            <a:solidFill>
              <a:srgbClr val="000000"/>
            </a:solidFill>
            <a:miter lim="800000"/>
            <a:headEnd/>
            <a:tailEnd/>
          </a:ln>
        </p:spPr>
        <p:txBody>
          <a:bodyPr/>
          <a:lstStyle/>
          <a:p>
            <a:endParaRPr lang="en-GB"/>
          </a:p>
        </p:txBody>
      </p:sp>
      <p:sp>
        <p:nvSpPr>
          <p:cNvPr id="149508" name="Line 9"/>
          <p:cNvSpPr>
            <a:spLocks noChangeShapeType="1"/>
          </p:cNvSpPr>
          <p:nvPr/>
        </p:nvSpPr>
        <p:spPr bwMode="auto">
          <a:xfrm>
            <a:off x="6738938" y="5861050"/>
            <a:ext cx="1587" cy="66675"/>
          </a:xfrm>
          <a:prstGeom prst="line">
            <a:avLst/>
          </a:prstGeom>
          <a:noFill/>
          <a:ln w="6" cap="sq">
            <a:solidFill>
              <a:srgbClr val="000000"/>
            </a:solidFill>
            <a:miter lim="800000"/>
            <a:headEnd/>
            <a:tailEnd/>
          </a:ln>
        </p:spPr>
        <p:txBody>
          <a:bodyPr/>
          <a:lstStyle/>
          <a:p>
            <a:endParaRPr lang="en-GB"/>
          </a:p>
        </p:txBody>
      </p:sp>
      <p:sp>
        <p:nvSpPr>
          <p:cNvPr id="149509" name="Rectangle 10"/>
          <p:cNvSpPr>
            <a:spLocks noChangeArrowheads="1"/>
          </p:cNvSpPr>
          <p:nvPr/>
        </p:nvSpPr>
        <p:spPr bwMode="auto">
          <a:xfrm>
            <a:off x="6710363" y="5929313"/>
            <a:ext cx="107950"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a:t>
            </a:r>
            <a:endParaRPr lang="en-US" sz="1800">
              <a:latin typeface="Arial" charset="0"/>
            </a:endParaRPr>
          </a:p>
        </p:txBody>
      </p:sp>
      <p:sp>
        <p:nvSpPr>
          <p:cNvPr id="149510" name="Line 11"/>
          <p:cNvSpPr>
            <a:spLocks noChangeShapeType="1"/>
          </p:cNvSpPr>
          <p:nvPr/>
        </p:nvSpPr>
        <p:spPr bwMode="auto">
          <a:xfrm>
            <a:off x="6256338" y="5861050"/>
            <a:ext cx="1587" cy="66675"/>
          </a:xfrm>
          <a:prstGeom prst="line">
            <a:avLst/>
          </a:prstGeom>
          <a:noFill/>
          <a:ln w="6" cap="sq">
            <a:solidFill>
              <a:srgbClr val="000000"/>
            </a:solidFill>
            <a:miter lim="800000"/>
            <a:headEnd/>
            <a:tailEnd/>
          </a:ln>
        </p:spPr>
        <p:txBody>
          <a:bodyPr/>
          <a:lstStyle/>
          <a:p>
            <a:endParaRPr lang="en-GB"/>
          </a:p>
        </p:txBody>
      </p:sp>
      <p:sp>
        <p:nvSpPr>
          <p:cNvPr id="149511" name="Rectangle 12"/>
          <p:cNvSpPr>
            <a:spLocks noChangeArrowheads="1"/>
          </p:cNvSpPr>
          <p:nvPr/>
        </p:nvSpPr>
        <p:spPr bwMode="auto">
          <a:xfrm>
            <a:off x="6183313" y="5929313"/>
            <a:ext cx="198437"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0.1</a:t>
            </a:r>
            <a:endParaRPr lang="en-US" sz="1800">
              <a:latin typeface="Arial" charset="0"/>
            </a:endParaRPr>
          </a:p>
        </p:txBody>
      </p:sp>
      <p:sp>
        <p:nvSpPr>
          <p:cNvPr id="149512" name="Line 13"/>
          <p:cNvSpPr>
            <a:spLocks noChangeShapeType="1"/>
          </p:cNvSpPr>
          <p:nvPr/>
        </p:nvSpPr>
        <p:spPr bwMode="auto">
          <a:xfrm>
            <a:off x="5772150" y="5861050"/>
            <a:ext cx="1588" cy="66675"/>
          </a:xfrm>
          <a:prstGeom prst="line">
            <a:avLst/>
          </a:prstGeom>
          <a:noFill/>
          <a:ln w="6" cap="sq">
            <a:solidFill>
              <a:srgbClr val="000000"/>
            </a:solidFill>
            <a:miter lim="800000"/>
            <a:headEnd/>
            <a:tailEnd/>
          </a:ln>
        </p:spPr>
        <p:txBody>
          <a:bodyPr/>
          <a:lstStyle/>
          <a:p>
            <a:endParaRPr lang="en-GB"/>
          </a:p>
        </p:txBody>
      </p:sp>
      <p:sp>
        <p:nvSpPr>
          <p:cNvPr id="149513" name="Rectangle 14"/>
          <p:cNvSpPr>
            <a:spLocks noChangeArrowheads="1"/>
          </p:cNvSpPr>
          <p:nvPr/>
        </p:nvSpPr>
        <p:spPr bwMode="auto">
          <a:xfrm>
            <a:off x="5699125" y="5929313"/>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0.2</a:t>
            </a:r>
            <a:endParaRPr lang="en-US" sz="1800">
              <a:latin typeface="Arial" charset="0"/>
            </a:endParaRPr>
          </a:p>
        </p:txBody>
      </p:sp>
      <p:sp>
        <p:nvSpPr>
          <p:cNvPr id="149514" name="Line 15"/>
          <p:cNvSpPr>
            <a:spLocks noChangeShapeType="1"/>
          </p:cNvSpPr>
          <p:nvPr/>
        </p:nvSpPr>
        <p:spPr bwMode="auto">
          <a:xfrm>
            <a:off x="5289550" y="5861050"/>
            <a:ext cx="1588" cy="66675"/>
          </a:xfrm>
          <a:prstGeom prst="line">
            <a:avLst/>
          </a:prstGeom>
          <a:noFill/>
          <a:ln w="6" cap="sq">
            <a:solidFill>
              <a:srgbClr val="000000"/>
            </a:solidFill>
            <a:miter lim="800000"/>
            <a:headEnd/>
            <a:tailEnd/>
          </a:ln>
        </p:spPr>
        <p:txBody>
          <a:bodyPr/>
          <a:lstStyle/>
          <a:p>
            <a:endParaRPr lang="en-GB"/>
          </a:p>
        </p:txBody>
      </p:sp>
      <p:sp>
        <p:nvSpPr>
          <p:cNvPr id="149515" name="Rectangle 16"/>
          <p:cNvSpPr>
            <a:spLocks noChangeArrowheads="1"/>
          </p:cNvSpPr>
          <p:nvPr/>
        </p:nvSpPr>
        <p:spPr bwMode="auto">
          <a:xfrm>
            <a:off x="5216525" y="5929313"/>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0.3</a:t>
            </a:r>
            <a:endParaRPr lang="en-US" sz="1800">
              <a:latin typeface="Arial" charset="0"/>
            </a:endParaRPr>
          </a:p>
        </p:txBody>
      </p:sp>
      <p:sp>
        <p:nvSpPr>
          <p:cNvPr id="149516" name="Line 17"/>
          <p:cNvSpPr>
            <a:spLocks noChangeShapeType="1"/>
          </p:cNvSpPr>
          <p:nvPr/>
        </p:nvSpPr>
        <p:spPr bwMode="auto">
          <a:xfrm>
            <a:off x="4806950" y="5861050"/>
            <a:ext cx="1588" cy="66675"/>
          </a:xfrm>
          <a:prstGeom prst="line">
            <a:avLst/>
          </a:prstGeom>
          <a:noFill/>
          <a:ln w="6" cap="sq">
            <a:solidFill>
              <a:srgbClr val="000000"/>
            </a:solidFill>
            <a:miter lim="800000"/>
            <a:headEnd/>
            <a:tailEnd/>
          </a:ln>
        </p:spPr>
        <p:txBody>
          <a:bodyPr/>
          <a:lstStyle/>
          <a:p>
            <a:endParaRPr lang="en-GB"/>
          </a:p>
        </p:txBody>
      </p:sp>
      <p:sp>
        <p:nvSpPr>
          <p:cNvPr id="149517" name="Rectangle 18"/>
          <p:cNvSpPr>
            <a:spLocks noChangeArrowheads="1"/>
          </p:cNvSpPr>
          <p:nvPr/>
        </p:nvSpPr>
        <p:spPr bwMode="auto">
          <a:xfrm>
            <a:off x="4732338" y="5929313"/>
            <a:ext cx="200025"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0.4</a:t>
            </a:r>
            <a:endParaRPr lang="en-US" sz="1800">
              <a:latin typeface="Arial" charset="0"/>
            </a:endParaRPr>
          </a:p>
        </p:txBody>
      </p:sp>
      <p:sp>
        <p:nvSpPr>
          <p:cNvPr id="149518" name="Line 19"/>
          <p:cNvSpPr>
            <a:spLocks noChangeShapeType="1"/>
          </p:cNvSpPr>
          <p:nvPr/>
        </p:nvSpPr>
        <p:spPr bwMode="auto">
          <a:xfrm>
            <a:off x="4322763" y="5861050"/>
            <a:ext cx="1587" cy="66675"/>
          </a:xfrm>
          <a:prstGeom prst="line">
            <a:avLst/>
          </a:prstGeom>
          <a:noFill/>
          <a:ln w="6" cap="sq">
            <a:solidFill>
              <a:srgbClr val="000000"/>
            </a:solidFill>
            <a:miter lim="800000"/>
            <a:headEnd/>
            <a:tailEnd/>
          </a:ln>
        </p:spPr>
        <p:txBody>
          <a:bodyPr/>
          <a:lstStyle/>
          <a:p>
            <a:endParaRPr lang="en-GB"/>
          </a:p>
        </p:txBody>
      </p:sp>
      <p:sp>
        <p:nvSpPr>
          <p:cNvPr id="149519" name="Rectangle 20"/>
          <p:cNvSpPr>
            <a:spLocks noChangeArrowheads="1"/>
          </p:cNvSpPr>
          <p:nvPr/>
        </p:nvSpPr>
        <p:spPr bwMode="auto">
          <a:xfrm>
            <a:off x="4249738" y="5929313"/>
            <a:ext cx="198437"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0.5</a:t>
            </a:r>
            <a:endParaRPr lang="en-US" sz="1800">
              <a:latin typeface="Arial" charset="0"/>
            </a:endParaRPr>
          </a:p>
        </p:txBody>
      </p:sp>
      <p:sp>
        <p:nvSpPr>
          <p:cNvPr id="149520" name="Line 21"/>
          <p:cNvSpPr>
            <a:spLocks noChangeShapeType="1"/>
          </p:cNvSpPr>
          <p:nvPr/>
        </p:nvSpPr>
        <p:spPr bwMode="auto">
          <a:xfrm>
            <a:off x="3840163" y="5861050"/>
            <a:ext cx="1587" cy="66675"/>
          </a:xfrm>
          <a:prstGeom prst="line">
            <a:avLst/>
          </a:prstGeom>
          <a:noFill/>
          <a:ln w="6" cap="sq">
            <a:solidFill>
              <a:srgbClr val="000000"/>
            </a:solidFill>
            <a:miter lim="800000"/>
            <a:headEnd/>
            <a:tailEnd/>
          </a:ln>
        </p:spPr>
        <p:txBody>
          <a:bodyPr/>
          <a:lstStyle/>
          <a:p>
            <a:endParaRPr lang="en-GB"/>
          </a:p>
        </p:txBody>
      </p:sp>
      <p:sp>
        <p:nvSpPr>
          <p:cNvPr id="149521" name="Rectangle 22"/>
          <p:cNvSpPr>
            <a:spLocks noChangeArrowheads="1"/>
          </p:cNvSpPr>
          <p:nvPr/>
        </p:nvSpPr>
        <p:spPr bwMode="auto">
          <a:xfrm>
            <a:off x="3767138" y="5929313"/>
            <a:ext cx="198437"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0.6</a:t>
            </a:r>
            <a:endParaRPr lang="en-US" sz="1800">
              <a:latin typeface="Arial" charset="0"/>
            </a:endParaRPr>
          </a:p>
        </p:txBody>
      </p:sp>
      <p:sp>
        <p:nvSpPr>
          <p:cNvPr id="149522" name="Line 23"/>
          <p:cNvSpPr>
            <a:spLocks noChangeShapeType="1"/>
          </p:cNvSpPr>
          <p:nvPr/>
        </p:nvSpPr>
        <p:spPr bwMode="auto">
          <a:xfrm>
            <a:off x="3355975" y="5861050"/>
            <a:ext cx="1588" cy="66675"/>
          </a:xfrm>
          <a:prstGeom prst="line">
            <a:avLst/>
          </a:prstGeom>
          <a:noFill/>
          <a:ln w="6" cap="sq">
            <a:solidFill>
              <a:srgbClr val="000000"/>
            </a:solidFill>
            <a:miter lim="800000"/>
            <a:headEnd/>
            <a:tailEnd/>
          </a:ln>
        </p:spPr>
        <p:txBody>
          <a:bodyPr/>
          <a:lstStyle/>
          <a:p>
            <a:endParaRPr lang="en-GB"/>
          </a:p>
        </p:txBody>
      </p:sp>
      <p:sp>
        <p:nvSpPr>
          <p:cNvPr id="149523" name="Rectangle 24"/>
          <p:cNvSpPr>
            <a:spLocks noChangeArrowheads="1"/>
          </p:cNvSpPr>
          <p:nvPr/>
        </p:nvSpPr>
        <p:spPr bwMode="auto">
          <a:xfrm>
            <a:off x="3282950" y="5929313"/>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0.7</a:t>
            </a:r>
            <a:endParaRPr lang="en-US" sz="1800">
              <a:latin typeface="Arial" charset="0"/>
            </a:endParaRPr>
          </a:p>
        </p:txBody>
      </p:sp>
      <p:sp>
        <p:nvSpPr>
          <p:cNvPr id="149524" name="Line 25"/>
          <p:cNvSpPr>
            <a:spLocks noChangeShapeType="1"/>
          </p:cNvSpPr>
          <p:nvPr/>
        </p:nvSpPr>
        <p:spPr bwMode="auto">
          <a:xfrm>
            <a:off x="2873375" y="5861050"/>
            <a:ext cx="1588" cy="66675"/>
          </a:xfrm>
          <a:prstGeom prst="line">
            <a:avLst/>
          </a:prstGeom>
          <a:noFill/>
          <a:ln w="6" cap="sq">
            <a:solidFill>
              <a:srgbClr val="000000"/>
            </a:solidFill>
            <a:miter lim="800000"/>
            <a:headEnd/>
            <a:tailEnd/>
          </a:ln>
        </p:spPr>
        <p:txBody>
          <a:bodyPr/>
          <a:lstStyle/>
          <a:p>
            <a:endParaRPr lang="en-GB"/>
          </a:p>
        </p:txBody>
      </p:sp>
      <p:sp>
        <p:nvSpPr>
          <p:cNvPr id="149525" name="Rectangle 26"/>
          <p:cNvSpPr>
            <a:spLocks noChangeArrowheads="1"/>
          </p:cNvSpPr>
          <p:nvPr/>
        </p:nvSpPr>
        <p:spPr bwMode="auto">
          <a:xfrm>
            <a:off x="2800350" y="5929313"/>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0.8</a:t>
            </a:r>
            <a:endParaRPr lang="en-US" sz="1800">
              <a:latin typeface="Arial" charset="0"/>
            </a:endParaRPr>
          </a:p>
        </p:txBody>
      </p:sp>
      <p:sp>
        <p:nvSpPr>
          <p:cNvPr id="149526" name="Line 27"/>
          <p:cNvSpPr>
            <a:spLocks noChangeShapeType="1"/>
          </p:cNvSpPr>
          <p:nvPr/>
        </p:nvSpPr>
        <p:spPr bwMode="auto">
          <a:xfrm>
            <a:off x="2390775" y="5861050"/>
            <a:ext cx="1588" cy="66675"/>
          </a:xfrm>
          <a:prstGeom prst="line">
            <a:avLst/>
          </a:prstGeom>
          <a:noFill/>
          <a:ln w="6" cap="sq">
            <a:solidFill>
              <a:srgbClr val="000000"/>
            </a:solidFill>
            <a:miter lim="800000"/>
            <a:headEnd/>
            <a:tailEnd/>
          </a:ln>
        </p:spPr>
        <p:txBody>
          <a:bodyPr/>
          <a:lstStyle/>
          <a:p>
            <a:endParaRPr lang="en-GB"/>
          </a:p>
        </p:txBody>
      </p:sp>
      <p:sp>
        <p:nvSpPr>
          <p:cNvPr id="149527" name="Rectangle 28"/>
          <p:cNvSpPr>
            <a:spLocks noChangeArrowheads="1"/>
          </p:cNvSpPr>
          <p:nvPr/>
        </p:nvSpPr>
        <p:spPr bwMode="auto">
          <a:xfrm>
            <a:off x="2316163" y="5929313"/>
            <a:ext cx="198437"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0.9</a:t>
            </a:r>
            <a:endParaRPr lang="en-US" sz="1800">
              <a:latin typeface="Arial" charset="0"/>
            </a:endParaRPr>
          </a:p>
        </p:txBody>
      </p:sp>
      <p:sp>
        <p:nvSpPr>
          <p:cNvPr id="149528" name="Line 29"/>
          <p:cNvSpPr>
            <a:spLocks noChangeShapeType="1"/>
          </p:cNvSpPr>
          <p:nvPr/>
        </p:nvSpPr>
        <p:spPr bwMode="auto">
          <a:xfrm>
            <a:off x="1906588" y="5861050"/>
            <a:ext cx="1587" cy="66675"/>
          </a:xfrm>
          <a:prstGeom prst="line">
            <a:avLst/>
          </a:prstGeom>
          <a:noFill/>
          <a:ln w="6" cap="sq">
            <a:solidFill>
              <a:srgbClr val="000000"/>
            </a:solidFill>
            <a:miter lim="800000"/>
            <a:headEnd/>
            <a:tailEnd/>
          </a:ln>
        </p:spPr>
        <p:txBody>
          <a:bodyPr/>
          <a:lstStyle/>
          <a:p>
            <a:endParaRPr lang="en-GB"/>
          </a:p>
        </p:txBody>
      </p:sp>
      <p:sp>
        <p:nvSpPr>
          <p:cNvPr id="149529" name="Rectangle 30"/>
          <p:cNvSpPr>
            <a:spLocks noChangeArrowheads="1"/>
          </p:cNvSpPr>
          <p:nvPr/>
        </p:nvSpPr>
        <p:spPr bwMode="auto">
          <a:xfrm>
            <a:off x="1878013" y="5929313"/>
            <a:ext cx="107950"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1</a:t>
            </a:r>
            <a:endParaRPr lang="en-US" sz="1800">
              <a:latin typeface="Arial" charset="0"/>
            </a:endParaRPr>
          </a:p>
        </p:txBody>
      </p:sp>
      <p:sp>
        <p:nvSpPr>
          <p:cNvPr id="149530" name="Line 31"/>
          <p:cNvSpPr>
            <a:spLocks noChangeShapeType="1"/>
          </p:cNvSpPr>
          <p:nvPr/>
        </p:nvSpPr>
        <p:spPr bwMode="auto">
          <a:xfrm>
            <a:off x="1906588" y="1500188"/>
            <a:ext cx="1587" cy="4394200"/>
          </a:xfrm>
          <a:prstGeom prst="line">
            <a:avLst/>
          </a:prstGeom>
          <a:noFill/>
          <a:ln w="6" cap="sq">
            <a:solidFill>
              <a:srgbClr val="000000"/>
            </a:solidFill>
            <a:miter lim="800000"/>
            <a:headEnd/>
            <a:tailEnd/>
          </a:ln>
        </p:spPr>
        <p:txBody>
          <a:bodyPr/>
          <a:lstStyle/>
          <a:p>
            <a:endParaRPr lang="en-GB"/>
          </a:p>
        </p:txBody>
      </p:sp>
      <p:sp>
        <p:nvSpPr>
          <p:cNvPr id="149531" name="Line 32"/>
          <p:cNvSpPr>
            <a:spLocks noChangeShapeType="1"/>
          </p:cNvSpPr>
          <p:nvPr/>
        </p:nvSpPr>
        <p:spPr bwMode="auto">
          <a:xfrm>
            <a:off x="1871663" y="5894388"/>
            <a:ext cx="69850" cy="1587"/>
          </a:xfrm>
          <a:prstGeom prst="line">
            <a:avLst/>
          </a:prstGeom>
          <a:noFill/>
          <a:ln w="6" cap="sq">
            <a:solidFill>
              <a:srgbClr val="000000"/>
            </a:solidFill>
            <a:miter lim="800000"/>
            <a:headEnd/>
            <a:tailEnd/>
          </a:ln>
        </p:spPr>
        <p:txBody>
          <a:bodyPr/>
          <a:lstStyle/>
          <a:p>
            <a:endParaRPr lang="en-GB"/>
          </a:p>
        </p:txBody>
      </p:sp>
      <p:sp>
        <p:nvSpPr>
          <p:cNvPr id="149532" name="Rectangle 33"/>
          <p:cNvSpPr>
            <a:spLocks noChangeArrowheads="1"/>
          </p:cNvSpPr>
          <p:nvPr/>
        </p:nvSpPr>
        <p:spPr bwMode="auto">
          <a:xfrm>
            <a:off x="1795463" y="5846763"/>
            <a:ext cx="107950"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a:t>
            </a:r>
            <a:endParaRPr lang="en-US" sz="1800">
              <a:latin typeface="Arial" charset="0"/>
            </a:endParaRPr>
          </a:p>
        </p:txBody>
      </p:sp>
      <p:sp>
        <p:nvSpPr>
          <p:cNvPr id="149533" name="Line 34"/>
          <p:cNvSpPr>
            <a:spLocks noChangeShapeType="1"/>
          </p:cNvSpPr>
          <p:nvPr/>
        </p:nvSpPr>
        <p:spPr bwMode="auto">
          <a:xfrm>
            <a:off x="1871663" y="5454650"/>
            <a:ext cx="69850" cy="1588"/>
          </a:xfrm>
          <a:prstGeom prst="line">
            <a:avLst/>
          </a:prstGeom>
          <a:noFill/>
          <a:ln w="6" cap="sq">
            <a:solidFill>
              <a:srgbClr val="000000"/>
            </a:solidFill>
            <a:miter lim="800000"/>
            <a:headEnd/>
            <a:tailEnd/>
          </a:ln>
        </p:spPr>
        <p:txBody>
          <a:bodyPr/>
          <a:lstStyle/>
          <a:p>
            <a:endParaRPr lang="en-GB"/>
          </a:p>
        </p:txBody>
      </p:sp>
      <p:sp>
        <p:nvSpPr>
          <p:cNvPr id="149534" name="Rectangle 35"/>
          <p:cNvSpPr>
            <a:spLocks noChangeArrowheads="1"/>
          </p:cNvSpPr>
          <p:nvPr/>
        </p:nvSpPr>
        <p:spPr bwMode="auto">
          <a:xfrm>
            <a:off x="1708150" y="5407025"/>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0.1</a:t>
            </a:r>
            <a:endParaRPr lang="en-US" sz="1800">
              <a:latin typeface="Arial" charset="0"/>
            </a:endParaRPr>
          </a:p>
        </p:txBody>
      </p:sp>
      <p:sp>
        <p:nvSpPr>
          <p:cNvPr id="149535" name="Line 36"/>
          <p:cNvSpPr>
            <a:spLocks noChangeShapeType="1"/>
          </p:cNvSpPr>
          <p:nvPr/>
        </p:nvSpPr>
        <p:spPr bwMode="auto">
          <a:xfrm>
            <a:off x="1871663" y="5014913"/>
            <a:ext cx="69850" cy="1587"/>
          </a:xfrm>
          <a:prstGeom prst="line">
            <a:avLst/>
          </a:prstGeom>
          <a:noFill/>
          <a:ln w="6" cap="sq">
            <a:solidFill>
              <a:srgbClr val="000000"/>
            </a:solidFill>
            <a:miter lim="800000"/>
            <a:headEnd/>
            <a:tailEnd/>
          </a:ln>
        </p:spPr>
        <p:txBody>
          <a:bodyPr/>
          <a:lstStyle/>
          <a:p>
            <a:endParaRPr lang="en-GB"/>
          </a:p>
        </p:txBody>
      </p:sp>
      <p:sp>
        <p:nvSpPr>
          <p:cNvPr id="149536" name="Rectangle 37"/>
          <p:cNvSpPr>
            <a:spLocks noChangeArrowheads="1"/>
          </p:cNvSpPr>
          <p:nvPr/>
        </p:nvSpPr>
        <p:spPr bwMode="auto">
          <a:xfrm>
            <a:off x="1708150" y="4968875"/>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0.2</a:t>
            </a:r>
            <a:endParaRPr lang="en-US" sz="1800">
              <a:latin typeface="Arial" charset="0"/>
            </a:endParaRPr>
          </a:p>
        </p:txBody>
      </p:sp>
      <p:sp>
        <p:nvSpPr>
          <p:cNvPr id="149537" name="Line 38"/>
          <p:cNvSpPr>
            <a:spLocks noChangeShapeType="1"/>
          </p:cNvSpPr>
          <p:nvPr/>
        </p:nvSpPr>
        <p:spPr bwMode="auto">
          <a:xfrm>
            <a:off x="1871663" y="4575175"/>
            <a:ext cx="69850" cy="1588"/>
          </a:xfrm>
          <a:prstGeom prst="line">
            <a:avLst/>
          </a:prstGeom>
          <a:noFill/>
          <a:ln w="6" cap="sq">
            <a:solidFill>
              <a:srgbClr val="000000"/>
            </a:solidFill>
            <a:miter lim="800000"/>
            <a:headEnd/>
            <a:tailEnd/>
          </a:ln>
        </p:spPr>
        <p:txBody>
          <a:bodyPr/>
          <a:lstStyle/>
          <a:p>
            <a:endParaRPr lang="en-GB"/>
          </a:p>
        </p:txBody>
      </p:sp>
      <p:sp>
        <p:nvSpPr>
          <p:cNvPr id="149538" name="Rectangle 39"/>
          <p:cNvSpPr>
            <a:spLocks noChangeArrowheads="1"/>
          </p:cNvSpPr>
          <p:nvPr/>
        </p:nvSpPr>
        <p:spPr bwMode="auto">
          <a:xfrm>
            <a:off x="1708150" y="4529138"/>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0.3</a:t>
            </a:r>
            <a:endParaRPr lang="en-US" sz="1800">
              <a:latin typeface="Arial" charset="0"/>
            </a:endParaRPr>
          </a:p>
        </p:txBody>
      </p:sp>
      <p:sp>
        <p:nvSpPr>
          <p:cNvPr id="149539" name="Line 40"/>
          <p:cNvSpPr>
            <a:spLocks noChangeShapeType="1"/>
          </p:cNvSpPr>
          <p:nvPr/>
        </p:nvSpPr>
        <p:spPr bwMode="auto">
          <a:xfrm>
            <a:off x="1871663" y="4137025"/>
            <a:ext cx="69850" cy="1588"/>
          </a:xfrm>
          <a:prstGeom prst="line">
            <a:avLst/>
          </a:prstGeom>
          <a:noFill/>
          <a:ln w="6" cap="sq">
            <a:solidFill>
              <a:srgbClr val="000000"/>
            </a:solidFill>
            <a:miter lim="800000"/>
            <a:headEnd/>
            <a:tailEnd/>
          </a:ln>
        </p:spPr>
        <p:txBody>
          <a:bodyPr/>
          <a:lstStyle/>
          <a:p>
            <a:endParaRPr lang="en-GB"/>
          </a:p>
        </p:txBody>
      </p:sp>
      <p:sp>
        <p:nvSpPr>
          <p:cNvPr id="149540" name="Rectangle 41"/>
          <p:cNvSpPr>
            <a:spLocks noChangeArrowheads="1"/>
          </p:cNvSpPr>
          <p:nvPr/>
        </p:nvSpPr>
        <p:spPr bwMode="auto">
          <a:xfrm>
            <a:off x="1708150" y="4089400"/>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0.4</a:t>
            </a:r>
            <a:endParaRPr lang="en-US" sz="1800">
              <a:latin typeface="Arial" charset="0"/>
            </a:endParaRPr>
          </a:p>
        </p:txBody>
      </p:sp>
      <p:sp>
        <p:nvSpPr>
          <p:cNvPr id="149541" name="Line 42"/>
          <p:cNvSpPr>
            <a:spLocks noChangeShapeType="1"/>
          </p:cNvSpPr>
          <p:nvPr/>
        </p:nvSpPr>
        <p:spPr bwMode="auto">
          <a:xfrm>
            <a:off x="1871663" y="3697288"/>
            <a:ext cx="69850" cy="1587"/>
          </a:xfrm>
          <a:prstGeom prst="line">
            <a:avLst/>
          </a:prstGeom>
          <a:noFill/>
          <a:ln w="6" cap="sq">
            <a:solidFill>
              <a:srgbClr val="000000"/>
            </a:solidFill>
            <a:miter lim="800000"/>
            <a:headEnd/>
            <a:tailEnd/>
          </a:ln>
        </p:spPr>
        <p:txBody>
          <a:bodyPr/>
          <a:lstStyle/>
          <a:p>
            <a:endParaRPr lang="en-GB"/>
          </a:p>
        </p:txBody>
      </p:sp>
      <p:sp>
        <p:nvSpPr>
          <p:cNvPr id="149542" name="Rectangle 43"/>
          <p:cNvSpPr>
            <a:spLocks noChangeArrowheads="1"/>
          </p:cNvSpPr>
          <p:nvPr/>
        </p:nvSpPr>
        <p:spPr bwMode="auto">
          <a:xfrm>
            <a:off x="1708150" y="3649663"/>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0.5</a:t>
            </a:r>
            <a:endParaRPr lang="en-US" sz="1800">
              <a:latin typeface="Arial" charset="0"/>
            </a:endParaRPr>
          </a:p>
        </p:txBody>
      </p:sp>
      <p:sp>
        <p:nvSpPr>
          <p:cNvPr id="149543" name="Line 44"/>
          <p:cNvSpPr>
            <a:spLocks noChangeShapeType="1"/>
          </p:cNvSpPr>
          <p:nvPr/>
        </p:nvSpPr>
        <p:spPr bwMode="auto">
          <a:xfrm>
            <a:off x="1871663" y="3257550"/>
            <a:ext cx="69850" cy="1588"/>
          </a:xfrm>
          <a:prstGeom prst="line">
            <a:avLst/>
          </a:prstGeom>
          <a:noFill/>
          <a:ln w="6" cap="sq">
            <a:solidFill>
              <a:srgbClr val="000000"/>
            </a:solidFill>
            <a:miter lim="800000"/>
            <a:headEnd/>
            <a:tailEnd/>
          </a:ln>
        </p:spPr>
        <p:txBody>
          <a:bodyPr/>
          <a:lstStyle/>
          <a:p>
            <a:endParaRPr lang="en-GB"/>
          </a:p>
        </p:txBody>
      </p:sp>
      <p:sp>
        <p:nvSpPr>
          <p:cNvPr id="149544" name="Rectangle 45"/>
          <p:cNvSpPr>
            <a:spLocks noChangeArrowheads="1"/>
          </p:cNvSpPr>
          <p:nvPr/>
        </p:nvSpPr>
        <p:spPr bwMode="auto">
          <a:xfrm>
            <a:off x="1708150" y="3209925"/>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0.6</a:t>
            </a:r>
            <a:endParaRPr lang="en-US" sz="1800">
              <a:latin typeface="Arial" charset="0"/>
            </a:endParaRPr>
          </a:p>
        </p:txBody>
      </p:sp>
      <p:sp>
        <p:nvSpPr>
          <p:cNvPr id="149545" name="Line 46"/>
          <p:cNvSpPr>
            <a:spLocks noChangeShapeType="1"/>
          </p:cNvSpPr>
          <p:nvPr/>
        </p:nvSpPr>
        <p:spPr bwMode="auto">
          <a:xfrm>
            <a:off x="1871663" y="2817813"/>
            <a:ext cx="69850" cy="1587"/>
          </a:xfrm>
          <a:prstGeom prst="line">
            <a:avLst/>
          </a:prstGeom>
          <a:noFill/>
          <a:ln w="6" cap="sq">
            <a:solidFill>
              <a:srgbClr val="000000"/>
            </a:solidFill>
            <a:miter lim="800000"/>
            <a:headEnd/>
            <a:tailEnd/>
          </a:ln>
        </p:spPr>
        <p:txBody>
          <a:bodyPr/>
          <a:lstStyle/>
          <a:p>
            <a:endParaRPr lang="en-GB"/>
          </a:p>
        </p:txBody>
      </p:sp>
      <p:sp>
        <p:nvSpPr>
          <p:cNvPr id="149546" name="Rectangle 47"/>
          <p:cNvSpPr>
            <a:spLocks noChangeArrowheads="1"/>
          </p:cNvSpPr>
          <p:nvPr/>
        </p:nvSpPr>
        <p:spPr bwMode="auto">
          <a:xfrm>
            <a:off x="1708150" y="2771775"/>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0.7</a:t>
            </a:r>
            <a:endParaRPr lang="en-US" sz="1800">
              <a:latin typeface="Arial" charset="0"/>
            </a:endParaRPr>
          </a:p>
        </p:txBody>
      </p:sp>
      <p:sp>
        <p:nvSpPr>
          <p:cNvPr id="149547" name="Line 48"/>
          <p:cNvSpPr>
            <a:spLocks noChangeShapeType="1"/>
          </p:cNvSpPr>
          <p:nvPr/>
        </p:nvSpPr>
        <p:spPr bwMode="auto">
          <a:xfrm>
            <a:off x="1871663" y="2378075"/>
            <a:ext cx="69850" cy="1588"/>
          </a:xfrm>
          <a:prstGeom prst="line">
            <a:avLst/>
          </a:prstGeom>
          <a:noFill/>
          <a:ln w="6" cap="sq">
            <a:solidFill>
              <a:srgbClr val="000000"/>
            </a:solidFill>
            <a:miter lim="800000"/>
            <a:headEnd/>
            <a:tailEnd/>
          </a:ln>
        </p:spPr>
        <p:txBody>
          <a:bodyPr/>
          <a:lstStyle/>
          <a:p>
            <a:endParaRPr lang="en-GB"/>
          </a:p>
        </p:txBody>
      </p:sp>
      <p:sp>
        <p:nvSpPr>
          <p:cNvPr id="149548" name="Rectangle 49"/>
          <p:cNvSpPr>
            <a:spLocks noChangeArrowheads="1"/>
          </p:cNvSpPr>
          <p:nvPr/>
        </p:nvSpPr>
        <p:spPr bwMode="auto">
          <a:xfrm>
            <a:off x="1708150" y="2332038"/>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0.8</a:t>
            </a:r>
            <a:endParaRPr lang="en-US" sz="1800">
              <a:latin typeface="Arial" charset="0"/>
            </a:endParaRPr>
          </a:p>
        </p:txBody>
      </p:sp>
      <p:sp>
        <p:nvSpPr>
          <p:cNvPr id="149549" name="Line 50"/>
          <p:cNvSpPr>
            <a:spLocks noChangeShapeType="1"/>
          </p:cNvSpPr>
          <p:nvPr/>
        </p:nvSpPr>
        <p:spPr bwMode="auto">
          <a:xfrm>
            <a:off x="1871663" y="1938338"/>
            <a:ext cx="69850" cy="1587"/>
          </a:xfrm>
          <a:prstGeom prst="line">
            <a:avLst/>
          </a:prstGeom>
          <a:noFill/>
          <a:ln w="6" cap="sq">
            <a:solidFill>
              <a:srgbClr val="000000"/>
            </a:solidFill>
            <a:miter lim="800000"/>
            <a:headEnd/>
            <a:tailEnd/>
          </a:ln>
        </p:spPr>
        <p:txBody>
          <a:bodyPr/>
          <a:lstStyle/>
          <a:p>
            <a:endParaRPr lang="en-GB"/>
          </a:p>
        </p:txBody>
      </p:sp>
      <p:sp>
        <p:nvSpPr>
          <p:cNvPr id="149550" name="Rectangle 51"/>
          <p:cNvSpPr>
            <a:spLocks noChangeArrowheads="1"/>
          </p:cNvSpPr>
          <p:nvPr/>
        </p:nvSpPr>
        <p:spPr bwMode="auto">
          <a:xfrm>
            <a:off x="1708150" y="1892300"/>
            <a:ext cx="198438"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0.9</a:t>
            </a:r>
            <a:endParaRPr lang="en-US" sz="1800">
              <a:latin typeface="Arial" charset="0"/>
            </a:endParaRPr>
          </a:p>
        </p:txBody>
      </p:sp>
      <p:sp>
        <p:nvSpPr>
          <p:cNvPr id="149551" name="Line 52"/>
          <p:cNvSpPr>
            <a:spLocks noChangeShapeType="1"/>
          </p:cNvSpPr>
          <p:nvPr/>
        </p:nvSpPr>
        <p:spPr bwMode="auto">
          <a:xfrm>
            <a:off x="1871663" y="1500188"/>
            <a:ext cx="69850" cy="1587"/>
          </a:xfrm>
          <a:prstGeom prst="line">
            <a:avLst/>
          </a:prstGeom>
          <a:noFill/>
          <a:ln w="6" cap="sq">
            <a:solidFill>
              <a:srgbClr val="000000"/>
            </a:solidFill>
            <a:miter lim="800000"/>
            <a:headEnd/>
            <a:tailEnd/>
          </a:ln>
        </p:spPr>
        <p:txBody>
          <a:bodyPr/>
          <a:lstStyle/>
          <a:p>
            <a:endParaRPr lang="en-GB"/>
          </a:p>
        </p:txBody>
      </p:sp>
      <p:sp>
        <p:nvSpPr>
          <p:cNvPr id="149552" name="Rectangle 53"/>
          <p:cNvSpPr>
            <a:spLocks noChangeArrowheads="1"/>
          </p:cNvSpPr>
          <p:nvPr/>
        </p:nvSpPr>
        <p:spPr bwMode="auto">
          <a:xfrm>
            <a:off x="1795463" y="1452563"/>
            <a:ext cx="107950" cy="1365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1</a:t>
            </a:r>
            <a:endParaRPr lang="en-US" sz="1800">
              <a:latin typeface="Arial" charset="0"/>
            </a:endParaRPr>
          </a:p>
        </p:txBody>
      </p:sp>
      <p:sp>
        <p:nvSpPr>
          <p:cNvPr id="149553" name="Line 56"/>
          <p:cNvSpPr>
            <a:spLocks noChangeShapeType="1"/>
          </p:cNvSpPr>
          <p:nvPr/>
        </p:nvSpPr>
        <p:spPr bwMode="auto">
          <a:xfrm>
            <a:off x="1911350" y="1503363"/>
            <a:ext cx="4832350" cy="1587"/>
          </a:xfrm>
          <a:prstGeom prst="line">
            <a:avLst/>
          </a:prstGeom>
          <a:noFill/>
          <a:ln w="6" cap="sq">
            <a:solidFill>
              <a:srgbClr val="000000"/>
            </a:solidFill>
            <a:miter lim="800000"/>
            <a:headEnd/>
            <a:tailEnd/>
          </a:ln>
        </p:spPr>
        <p:txBody>
          <a:bodyPr/>
          <a:lstStyle/>
          <a:p>
            <a:endParaRPr lang="en-GB"/>
          </a:p>
        </p:txBody>
      </p:sp>
      <p:sp>
        <p:nvSpPr>
          <p:cNvPr id="149554" name="Line 57"/>
          <p:cNvSpPr>
            <a:spLocks noChangeShapeType="1"/>
          </p:cNvSpPr>
          <p:nvPr/>
        </p:nvSpPr>
        <p:spPr bwMode="auto">
          <a:xfrm flipV="1">
            <a:off x="6743700" y="1503363"/>
            <a:ext cx="1588" cy="4394200"/>
          </a:xfrm>
          <a:prstGeom prst="line">
            <a:avLst/>
          </a:prstGeom>
          <a:noFill/>
          <a:ln w="6" cap="sq">
            <a:solidFill>
              <a:srgbClr val="000000"/>
            </a:solidFill>
            <a:miter lim="800000"/>
            <a:headEnd/>
            <a:tailEnd/>
          </a:ln>
        </p:spPr>
        <p:txBody>
          <a:bodyPr/>
          <a:lstStyle/>
          <a:p>
            <a:endParaRPr lang="en-GB"/>
          </a:p>
        </p:txBody>
      </p:sp>
      <p:sp>
        <p:nvSpPr>
          <p:cNvPr id="149555" name="Line 58"/>
          <p:cNvSpPr>
            <a:spLocks noChangeShapeType="1"/>
          </p:cNvSpPr>
          <p:nvPr/>
        </p:nvSpPr>
        <p:spPr bwMode="auto">
          <a:xfrm flipV="1">
            <a:off x="1911350" y="1503363"/>
            <a:ext cx="4832350" cy="4394200"/>
          </a:xfrm>
          <a:prstGeom prst="line">
            <a:avLst/>
          </a:prstGeom>
          <a:noFill/>
          <a:ln w="6" cap="sq">
            <a:solidFill>
              <a:srgbClr val="000000"/>
            </a:solidFill>
            <a:miter lim="800000"/>
            <a:headEnd/>
            <a:tailEnd/>
          </a:ln>
        </p:spPr>
        <p:txBody>
          <a:bodyPr/>
          <a:lstStyle/>
          <a:p>
            <a:endParaRPr lang="en-GB"/>
          </a:p>
        </p:txBody>
      </p:sp>
      <p:sp>
        <p:nvSpPr>
          <p:cNvPr id="87099" name="Rectangle 59"/>
          <p:cNvSpPr>
            <a:spLocks noChangeArrowheads="1"/>
          </p:cNvSpPr>
          <p:nvPr/>
        </p:nvSpPr>
        <p:spPr bwMode="auto">
          <a:xfrm>
            <a:off x="2822575" y="2801938"/>
            <a:ext cx="104775" cy="100013"/>
          </a:xfrm>
          <a:prstGeom prst="rect">
            <a:avLst/>
          </a:prstGeom>
          <a:solidFill>
            <a:srgbClr val="FF0000"/>
          </a:solidFill>
          <a:ln w="6" cap="sq">
            <a:solidFill>
              <a:srgbClr val="000000"/>
            </a:solidFill>
            <a:prstDash val="solid"/>
            <a:miter lim="800000"/>
            <a:headEnd/>
            <a:tailEnd/>
          </a:ln>
          <a:effectLst>
            <a:glow rad="139700">
              <a:schemeClr val="accent2">
                <a:satMod val="175000"/>
                <a:alpha val="40000"/>
              </a:schemeClr>
            </a:glow>
          </a:effectLst>
        </p:spPr>
        <p:txBody>
          <a:bodyPr/>
          <a:lstStyle/>
          <a:p>
            <a:pPr fontAlgn="auto">
              <a:spcBef>
                <a:spcPts val="0"/>
              </a:spcBef>
              <a:spcAft>
                <a:spcPts val="0"/>
              </a:spcAft>
              <a:defRPr/>
            </a:pPr>
            <a:endParaRPr lang="en-GB" sz="1800">
              <a:latin typeface="+mn-lt"/>
              <a:cs typeface="+mn-cs"/>
            </a:endParaRPr>
          </a:p>
        </p:txBody>
      </p:sp>
      <p:sp>
        <p:nvSpPr>
          <p:cNvPr id="87100" name="Rectangle 60"/>
          <p:cNvSpPr>
            <a:spLocks noChangeArrowheads="1"/>
          </p:cNvSpPr>
          <p:nvPr/>
        </p:nvSpPr>
        <p:spPr bwMode="auto">
          <a:xfrm>
            <a:off x="3011488" y="2017713"/>
            <a:ext cx="104775" cy="98425"/>
          </a:xfrm>
          <a:prstGeom prst="rect">
            <a:avLst/>
          </a:prstGeom>
          <a:solidFill>
            <a:srgbClr val="FF0000"/>
          </a:solidFill>
          <a:ln w="6" cap="sq">
            <a:solidFill>
              <a:srgbClr val="000000"/>
            </a:solidFill>
            <a:prstDash val="solid"/>
            <a:miter lim="800000"/>
            <a:headEnd/>
            <a:tailEnd/>
          </a:ln>
          <a:effectLst>
            <a:glow rad="139700">
              <a:schemeClr val="accent2">
                <a:satMod val="175000"/>
                <a:alpha val="40000"/>
              </a:schemeClr>
            </a:glow>
          </a:effectLst>
        </p:spPr>
        <p:txBody>
          <a:bodyPr/>
          <a:lstStyle/>
          <a:p>
            <a:pPr fontAlgn="auto">
              <a:spcBef>
                <a:spcPts val="0"/>
              </a:spcBef>
              <a:spcAft>
                <a:spcPts val="0"/>
              </a:spcAft>
              <a:defRPr/>
            </a:pPr>
            <a:endParaRPr lang="en-GB" sz="1800">
              <a:latin typeface="+mn-lt"/>
              <a:cs typeface="+mn-cs"/>
            </a:endParaRPr>
          </a:p>
        </p:txBody>
      </p:sp>
      <p:sp>
        <p:nvSpPr>
          <p:cNvPr id="87101" name="Rectangle 61"/>
          <p:cNvSpPr>
            <a:spLocks noChangeArrowheads="1"/>
          </p:cNvSpPr>
          <p:nvPr/>
        </p:nvSpPr>
        <p:spPr bwMode="auto">
          <a:xfrm>
            <a:off x="2092325" y="2549525"/>
            <a:ext cx="106363" cy="98425"/>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87102" name="Rectangle 62"/>
          <p:cNvSpPr>
            <a:spLocks noChangeArrowheads="1"/>
          </p:cNvSpPr>
          <p:nvPr/>
        </p:nvSpPr>
        <p:spPr bwMode="auto">
          <a:xfrm>
            <a:off x="2097088" y="2576513"/>
            <a:ext cx="106362" cy="98425"/>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87103" name="Rectangle 63"/>
          <p:cNvSpPr>
            <a:spLocks noChangeArrowheads="1"/>
          </p:cNvSpPr>
          <p:nvPr/>
        </p:nvSpPr>
        <p:spPr bwMode="auto">
          <a:xfrm>
            <a:off x="2243138" y="2622550"/>
            <a:ext cx="104775" cy="98425"/>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87104" name="Rectangle 64"/>
          <p:cNvSpPr>
            <a:spLocks noChangeArrowheads="1"/>
          </p:cNvSpPr>
          <p:nvPr/>
        </p:nvSpPr>
        <p:spPr bwMode="auto">
          <a:xfrm>
            <a:off x="2798763" y="2078038"/>
            <a:ext cx="104775" cy="98425"/>
          </a:xfrm>
          <a:prstGeom prst="rect">
            <a:avLst/>
          </a:prstGeom>
          <a:solidFill>
            <a:srgbClr val="FF0000"/>
          </a:solidFill>
          <a:ln w="6" cap="sq">
            <a:solidFill>
              <a:srgbClr val="000000"/>
            </a:solidFill>
            <a:prstDash val="solid"/>
            <a:miter lim="800000"/>
            <a:headEnd/>
            <a:tailEnd/>
          </a:ln>
          <a:effectLst>
            <a:glow rad="139700">
              <a:schemeClr val="accent2">
                <a:satMod val="175000"/>
                <a:alpha val="40000"/>
              </a:schemeClr>
            </a:glow>
          </a:effectLst>
        </p:spPr>
        <p:txBody>
          <a:bodyPr/>
          <a:lstStyle/>
          <a:p>
            <a:pPr fontAlgn="auto">
              <a:spcBef>
                <a:spcPts val="0"/>
              </a:spcBef>
              <a:spcAft>
                <a:spcPts val="0"/>
              </a:spcAft>
              <a:defRPr/>
            </a:pPr>
            <a:endParaRPr lang="en-GB" sz="1800">
              <a:latin typeface="+mn-lt"/>
              <a:cs typeface="+mn-cs"/>
            </a:endParaRPr>
          </a:p>
        </p:txBody>
      </p:sp>
      <p:sp>
        <p:nvSpPr>
          <p:cNvPr id="87105" name="Rectangle 65"/>
          <p:cNvSpPr>
            <a:spLocks noChangeArrowheads="1"/>
          </p:cNvSpPr>
          <p:nvPr/>
        </p:nvSpPr>
        <p:spPr bwMode="auto">
          <a:xfrm>
            <a:off x="2444750" y="2382838"/>
            <a:ext cx="104775" cy="98425"/>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87106" name="Rectangle 66"/>
          <p:cNvSpPr>
            <a:spLocks noChangeArrowheads="1"/>
          </p:cNvSpPr>
          <p:nvPr/>
        </p:nvSpPr>
        <p:spPr bwMode="auto">
          <a:xfrm>
            <a:off x="3916363" y="1450975"/>
            <a:ext cx="106362" cy="98425"/>
          </a:xfrm>
          <a:prstGeom prst="rect">
            <a:avLst/>
          </a:prstGeom>
          <a:solidFill>
            <a:srgbClr val="FF0000"/>
          </a:solidFill>
          <a:ln w="6" cap="sq">
            <a:solidFill>
              <a:srgbClr val="000000"/>
            </a:solidFill>
            <a:prstDash val="solid"/>
            <a:miter lim="800000"/>
            <a:headEnd/>
            <a:tailEnd/>
          </a:ln>
          <a:effectLst>
            <a:glow rad="139700">
              <a:schemeClr val="accent2">
                <a:satMod val="175000"/>
                <a:alpha val="40000"/>
              </a:schemeClr>
            </a:glow>
          </a:effectLst>
        </p:spPr>
        <p:txBody>
          <a:bodyPr/>
          <a:lstStyle/>
          <a:p>
            <a:pPr fontAlgn="auto">
              <a:spcBef>
                <a:spcPts val="0"/>
              </a:spcBef>
              <a:spcAft>
                <a:spcPts val="0"/>
              </a:spcAft>
              <a:defRPr/>
            </a:pPr>
            <a:endParaRPr lang="en-GB" sz="1800">
              <a:latin typeface="+mn-lt"/>
              <a:cs typeface="+mn-cs"/>
            </a:endParaRPr>
          </a:p>
        </p:txBody>
      </p:sp>
      <p:sp>
        <p:nvSpPr>
          <p:cNvPr id="87107" name="Rectangle 67"/>
          <p:cNvSpPr>
            <a:spLocks noChangeArrowheads="1"/>
          </p:cNvSpPr>
          <p:nvPr/>
        </p:nvSpPr>
        <p:spPr bwMode="auto">
          <a:xfrm>
            <a:off x="1993900" y="2647950"/>
            <a:ext cx="106363" cy="100013"/>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149573" name="Rectangle 68"/>
          <p:cNvSpPr>
            <a:spLocks noChangeArrowheads="1"/>
          </p:cNvSpPr>
          <p:nvPr/>
        </p:nvSpPr>
        <p:spPr bwMode="auto">
          <a:xfrm>
            <a:off x="2992438" y="1450975"/>
            <a:ext cx="104775" cy="98425"/>
          </a:xfrm>
          <a:prstGeom prst="rect">
            <a:avLst/>
          </a:prstGeom>
          <a:solidFill>
            <a:srgbClr val="FF0000"/>
          </a:solidFill>
          <a:ln w="6" cap="sq">
            <a:solidFill>
              <a:srgbClr val="000000"/>
            </a:solidFill>
            <a:miter lim="800000"/>
            <a:headEnd/>
            <a:tailEnd/>
          </a:ln>
        </p:spPr>
        <p:txBody>
          <a:bodyPr/>
          <a:lstStyle/>
          <a:p>
            <a:endParaRPr lang="en-GB" sz="1800"/>
          </a:p>
        </p:txBody>
      </p:sp>
      <p:sp>
        <p:nvSpPr>
          <p:cNvPr id="87109" name="Rectangle 69"/>
          <p:cNvSpPr>
            <a:spLocks noChangeArrowheads="1"/>
          </p:cNvSpPr>
          <p:nvPr/>
        </p:nvSpPr>
        <p:spPr bwMode="auto">
          <a:xfrm>
            <a:off x="2325688" y="2308225"/>
            <a:ext cx="104775" cy="98425"/>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87110" name="Rectangle 70"/>
          <p:cNvSpPr>
            <a:spLocks noChangeArrowheads="1"/>
          </p:cNvSpPr>
          <p:nvPr/>
        </p:nvSpPr>
        <p:spPr bwMode="auto">
          <a:xfrm>
            <a:off x="3556000" y="1450975"/>
            <a:ext cx="104775" cy="98425"/>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87111" name="Rectangle 71"/>
          <p:cNvSpPr>
            <a:spLocks noChangeArrowheads="1"/>
          </p:cNvSpPr>
          <p:nvPr/>
        </p:nvSpPr>
        <p:spPr bwMode="auto">
          <a:xfrm>
            <a:off x="2095500" y="3309938"/>
            <a:ext cx="104775" cy="98425"/>
          </a:xfrm>
          <a:prstGeom prst="rect">
            <a:avLst/>
          </a:prstGeom>
          <a:solidFill>
            <a:srgbClr val="FF0000"/>
          </a:solidFill>
          <a:ln w="6" cap="sq">
            <a:solidFill>
              <a:srgbClr val="000000"/>
            </a:solidFill>
            <a:prstDash val="solid"/>
            <a:miter lim="800000"/>
            <a:headEnd/>
            <a:tailEnd/>
          </a:ln>
          <a:effectLst>
            <a:glow rad="139700">
              <a:schemeClr val="accent2">
                <a:satMod val="175000"/>
                <a:alpha val="40000"/>
              </a:schemeClr>
            </a:glow>
          </a:effectLst>
        </p:spPr>
        <p:txBody>
          <a:bodyPr/>
          <a:lstStyle/>
          <a:p>
            <a:pPr fontAlgn="auto">
              <a:spcBef>
                <a:spcPts val="0"/>
              </a:spcBef>
              <a:spcAft>
                <a:spcPts val="0"/>
              </a:spcAft>
              <a:defRPr/>
            </a:pPr>
            <a:endParaRPr lang="en-GB" sz="1800">
              <a:latin typeface="+mn-lt"/>
              <a:cs typeface="+mn-cs"/>
            </a:endParaRPr>
          </a:p>
        </p:txBody>
      </p:sp>
      <p:sp>
        <p:nvSpPr>
          <p:cNvPr id="87112" name="Rectangle 72"/>
          <p:cNvSpPr>
            <a:spLocks noChangeArrowheads="1"/>
          </p:cNvSpPr>
          <p:nvPr/>
        </p:nvSpPr>
        <p:spPr bwMode="auto">
          <a:xfrm>
            <a:off x="2933700" y="2549525"/>
            <a:ext cx="106362" cy="98425"/>
          </a:xfrm>
          <a:prstGeom prst="rect">
            <a:avLst/>
          </a:prstGeom>
          <a:solidFill>
            <a:srgbClr val="FF0000"/>
          </a:solidFill>
          <a:ln w="6" cap="sq">
            <a:solidFill>
              <a:srgbClr val="000000"/>
            </a:solidFill>
            <a:prstDash val="solid"/>
            <a:miter lim="800000"/>
            <a:headEnd/>
            <a:tailEnd/>
          </a:ln>
          <a:effectLst>
            <a:glow rad="139700">
              <a:schemeClr val="accent2">
                <a:satMod val="175000"/>
                <a:alpha val="40000"/>
              </a:schemeClr>
            </a:glow>
          </a:effectLst>
        </p:spPr>
        <p:txBody>
          <a:bodyPr/>
          <a:lstStyle/>
          <a:p>
            <a:pPr fontAlgn="auto">
              <a:spcBef>
                <a:spcPts val="0"/>
              </a:spcBef>
              <a:spcAft>
                <a:spcPts val="0"/>
              </a:spcAft>
              <a:defRPr/>
            </a:pPr>
            <a:endParaRPr lang="en-GB" sz="1800">
              <a:latin typeface="+mn-lt"/>
              <a:cs typeface="+mn-cs"/>
            </a:endParaRPr>
          </a:p>
        </p:txBody>
      </p:sp>
      <p:sp>
        <p:nvSpPr>
          <p:cNvPr id="87113" name="Rectangle 73"/>
          <p:cNvSpPr>
            <a:spLocks noChangeArrowheads="1"/>
          </p:cNvSpPr>
          <p:nvPr/>
        </p:nvSpPr>
        <p:spPr bwMode="auto">
          <a:xfrm>
            <a:off x="3313113" y="2182813"/>
            <a:ext cx="106362" cy="98425"/>
          </a:xfrm>
          <a:prstGeom prst="rect">
            <a:avLst/>
          </a:prstGeom>
          <a:solidFill>
            <a:srgbClr val="FF0000"/>
          </a:solidFill>
          <a:ln w="6" cap="sq">
            <a:solidFill>
              <a:srgbClr val="000000"/>
            </a:solidFill>
            <a:prstDash val="solid"/>
            <a:miter lim="800000"/>
            <a:headEnd/>
            <a:tailEnd/>
          </a:ln>
          <a:effectLst>
            <a:glow rad="139700">
              <a:schemeClr val="accent2">
                <a:satMod val="175000"/>
                <a:alpha val="40000"/>
              </a:schemeClr>
            </a:glow>
          </a:effectLst>
        </p:spPr>
        <p:txBody>
          <a:bodyPr/>
          <a:lstStyle/>
          <a:p>
            <a:pPr fontAlgn="auto">
              <a:spcBef>
                <a:spcPts val="0"/>
              </a:spcBef>
              <a:spcAft>
                <a:spcPts val="0"/>
              </a:spcAft>
              <a:defRPr/>
            </a:pPr>
            <a:endParaRPr lang="en-GB" sz="1800">
              <a:latin typeface="+mn-lt"/>
              <a:cs typeface="+mn-cs"/>
            </a:endParaRPr>
          </a:p>
        </p:txBody>
      </p:sp>
      <p:sp>
        <p:nvSpPr>
          <p:cNvPr id="87114" name="Rectangle 74"/>
          <p:cNvSpPr>
            <a:spLocks noChangeArrowheads="1"/>
          </p:cNvSpPr>
          <p:nvPr/>
        </p:nvSpPr>
        <p:spPr bwMode="auto">
          <a:xfrm>
            <a:off x="2511425" y="2249488"/>
            <a:ext cx="104775" cy="98425"/>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87115" name="Rectangle 75"/>
          <p:cNvSpPr>
            <a:spLocks noChangeArrowheads="1"/>
          </p:cNvSpPr>
          <p:nvPr/>
        </p:nvSpPr>
        <p:spPr bwMode="auto">
          <a:xfrm>
            <a:off x="3062288" y="1938338"/>
            <a:ext cx="106362" cy="98425"/>
          </a:xfrm>
          <a:prstGeom prst="rect">
            <a:avLst/>
          </a:prstGeom>
          <a:solidFill>
            <a:srgbClr val="FF0000"/>
          </a:solidFill>
          <a:ln w="6" cap="sq">
            <a:solidFill>
              <a:srgbClr val="000000"/>
            </a:solidFill>
            <a:prstDash val="solid"/>
            <a:miter lim="800000"/>
            <a:headEnd/>
            <a:tailEnd/>
          </a:ln>
          <a:effectLst>
            <a:glow rad="139700">
              <a:schemeClr val="accent2">
                <a:satMod val="175000"/>
                <a:alpha val="40000"/>
              </a:schemeClr>
            </a:glow>
          </a:effectLst>
        </p:spPr>
        <p:txBody>
          <a:bodyPr/>
          <a:lstStyle/>
          <a:p>
            <a:pPr fontAlgn="auto">
              <a:spcBef>
                <a:spcPts val="0"/>
              </a:spcBef>
              <a:spcAft>
                <a:spcPts val="0"/>
              </a:spcAft>
              <a:defRPr/>
            </a:pPr>
            <a:endParaRPr lang="en-GB" sz="1800">
              <a:latin typeface="+mn-lt"/>
              <a:cs typeface="+mn-cs"/>
            </a:endParaRPr>
          </a:p>
        </p:txBody>
      </p:sp>
      <p:sp>
        <p:nvSpPr>
          <p:cNvPr id="87116" name="Rectangle 76"/>
          <p:cNvSpPr>
            <a:spLocks noChangeArrowheads="1"/>
          </p:cNvSpPr>
          <p:nvPr/>
        </p:nvSpPr>
        <p:spPr bwMode="auto">
          <a:xfrm>
            <a:off x="2216150" y="2427288"/>
            <a:ext cx="104775" cy="98425"/>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87117" name="Rectangle 77"/>
          <p:cNvSpPr>
            <a:spLocks noChangeArrowheads="1"/>
          </p:cNvSpPr>
          <p:nvPr/>
        </p:nvSpPr>
        <p:spPr bwMode="auto">
          <a:xfrm>
            <a:off x="2116138" y="2978150"/>
            <a:ext cx="106362" cy="98425"/>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87118" name="Rectangle 78"/>
          <p:cNvSpPr>
            <a:spLocks noChangeArrowheads="1"/>
          </p:cNvSpPr>
          <p:nvPr/>
        </p:nvSpPr>
        <p:spPr bwMode="auto">
          <a:xfrm>
            <a:off x="4214813" y="2328863"/>
            <a:ext cx="104775" cy="98425"/>
          </a:xfrm>
          <a:prstGeom prst="rect">
            <a:avLst/>
          </a:prstGeom>
          <a:solidFill>
            <a:srgbClr val="FF0000"/>
          </a:solidFill>
          <a:ln w="6" cap="sq">
            <a:solidFill>
              <a:srgbClr val="000000"/>
            </a:solidFill>
            <a:prstDash val="solid"/>
            <a:miter lim="800000"/>
            <a:headEnd/>
            <a:tailEnd/>
          </a:ln>
          <a:effectLst>
            <a:glow rad="139700">
              <a:schemeClr val="accent2">
                <a:satMod val="175000"/>
                <a:alpha val="40000"/>
              </a:schemeClr>
            </a:glow>
          </a:effectLst>
        </p:spPr>
        <p:txBody>
          <a:bodyPr/>
          <a:lstStyle/>
          <a:p>
            <a:pPr fontAlgn="auto">
              <a:spcBef>
                <a:spcPts val="0"/>
              </a:spcBef>
              <a:spcAft>
                <a:spcPts val="0"/>
              </a:spcAft>
              <a:defRPr/>
            </a:pPr>
            <a:endParaRPr lang="en-GB" sz="1800">
              <a:latin typeface="+mn-lt"/>
              <a:cs typeface="+mn-cs"/>
            </a:endParaRPr>
          </a:p>
        </p:txBody>
      </p:sp>
      <p:sp>
        <p:nvSpPr>
          <p:cNvPr id="87119" name="Rectangle 79"/>
          <p:cNvSpPr>
            <a:spLocks noChangeArrowheads="1"/>
          </p:cNvSpPr>
          <p:nvPr/>
        </p:nvSpPr>
        <p:spPr bwMode="auto">
          <a:xfrm>
            <a:off x="2046288" y="3319463"/>
            <a:ext cx="106362" cy="100012"/>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87120" name="Rectangle 80"/>
          <p:cNvSpPr>
            <a:spLocks noChangeArrowheads="1"/>
          </p:cNvSpPr>
          <p:nvPr/>
        </p:nvSpPr>
        <p:spPr bwMode="auto">
          <a:xfrm>
            <a:off x="2093913" y="4221163"/>
            <a:ext cx="106362" cy="98425"/>
          </a:xfrm>
          <a:prstGeom prst="rect">
            <a:avLst/>
          </a:prstGeom>
          <a:solidFill>
            <a:srgbClr val="FF0000"/>
          </a:solidFill>
          <a:ln w="6" cap="sq">
            <a:solidFill>
              <a:srgbClr val="000000"/>
            </a:solidFill>
            <a:prstDash val="solid"/>
            <a:miter lim="800000"/>
            <a:headEnd/>
            <a:tailEnd/>
          </a:ln>
          <a:effectLst>
            <a:glow rad="139700">
              <a:schemeClr val="accent2">
                <a:satMod val="175000"/>
                <a:alpha val="40000"/>
              </a:schemeClr>
            </a:glow>
          </a:effectLst>
        </p:spPr>
        <p:txBody>
          <a:bodyPr/>
          <a:lstStyle/>
          <a:p>
            <a:pPr fontAlgn="auto">
              <a:spcBef>
                <a:spcPts val="0"/>
              </a:spcBef>
              <a:spcAft>
                <a:spcPts val="0"/>
              </a:spcAft>
              <a:defRPr/>
            </a:pPr>
            <a:endParaRPr lang="en-GB" sz="1800">
              <a:latin typeface="+mn-lt"/>
              <a:cs typeface="+mn-cs"/>
            </a:endParaRPr>
          </a:p>
        </p:txBody>
      </p:sp>
      <p:sp>
        <p:nvSpPr>
          <p:cNvPr id="87121" name="Rectangle 81"/>
          <p:cNvSpPr>
            <a:spLocks noChangeArrowheads="1"/>
          </p:cNvSpPr>
          <p:nvPr/>
        </p:nvSpPr>
        <p:spPr bwMode="auto">
          <a:xfrm>
            <a:off x="2095500" y="3648075"/>
            <a:ext cx="104775" cy="98425"/>
          </a:xfrm>
          <a:prstGeom prst="rect">
            <a:avLst/>
          </a:prstGeom>
          <a:solidFill>
            <a:srgbClr val="FF0000"/>
          </a:solidFill>
          <a:ln w="6" cap="sq">
            <a:solidFill>
              <a:srgbClr val="000000"/>
            </a:solidFill>
            <a:prstDash val="solid"/>
            <a:miter lim="800000"/>
            <a:headEnd/>
            <a:tailEnd/>
          </a:ln>
          <a:effectLst>
            <a:glow rad="139700">
              <a:schemeClr val="accent2">
                <a:satMod val="175000"/>
                <a:alpha val="40000"/>
              </a:schemeClr>
            </a:glow>
          </a:effectLst>
        </p:spPr>
        <p:txBody>
          <a:bodyPr/>
          <a:lstStyle/>
          <a:p>
            <a:pPr fontAlgn="auto">
              <a:spcBef>
                <a:spcPts val="0"/>
              </a:spcBef>
              <a:spcAft>
                <a:spcPts val="0"/>
              </a:spcAft>
              <a:defRPr/>
            </a:pPr>
            <a:endParaRPr lang="en-GB" sz="1800">
              <a:latin typeface="+mn-lt"/>
              <a:cs typeface="+mn-cs"/>
            </a:endParaRPr>
          </a:p>
        </p:txBody>
      </p:sp>
      <p:sp>
        <p:nvSpPr>
          <p:cNvPr id="87122" name="Rectangle 82"/>
          <p:cNvSpPr>
            <a:spLocks noChangeArrowheads="1"/>
          </p:cNvSpPr>
          <p:nvPr/>
        </p:nvSpPr>
        <p:spPr bwMode="auto">
          <a:xfrm>
            <a:off x="2014538" y="4379913"/>
            <a:ext cx="104775" cy="98425"/>
          </a:xfrm>
          <a:prstGeom prst="rect">
            <a:avLst/>
          </a:prstGeom>
          <a:solidFill>
            <a:srgbClr val="FF0000"/>
          </a:solidFill>
          <a:ln w="6" cap="sq">
            <a:solidFill>
              <a:srgbClr val="000000"/>
            </a:solidFill>
            <a:prstDash val="solid"/>
            <a:miter lim="800000"/>
            <a:headEnd/>
            <a:tailEnd/>
          </a:ln>
          <a:effectLst>
            <a:glow rad="139700">
              <a:schemeClr val="accent2">
                <a:satMod val="175000"/>
                <a:alpha val="40000"/>
              </a:schemeClr>
            </a:glow>
          </a:effectLst>
        </p:spPr>
        <p:txBody>
          <a:bodyPr/>
          <a:lstStyle/>
          <a:p>
            <a:pPr fontAlgn="auto">
              <a:spcBef>
                <a:spcPts val="0"/>
              </a:spcBef>
              <a:spcAft>
                <a:spcPts val="0"/>
              </a:spcAft>
              <a:defRPr/>
            </a:pPr>
            <a:endParaRPr lang="en-GB" sz="1800">
              <a:latin typeface="+mn-lt"/>
              <a:cs typeface="+mn-cs"/>
            </a:endParaRPr>
          </a:p>
        </p:txBody>
      </p:sp>
      <p:sp>
        <p:nvSpPr>
          <p:cNvPr id="82" name="Rectangle 78"/>
          <p:cNvSpPr>
            <a:spLocks noChangeArrowheads="1"/>
          </p:cNvSpPr>
          <p:nvPr/>
        </p:nvSpPr>
        <p:spPr bwMode="auto">
          <a:xfrm>
            <a:off x="2143108" y="6357958"/>
            <a:ext cx="104775" cy="98425"/>
          </a:xfrm>
          <a:prstGeom prst="rect">
            <a:avLst/>
          </a:prstGeom>
          <a:solidFill>
            <a:srgbClr val="FF0000"/>
          </a:solidFill>
          <a:ln w="6" cap="sq">
            <a:solidFill>
              <a:srgbClr val="000000"/>
            </a:solidFill>
            <a:prstDash val="solid"/>
            <a:miter lim="800000"/>
            <a:headEnd/>
            <a:tailEnd/>
          </a:ln>
          <a:effectLst>
            <a:glow rad="139700">
              <a:schemeClr val="accent2">
                <a:satMod val="175000"/>
                <a:alpha val="40000"/>
              </a:schemeClr>
            </a:glow>
          </a:effectLst>
        </p:spPr>
        <p:txBody>
          <a:bodyPr/>
          <a:lstStyle/>
          <a:p>
            <a:pPr fontAlgn="auto">
              <a:spcBef>
                <a:spcPts val="0"/>
              </a:spcBef>
              <a:spcAft>
                <a:spcPts val="0"/>
              </a:spcAft>
              <a:defRPr/>
            </a:pPr>
            <a:endParaRPr lang="en-GB" sz="1800">
              <a:latin typeface="+mn-lt"/>
              <a:cs typeface="+mn-cs"/>
            </a:endParaRPr>
          </a:p>
        </p:txBody>
      </p:sp>
      <p:sp>
        <p:nvSpPr>
          <p:cNvPr id="149610" name="TextBox 82"/>
          <p:cNvSpPr txBox="1">
            <a:spLocks noChangeArrowheads="1"/>
          </p:cNvSpPr>
          <p:nvPr/>
        </p:nvSpPr>
        <p:spPr bwMode="auto">
          <a:xfrm>
            <a:off x="1928813" y="6215063"/>
            <a:ext cx="4572000" cy="369887"/>
          </a:xfrm>
          <a:prstGeom prst="rect">
            <a:avLst/>
          </a:prstGeom>
          <a:noFill/>
          <a:ln w="9525">
            <a:noFill/>
            <a:miter lim="800000"/>
            <a:headEnd/>
            <a:tailEnd/>
          </a:ln>
        </p:spPr>
        <p:txBody>
          <a:bodyPr>
            <a:spAutoFit/>
          </a:bodyPr>
          <a:lstStyle/>
          <a:p>
            <a:r>
              <a:rPr lang="en-GB" sz="1800"/>
              <a:t>       = all verified by amniocentesis</a:t>
            </a:r>
          </a:p>
        </p:txBody>
      </p:sp>
      <p:sp>
        <p:nvSpPr>
          <p:cNvPr id="84" name="Rectangle 63"/>
          <p:cNvSpPr>
            <a:spLocks noChangeArrowheads="1"/>
          </p:cNvSpPr>
          <p:nvPr/>
        </p:nvSpPr>
        <p:spPr bwMode="auto">
          <a:xfrm>
            <a:off x="1428728" y="3643314"/>
            <a:ext cx="807913" cy="215444"/>
          </a:xfrm>
          <a:prstGeom prst="rect">
            <a:avLst/>
          </a:prstGeom>
          <a:noFill/>
          <a:ln w="9525">
            <a:noFill/>
            <a:miter lim="800000"/>
            <a:headEnd/>
            <a:tailEnd/>
          </a:ln>
        </p:spPr>
        <p:txBody>
          <a:bodyPr vert="vert270" wrap="none" lIns="0" tIns="0" rIns="0" bIns="0">
            <a:spAutoFit/>
          </a:bodyPr>
          <a:lstStyle/>
          <a:p>
            <a:pPr>
              <a:defRPr/>
            </a:pPr>
            <a:r>
              <a:rPr lang="en-US" sz="1400" dirty="0">
                <a:solidFill>
                  <a:srgbClr val="000000"/>
                </a:solidFill>
                <a:latin typeface="Arial" pitchFamily="34" charset="0"/>
                <a:cs typeface="Arial" pitchFamily="34" charset="0"/>
              </a:rPr>
              <a:t>Sensitivity</a:t>
            </a:r>
            <a:endParaRPr lang="en-US" sz="1400" dirty="0">
              <a:latin typeface="Arial" pitchFamily="34" charset="0"/>
              <a:cs typeface="Arial" pitchFamily="34" charset="0"/>
            </a:endParaRPr>
          </a:p>
        </p:txBody>
      </p:sp>
      <p:sp>
        <p:nvSpPr>
          <p:cNvPr id="149612" name="Rectangle 62"/>
          <p:cNvSpPr>
            <a:spLocks noChangeArrowheads="1"/>
          </p:cNvSpPr>
          <p:nvPr/>
        </p:nvSpPr>
        <p:spPr bwMode="auto">
          <a:xfrm>
            <a:off x="3929063" y="6072188"/>
            <a:ext cx="857250" cy="214312"/>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Specificity</a:t>
            </a:r>
            <a:endParaRPr lang="en-US" sz="1400">
              <a:latin typeface="Arial" charset="0"/>
            </a:endParaRPr>
          </a:p>
        </p:txBody>
      </p:sp>
      <p:sp>
        <p:nvSpPr>
          <p:cNvPr id="83" name="Title 77"/>
          <p:cNvSpPr txBox="1">
            <a:spLocks/>
          </p:cNvSpPr>
          <p:nvPr/>
        </p:nvSpPr>
        <p:spPr>
          <a:xfrm>
            <a:off x="457200" y="274638"/>
            <a:ext cx="8229600" cy="1143000"/>
          </a:xfrm>
          <a:prstGeom prst="rect">
            <a:avLst/>
          </a:prstGeom>
        </p:spPr>
        <p:txBody>
          <a:bodyPr>
            <a:normAutofit/>
          </a:bodyPr>
          <a:lstStyle/>
          <a:p>
            <a:pPr algn="ctr">
              <a:lnSpc>
                <a:spcPct val="90000"/>
              </a:lnSpc>
            </a:pPr>
            <a:r>
              <a:rPr lang="en-GB" sz="3600" b="1" dirty="0">
                <a:solidFill>
                  <a:schemeClr val="tx2"/>
                </a:solidFill>
                <a:latin typeface="Calibri" pitchFamily="34" charset="0"/>
                <a:cs typeface="Calibri" pitchFamily="34" charset="0"/>
              </a:rPr>
              <a:t>Studies of the triple test </a:t>
            </a:r>
            <a:br>
              <a:rPr lang="en-GB" sz="3600" b="1" dirty="0">
                <a:solidFill>
                  <a:schemeClr val="tx2"/>
                </a:solidFill>
                <a:latin typeface="Calibri" pitchFamily="34" charset="0"/>
                <a:cs typeface="Calibri" pitchFamily="34" charset="0"/>
              </a:rPr>
            </a:br>
            <a:r>
              <a:rPr lang="en-GB" sz="3600" b="1" dirty="0">
                <a:latin typeface="Calibri" pitchFamily="34" charset="0"/>
                <a:cs typeface="Calibri" pitchFamily="34" charset="0"/>
              </a:rPr>
              <a:t>( </a:t>
            </a:r>
            <a:r>
              <a:rPr lang="en-GB" sz="3200" b="1" dirty="0">
                <a:latin typeface="Calibri" pitchFamily="34" charset="0"/>
                <a:cs typeface="Calibri" pitchFamily="34" charset="0"/>
              </a:rPr>
              <a:t>   = all ages</a:t>
            </a:r>
            <a:r>
              <a:rPr lang="en-GB" sz="3200" b="1" dirty="0" smtClean="0">
                <a:latin typeface="Calibri" pitchFamily="34" charset="0"/>
                <a:cs typeface="Calibri" pitchFamily="34" charset="0"/>
              </a:rPr>
              <a:t>;    </a:t>
            </a:r>
            <a:r>
              <a:rPr lang="en-GB" sz="3200" b="1" dirty="0">
                <a:latin typeface="Calibri" pitchFamily="34" charset="0"/>
                <a:cs typeface="Calibri" pitchFamily="34" charset="0"/>
              </a:rPr>
              <a:t>=aged 35 and over)</a:t>
            </a:r>
          </a:p>
        </p:txBody>
      </p:sp>
      <p:sp>
        <p:nvSpPr>
          <p:cNvPr id="85" name="Rectangle 70"/>
          <p:cNvSpPr>
            <a:spLocks noChangeArrowheads="1"/>
          </p:cNvSpPr>
          <p:nvPr/>
        </p:nvSpPr>
        <p:spPr bwMode="auto">
          <a:xfrm>
            <a:off x="1966913" y="947738"/>
            <a:ext cx="214312" cy="214312"/>
          </a:xfrm>
          <a:prstGeom prst="rect">
            <a:avLst/>
          </a:prstGeom>
          <a:solidFill>
            <a:schemeClr val="accent2">
              <a:lumMod val="20000"/>
              <a:lumOff val="80000"/>
            </a:schemeClr>
          </a:solidFill>
          <a:ln w="6" cap="sq">
            <a:solidFill>
              <a:srgbClr val="000000"/>
            </a:solidFill>
            <a:prstDash val="solid"/>
            <a:miter lim="800000"/>
            <a:headEnd/>
            <a:tailEnd/>
          </a:ln>
        </p:spPr>
        <p:txBody>
          <a:bodyPr/>
          <a:lstStyle/>
          <a:p>
            <a:pPr fontAlgn="auto">
              <a:spcBef>
                <a:spcPts val="0"/>
              </a:spcBef>
              <a:spcAft>
                <a:spcPts val="0"/>
              </a:spcAft>
              <a:defRPr/>
            </a:pPr>
            <a:endParaRPr lang="en-GB" sz="1800">
              <a:latin typeface="+mn-lt"/>
              <a:cs typeface="+mn-cs"/>
            </a:endParaRPr>
          </a:p>
        </p:txBody>
      </p:sp>
      <p:sp>
        <p:nvSpPr>
          <p:cNvPr id="86" name="Rectangle 66"/>
          <p:cNvSpPr>
            <a:spLocks noChangeArrowheads="1"/>
          </p:cNvSpPr>
          <p:nvPr/>
        </p:nvSpPr>
        <p:spPr bwMode="auto">
          <a:xfrm>
            <a:off x="3962400" y="952500"/>
            <a:ext cx="214313" cy="214313"/>
          </a:xfrm>
          <a:prstGeom prst="rect">
            <a:avLst/>
          </a:prstGeom>
          <a:solidFill>
            <a:srgbClr val="FF0000"/>
          </a:solidFill>
          <a:ln w="6" cap="sq">
            <a:solidFill>
              <a:srgbClr val="000000"/>
            </a:solidFill>
            <a:miter lim="800000"/>
            <a:headEnd/>
            <a:tailEnd/>
          </a:ln>
        </p:spPr>
        <p:txBody>
          <a:bodyPr/>
          <a:lstStyle/>
          <a:p>
            <a:endParaRPr lang="en-GB"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172800000">
                                      <p:cBhvr>
                                        <p:cTn id="6" dur="5000" fill="hold"/>
                                        <p:tgtEl>
                                          <p:spTgt spid="87122"/>
                                        </p:tgtEl>
                                        <p:attrNameLst>
                                          <p:attrName>r</p:attrName>
                                        </p:attrNameLst>
                                      </p:cBhvr>
                                    </p:animRot>
                                  </p:childTnLst>
                                </p:cTn>
                              </p:par>
                              <p:par>
                                <p:cTn id="7" presetID="8" presetClass="emph" presetSubtype="0" fill="hold" nodeType="withEffect">
                                  <p:stCondLst>
                                    <p:cond delay="0"/>
                                  </p:stCondLst>
                                  <p:childTnLst>
                                    <p:animRot by="172800000">
                                      <p:cBhvr>
                                        <p:cTn id="8" dur="5000" fill="hold"/>
                                        <p:tgtEl>
                                          <p:spTgt spid="87120"/>
                                        </p:tgtEl>
                                        <p:attrNameLst>
                                          <p:attrName>r</p:attrName>
                                        </p:attrNameLst>
                                      </p:cBhvr>
                                    </p:animRot>
                                  </p:childTnLst>
                                </p:cTn>
                              </p:par>
                              <p:par>
                                <p:cTn id="9" presetID="8" presetClass="emph" presetSubtype="0" fill="hold" nodeType="withEffect">
                                  <p:stCondLst>
                                    <p:cond delay="0"/>
                                  </p:stCondLst>
                                  <p:childTnLst>
                                    <p:animRot by="172800000">
                                      <p:cBhvr>
                                        <p:cTn id="10" dur="5000" fill="hold"/>
                                        <p:tgtEl>
                                          <p:spTgt spid="87121"/>
                                        </p:tgtEl>
                                        <p:attrNameLst>
                                          <p:attrName>r</p:attrName>
                                        </p:attrNameLst>
                                      </p:cBhvr>
                                    </p:animRot>
                                  </p:childTnLst>
                                </p:cTn>
                              </p:par>
                              <p:par>
                                <p:cTn id="11" presetID="8" presetClass="emph" presetSubtype="0" fill="hold" nodeType="withEffect">
                                  <p:stCondLst>
                                    <p:cond delay="0"/>
                                  </p:stCondLst>
                                  <p:childTnLst>
                                    <p:animRot by="172800000">
                                      <p:cBhvr>
                                        <p:cTn id="12" dur="5000" fill="hold"/>
                                        <p:tgtEl>
                                          <p:spTgt spid="87111"/>
                                        </p:tgtEl>
                                        <p:attrNameLst>
                                          <p:attrName>r</p:attrName>
                                        </p:attrNameLst>
                                      </p:cBhvr>
                                    </p:animRot>
                                  </p:childTnLst>
                                </p:cTn>
                              </p:par>
                              <p:par>
                                <p:cTn id="13" presetID="8" presetClass="emph" presetSubtype="0" fill="hold" nodeType="withEffect">
                                  <p:stCondLst>
                                    <p:cond delay="0"/>
                                  </p:stCondLst>
                                  <p:childTnLst>
                                    <p:animRot by="172800000">
                                      <p:cBhvr>
                                        <p:cTn id="14" dur="5000" fill="hold"/>
                                        <p:tgtEl>
                                          <p:spTgt spid="87099"/>
                                        </p:tgtEl>
                                        <p:attrNameLst>
                                          <p:attrName>r</p:attrName>
                                        </p:attrNameLst>
                                      </p:cBhvr>
                                    </p:animRot>
                                  </p:childTnLst>
                                </p:cTn>
                              </p:par>
                              <p:par>
                                <p:cTn id="15" presetID="8" presetClass="emph" presetSubtype="0" fill="hold" nodeType="withEffect">
                                  <p:stCondLst>
                                    <p:cond delay="0"/>
                                  </p:stCondLst>
                                  <p:childTnLst>
                                    <p:animRot by="172800000">
                                      <p:cBhvr>
                                        <p:cTn id="16" dur="5000" fill="hold"/>
                                        <p:tgtEl>
                                          <p:spTgt spid="87112"/>
                                        </p:tgtEl>
                                        <p:attrNameLst>
                                          <p:attrName>r</p:attrName>
                                        </p:attrNameLst>
                                      </p:cBhvr>
                                    </p:animRot>
                                  </p:childTnLst>
                                </p:cTn>
                              </p:par>
                              <p:par>
                                <p:cTn id="17" presetID="8" presetClass="emph" presetSubtype="0" fill="hold" nodeType="withEffect">
                                  <p:stCondLst>
                                    <p:cond delay="0"/>
                                  </p:stCondLst>
                                  <p:childTnLst>
                                    <p:animRot by="172800000">
                                      <p:cBhvr>
                                        <p:cTn id="18" dur="5000" fill="hold"/>
                                        <p:tgtEl>
                                          <p:spTgt spid="87104"/>
                                        </p:tgtEl>
                                        <p:attrNameLst>
                                          <p:attrName>r</p:attrName>
                                        </p:attrNameLst>
                                      </p:cBhvr>
                                    </p:animRot>
                                  </p:childTnLst>
                                </p:cTn>
                              </p:par>
                              <p:par>
                                <p:cTn id="19" presetID="8" presetClass="emph" presetSubtype="0" fill="hold" nodeType="withEffect">
                                  <p:stCondLst>
                                    <p:cond delay="0"/>
                                  </p:stCondLst>
                                  <p:childTnLst>
                                    <p:animRot by="172800000">
                                      <p:cBhvr>
                                        <p:cTn id="20" dur="5000" fill="hold"/>
                                        <p:tgtEl>
                                          <p:spTgt spid="87100"/>
                                        </p:tgtEl>
                                        <p:attrNameLst>
                                          <p:attrName>r</p:attrName>
                                        </p:attrNameLst>
                                      </p:cBhvr>
                                    </p:animRot>
                                  </p:childTnLst>
                                </p:cTn>
                              </p:par>
                              <p:par>
                                <p:cTn id="21" presetID="8" presetClass="emph" presetSubtype="0" fill="hold" nodeType="withEffect">
                                  <p:stCondLst>
                                    <p:cond delay="0"/>
                                  </p:stCondLst>
                                  <p:childTnLst>
                                    <p:animRot by="172800000">
                                      <p:cBhvr>
                                        <p:cTn id="22" dur="5000" fill="hold"/>
                                        <p:tgtEl>
                                          <p:spTgt spid="87115"/>
                                        </p:tgtEl>
                                        <p:attrNameLst>
                                          <p:attrName>r</p:attrName>
                                        </p:attrNameLst>
                                      </p:cBhvr>
                                    </p:animRot>
                                  </p:childTnLst>
                                </p:cTn>
                              </p:par>
                              <p:par>
                                <p:cTn id="23" presetID="8" presetClass="emph" presetSubtype="0" fill="hold" nodeType="withEffect">
                                  <p:stCondLst>
                                    <p:cond delay="0"/>
                                  </p:stCondLst>
                                  <p:childTnLst>
                                    <p:animRot by="172800000">
                                      <p:cBhvr>
                                        <p:cTn id="24" dur="5000" fill="hold"/>
                                        <p:tgtEl>
                                          <p:spTgt spid="87113"/>
                                        </p:tgtEl>
                                        <p:attrNameLst>
                                          <p:attrName>r</p:attrName>
                                        </p:attrNameLst>
                                      </p:cBhvr>
                                    </p:animRot>
                                  </p:childTnLst>
                                </p:cTn>
                              </p:par>
                              <p:par>
                                <p:cTn id="25" presetID="8" presetClass="emph" presetSubtype="0" fill="hold" nodeType="withEffect">
                                  <p:stCondLst>
                                    <p:cond delay="0"/>
                                  </p:stCondLst>
                                  <p:childTnLst>
                                    <p:animRot by="172800000">
                                      <p:cBhvr>
                                        <p:cTn id="26" dur="5000" fill="hold"/>
                                        <p:tgtEl>
                                          <p:spTgt spid="87118"/>
                                        </p:tgtEl>
                                        <p:attrNameLst>
                                          <p:attrName>r</p:attrName>
                                        </p:attrNameLst>
                                      </p:cBhvr>
                                    </p:animRot>
                                  </p:childTnLst>
                                </p:cTn>
                              </p:par>
                              <p:par>
                                <p:cTn id="27" presetID="8" presetClass="emph" presetSubtype="0" fill="hold" nodeType="withEffect">
                                  <p:stCondLst>
                                    <p:cond delay="0"/>
                                  </p:stCondLst>
                                  <p:childTnLst>
                                    <p:animRot by="172800000">
                                      <p:cBhvr>
                                        <p:cTn id="28" dur="5000" fill="hold"/>
                                        <p:tgtEl>
                                          <p:spTgt spid="87106"/>
                                        </p:tgtEl>
                                        <p:attrNameLst>
                                          <p:attrName>r</p:attrName>
                                        </p:attrNameLst>
                                      </p:cBhvr>
                                    </p:animRot>
                                  </p:childTnLst>
                                </p:cTn>
                              </p:par>
                              <p:par>
                                <p:cTn id="29" presetID="8" presetClass="emph" presetSubtype="0" fill="hold" nodeType="withEffect">
                                  <p:stCondLst>
                                    <p:cond delay="0"/>
                                  </p:stCondLst>
                                  <p:childTnLst>
                                    <p:animRot by="172800000">
                                      <p:cBhvr>
                                        <p:cTn id="30" dur="5000" fill="hold"/>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a:xfrm>
            <a:off x="1282700" y="455613"/>
            <a:ext cx="7175500" cy="992187"/>
          </a:xfrm>
        </p:spPr>
        <p:txBody>
          <a:bodyPr anchor="b"/>
          <a:lstStyle/>
          <a:p>
            <a:r>
              <a:rPr lang="en-GB" b="1" dirty="0">
                <a:latin typeface="Calibri" pitchFamily="34" charset="0"/>
              </a:rPr>
              <a:t>Limitations of meta-regression</a:t>
            </a:r>
          </a:p>
        </p:txBody>
      </p:sp>
      <p:sp>
        <p:nvSpPr>
          <p:cNvPr id="151555" name="Rectangle 3"/>
          <p:cNvSpPr>
            <a:spLocks noGrp="1" noChangeArrowheads="1"/>
          </p:cNvSpPr>
          <p:nvPr>
            <p:ph type="body" idx="4294967295"/>
          </p:nvPr>
        </p:nvSpPr>
        <p:spPr>
          <a:xfrm>
            <a:off x="1282700" y="1841499"/>
            <a:ext cx="7175500" cy="3795713"/>
          </a:xfrm>
        </p:spPr>
        <p:txBody>
          <a:bodyPr/>
          <a:lstStyle/>
          <a:p>
            <a:r>
              <a:rPr lang="en-GB" dirty="0">
                <a:latin typeface="Calibri" pitchFamily="34" charset="0"/>
              </a:rPr>
              <a:t>Validity of covariate information</a:t>
            </a:r>
          </a:p>
          <a:p>
            <a:pPr lvl="1"/>
            <a:r>
              <a:rPr lang="en-GB" dirty="0">
                <a:latin typeface="Calibri" pitchFamily="34" charset="0"/>
              </a:rPr>
              <a:t>poor reporting on design features </a:t>
            </a:r>
          </a:p>
          <a:p>
            <a:pPr lvl="1"/>
            <a:endParaRPr lang="en-GB" dirty="0">
              <a:latin typeface="Calibri" pitchFamily="34" charset="0"/>
            </a:endParaRPr>
          </a:p>
          <a:p>
            <a:r>
              <a:rPr lang="en-GB" dirty="0">
                <a:latin typeface="Calibri" pitchFamily="34" charset="0"/>
              </a:rPr>
              <a:t>Population characteristics </a:t>
            </a:r>
          </a:p>
          <a:p>
            <a:pPr lvl="1"/>
            <a:r>
              <a:rPr lang="en-GB" dirty="0">
                <a:latin typeface="Calibri" pitchFamily="34" charset="0"/>
              </a:rPr>
              <a:t>information missing or crudely available</a:t>
            </a:r>
          </a:p>
          <a:p>
            <a:pPr lvl="1">
              <a:buFontTx/>
              <a:buNone/>
            </a:pPr>
            <a:endParaRPr lang="en-GB" dirty="0">
              <a:latin typeface="Calibri" pitchFamily="34" charset="0"/>
            </a:endParaRPr>
          </a:p>
          <a:p>
            <a:r>
              <a:rPr lang="en-GB" dirty="0">
                <a:latin typeface="Calibri" pitchFamily="34" charset="0"/>
              </a:rPr>
              <a:t>Lack of power</a:t>
            </a:r>
          </a:p>
          <a:p>
            <a:pPr lvl="1"/>
            <a:r>
              <a:rPr lang="en-GB" dirty="0">
                <a:latin typeface="Calibri" pitchFamily="34" charset="0"/>
              </a:rPr>
              <a:t>small number of contrasting studies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02" name="Picture 2" descr="decision"/>
          <p:cNvPicPr>
            <a:picLocks noChangeAspect="1" noChangeArrowheads="1"/>
          </p:cNvPicPr>
          <p:nvPr/>
        </p:nvPicPr>
        <p:blipFill>
          <a:blip r:embed="rId3" cstate="print">
            <a:lum bright="20000" contrast="9000"/>
          </a:blip>
          <a:srcRect/>
          <a:stretch>
            <a:fillRect/>
          </a:stretch>
        </p:blipFill>
        <p:spPr bwMode="auto">
          <a:xfrm>
            <a:off x="0" y="1700213"/>
            <a:ext cx="9144000" cy="5157787"/>
          </a:xfrm>
          <a:prstGeom prst="rect">
            <a:avLst/>
          </a:prstGeom>
          <a:noFill/>
        </p:spPr>
      </p:pic>
      <p:sp>
        <p:nvSpPr>
          <p:cNvPr id="204803" name="AutoShape 3"/>
          <p:cNvSpPr>
            <a:spLocks noChangeArrowheads="1"/>
          </p:cNvSpPr>
          <p:nvPr/>
        </p:nvSpPr>
        <p:spPr bwMode="auto">
          <a:xfrm>
            <a:off x="950913" y="166688"/>
            <a:ext cx="3417887" cy="1789112"/>
          </a:xfrm>
          <a:prstGeom prst="cloudCallout">
            <a:avLst>
              <a:gd name="adj1" fmla="val -29795"/>
              <a:gd name="adj2" fmla="val 72296"/>
            </a:avLst>
          </a:prstGeom>
          <a:solidFill>
            <a:srgbClr val="FFFFFF"/>
          </a:solidFill>
          <a:ln w="25400">
            <a:solidFill>
              <a:schemeClr val="tx1"/>
            </a:solidFill>
            <a:round/>
            <a:headEnd/>
            <a:tailEnd/>
          </a:ln>
          <a:effectLst/>
          <a:scene3d>
            <a:camera prst="perspectiveAbove"/>
            <a:lightRig rig="threePt" dir="t"/>
          </a:scene3d>
          <a:sp3d>
            <a:bevelT w="165100" prst="coolSlant"/>
          </a:sp3d>
        </p:spPr>
        <p:txBody>
          <a:bodyPr/>
          <a:lstStyle/>
          <a:p>
            <a:pPr algn="ctr"/>
            <a:r>
              <a:rPr lang="en-GB" sz="3600" b="1" dirty="0">
                <a:latin typeface="Calibri" pitchFamily="34" charset="0"/>
                <a:cs typeface="Calibri" pitchFamily="34" charset="0"/>
              </a:rPr>
              <a:t>Which test is best?</a:t>
            </a:r>
            <a:endParaRPr lang="en-US" sz="3600" b="1" dirty="0">
              <a:latin typeface="Calibri" pitchFamily="34" charset="0"/>
              <a:cs typeface="Calibri" pitchFamily="34" charset="0"/>
            </a:endParaRPr>
          </a:p>
        </p:txBody>
      </p:sp>
      <p:sp>
        <p:nvSpPr>
          <p:cNvPr id="204804" name="Rectangle 4"/>
          <p:cNvSpPr>
            <a:spLocks noChangeArrowheads="1"/>
          </p:cNvSpPr>
          <p:nvPr/>
        </p:nvSpPr>
        <p:spPr bwMode="auto">
          <a:xfrm>
            <a:off x="3403599" y="1989138"/>
            <a:ext cx="5491163" cy="1107996"/>
          </a:xfrm>
          <a:prstGeom prst="rect">
            <a:avLst/>
          </a:prstGeom>
          <a:noFill/>
          <a:ln w="9525">
            <a:noFill/>
            <a:miter lim="800000"/>
            <a:headEnd/>
            <a:tailEnd/>
          </a:ln>
          <a:effectLst/>
        </p:spPr>
        <p:txBody>
          <a:bodyPr wrap="square" lIns="0" tIns="0" rIns="0" bIns="0">
            <a:spAutoFit/>
          </a:bodyPr>
          <a:lstStyle/>
          <a:p>
            <a:pPr lvl="1"/>
            <a:r>
              <a:rPr lang="en-AU" sz="2400" dirty="0">
                <a:latin typeface="Calibri" pitchFamily="34" charset="0"/>
                <a:cs typeface="Calibri" pitchFamily="34" charset="0"/>
              </a:rPr>
              <a:t>The same approach used to investigate heterogeneity can be used to compare the accuracy of alternative tests</a:t>
            </a:r>
            <a:endParaRPr lang="en-US" sz="2400"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endParaRPr lang="en-US"/>
          </a:p>
        </p:txBody>
      </p:sp>
      <p:pic>
        <p:nvPicPr>
          <p:cNvPr id="214020" name="Picture 4"/>
          <p:cNvPicPr>
            <a:picLocks noGrp="1" noChangeAspect="1" noChangeArrowheads="1"/>
          </p:cNvPicPr>
          <p:nvPr>
            <p:ph type="body" idx="1"/>
          </p:nvPr>
        </p:nvPicPr>
        <p:blipFill>
          <a:blip r:embed="rId2" cstate="print"/>
          <a:srcRect t="10800" b="4909"/>
          <a:stretch>
            <a:fillRect/>
          </a:stretch>
        </p:blipFill>
        <p:spPr>
          <a:xfrm>
            <a:off x="0" y="79375"/>
            <a:ext cx="9144000" cy="6778625"/>
          </a:xfr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sz="3600" b="1" dirty="0">
                <a:latin typeface="Calibri" pitchFamily="34" charset="0"/>
              </a:rPr>
              <a:t>Comparison between HRP-2 and </a:t>
            </a:r>
            <a:r>
              <a:rPr lang="en-US" sz="3600" b="1" dirty="0" err="1">
                <a:latin typeface="Calibri" pitchFamily="34" charset="0"/>
              </a:rPr>
              <a:t>pLDH</a:t>
            </a:r>
            <a:r>
              <a:rPr lang="en-US" sz="3600" b="1" dirty="0">
                <a:latin typeface="Calibri" pitchFamily="34" charset="0"/>
              </a:rPr>
              <a:t> based RDT Types</a:t>
            </a:r>
            <a:r>
              <a:rPr lang="en-GB" sz="3600" b="1" dirty="0">
                <a:latin typeface="Calibri" pitchFamily="34" charset="0"/>
              </a:rPr>
              <a:t>: all studies</a:t>
            </a:r>
            <a:endParaRPr lang="en-US" sz="3600" b="1" dirty="0">
              <a:latin typeface="Calibri" pitchFamily="34" charset="0"/>
            </a:endParaRPr>
          </a:p>
        </p:txBody>
      </p:sp>
      <p:pic>
        <p:nvPicPr>
          <p:cNvPr id="215045" name="Picture 5"/>
          <p:cNvPicPr>
            <a:picLocks noGrp="1" noChangeAspect="1" noChangeArrowheads="1"/>
          </p:cNvPicPr>
          <p:nvPr>
            <p:ph type="body" idx="1"/>
          </p:nvPr>
        </p:nvPicPr>
        <p:blipFill>
          <a:blip r:embed="rId2" cstate="print"/>
          <a:srcRect/>
          <a:stretch>
            <a:fillRect/>
          </a:stretch>
        </p:blipFill>
        <p:spPr>
          <a:xfrm>
            <a:off x="541338" y="1628775"/>
            <a:ext cx="3598862" cy="3598863"/>
          </a:xfrm>
          <a:noFill/>
          <a:ln/>
        </p:spPr>
      </p:pic>
      <p:pic>
        <p:nvPicPr>
          <p:cNvPr id="215049" name="Picture 9"/>
          <p:cNvPicPr>
            <a:picLocks noChangeAspect="1" noChangeArrowheads="1"/>
          </p:cNvPicPr>
          <p:nvPr/>
        </p:nvPicPr>
        <p:blipFill>
          <a:blip r:embed="rId3" cstate="print"/>
          <a:srcRect/>
          <a:stretch>
            <a:fillRect/>
          </a:stretch>
        </p:blipFill>
        <p:spPr bwMode="auto">
          <a:xfrm>
            <a:off x="4427538" y="1628775"/>
            <a:ext cx="3598862" cy="3598863"/>
          </a:xfrm>
          <a:prstGeom prst="rect">
            <a:avLst/>
          </a:prstGeom>
          <a:noFill/>
          <a:ln w="9525">
            <a:noFill/>
            <a:miter lim="800000"/>
            <a:headEnd/>
            <a:tailEnd/>
          </a:ln>
          <a:effectLst/>
        </p:spPr>
      </p:pic>
      <p:sp>
        <p:nvSpPr>
          <p:cNvPr id="215050" name="Text Box 10"/>
          <p:cNvSpPr txBox="1">
            <a:spLocks noChangeArrowheads="1"/>
          </p:cNvSpPr>
          <p:nvPr/>
        </p:nvSpPr>
        <p:spPr bwMode="auto">
          <a:xfrm>
            <a:off x="971550" y="5229225"/>
            <a:ext cx="7129463" cy="519113"/>
          </a:xfrm>
          <a:prstGeom prst="rect">
            <a:avLst/>
          </a:prstGeom>
          <a:noFill/>
          <a:ln w="9525">
            <a:noFill/>
            <a:miter lim="800000"/>
            <a:headEnd/>
            <a:tailEnd/>
          </a:ln>
          <a:effectLst/>
        </p:spPr>
        <p:txBody>
          <a:bodyPr>
            <a:spAutoFit/>
          </a:bodyPr>
          <a:lstStyle/>
          <a:p>
            <a:pPr>
              <a:spcBef>
                <a:spcPct val="50000"/>
              </a:spcBef>
            </a:pPr>
            <a:r>
              <a:rPr lang="en-GB"/>
              <a:t>75 HRP-2 studies and 19 pLDH studies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1296000" y="358775"/>
            <a:ext cx="7772400" cy="1143000"/>
          </a:xfrm>
        </p:spPr>
        <p:txBody>
          <a:bodyPr anchor="b"/>
          <a:lstStyle/>
          <a:p>
            <a:r>
              <a:rPr lang="en-GB" sz="3200" b="1" dirty="0">
                <a:latin typeface="Calibri" pitchFamily="34" charset="0"/>
              </a:rPr>
              <a:t>Heterogeneity in threshold within a study</a:t>
            </a:r>
            <a:endParaRPr lang="en-US" sz="3200" b="1" dirty="0">
              <a:latin typeface="Calibri" pitchFamily="34" charset="0"/>
            </a:endParaRPr>
          </a:p>
        </p:txBody>
      </p:sp>
      <p:pic>
        <p:nvPicPr>
          <p:cNvPr id="50179" name="Picture 3"/>
          <p:cNvPicPr>
            <a:picLocks noGrp="1" noChangeAspect="1" noChangeArrowheads="1"/>
          </p:cNvPicPr>
          <p:nvPr>
            <p:ph type="body" idx="4294967295"/>
          </p:nvPr>
        </p:nvPicPr>
        <p:blipFill>
          <a:blip r:embed="rId3" cstate="print"/>
          <a:srcRect/>
          <a:stretch>
            <a:fillRect/>
          </a:stretch>
        </p:blipFill>
        <p:spPr>
          <a:xfrm>
            <a:off x="1258888" y="1990725"/>
            <a:ext cx="5870575" cy="4295775"/>
          </a:xfrm>
          <a:noFill/>
        </p:spPr>
      </p:pic>
      <p:sp>
        <p:nvSpPr>
          <p:cNvPr id="50180" name="Text Box 4"/>
          <p:cNvSpPr txBox="1">
            <a:spLocks noChangeArrowheads="1"/>
          </p:cNvSpPr>
          <p:nvPr/>
        </p:nvSpPr>
        <p:spPr bwMode="auto">
          <a:xfrm>
            <a:off x="2843213" y="1628775"/>
            <a:ext cx="3097212" cy="336550"/>
          </a:xfrm>
          <a:prstGeom prst="rect">
            <a:avLst/>
          </a:prstGeom>
          <a:noFill/>
          <a:ln w="9525">
            <a:noFill/>
            <a:miter lim="800000"/>
            <a:headEnd/>
            <a:tailEnd/>
          </a:ln>
        </p:spPr>
        <p:txBody>
          <a:bodyPr>
            <a:spAutoFit/>
          </a:bodyPr>
          <a:lstStyle/>
          <a:p>
            <a:pPr>
              <a:spcBef>
                <a:spcPct val="50000"/>
              </a:spcBef>
            </a:pPr>
            <a:r>
              <a:rPr lang="en-GB" sz="1600">
                <a:latin typeface="Arial" charset="0"/>
              </a:rPr>
              <a:t>diagnostic threshold</a:t>
            </a:r>
            <a:endParaRPr lang="en-US" sz="1600">
              <a:latin typeface="Arial" charset="0"/>
            </a:endParaRPr>
          </a:p>
        </p:txBody>
      </p:sp>
      <p:sp>
        <p:nvSpPr>
          <p:cNvPr id="50181" name="Line 5"/>
          <p:cNvSpPr>
            <a:spLocks noChangeShapeType="1"/>
          </p:cNvSpPr>
          <p:nvPr/>
        </p:nvSpPr>
        <p:spPr bwMode="auto">
          <a:xfrm flipH="1">
            <a:off x="4067175" y="1989138"/>
            <a:ext cx="0" cy="3455987"/>
          </a:xfrm>
          <a:prstGeom prst="line">
            <a:avLst/>
          </a:prstGeom>
          <a:noFill/>
          <a:ln w="22225">
            <a:solidFill>
              <a:schemeClr val="tx1"/>
            </a:solidFill>
            <a:prstDash val="sysDot"/>
            <a:round/>
            <a:headEnd/>
            <a:tailEnd/>
          </a:ln>
        </p:spPr>
        <p:txBody>
          <a:bodyPr/>
          <a:lstStyle/>
          <a:p>
            <a:endParaRPr lang="en-GB"/>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685800" y="112713"/>
            <a:ext cx="7772400" cy="1409700"/>
          </a:xfrm>
        </p:spPr>
        <p:txBody>
          <a:bodyPr/>
          <a:lstStyle/>
          <a:p>
            <a:r>
              <a:rPr lang="en-US" sz="3600" b="1" dirty="0">
                <a:latin typeface="Calibri" pitchFamily="34" charset="0"/>
              </a:rPr>
              <a:t>Comparison between HRP-2 and </a:t>
            </a:r>
            <a:r>
              <a:rPr lang="en-US" sz="3600" b="1" dirty="0" err="1">
                <a:latin typeface="Calibri" pitchFamily="34" charset="0"/>
              </a:rPr>
              <a:t>pLDH</a:t>
            </a:r>
            <a:r>
              <a:rPr lang="en-US" sz="3600" b="1" dirty="0">
                <a:latin typeface="Calibri" pitchFamily="34" charset="0"/>
              </a:rPr>
              <a:t> based RDT Types</a:t>
            </a:r>
            <a:r>
              <a:rPr lang="en-GB" sz="3600" b="1" dirty="0">
                <a:latin typeface="Calibri" pitchFamily="34" charset="0"/>
              </a:rPr>
              <a:t>: paired data only</a:t>
            </a:r>
            <a:endParaRPr lang="en-US" sz="3600" b="1" dirty="0">
              <a:latin typeface="Calibri" pitchFamily="34" charset="0"/>
            </a:endParaRPr>
          </a:p>
        </p:txBody>
      </p:sp>
      <p:pic>
        <p:nvPicPr>
          <p:cNvPr id="216068" name="Picture 4"/>
          <p:cNvPicPr>
            <a:picLocks noGrp="1" noChangeAspect="1" noChangeArrowheads="1"/>
          </p:cNvPicPr>
          <p:nvPr>
            <p:ph type="body" idx="1"/>
          </p:nvPr>
        </p:nvPicPr>
        <p:blipFill>
          <a:blip r:embed="rId2" cstate="print"/>
          <a:srcRect/>
          <a:stretch>
            <a:fillRect/>
          </a:stretch>
        </p:blipFill>
        <p:spPr>
          <a:xfrm>
            <a:off x="1798638" y="1438275"/>
            <a:ext cx="4678362" cy="4678363"/>
          </a:xfrm>
          <a:noFill/>
          <a:ln/>
        </p:spPr>
      </p:pic>
      <p:sp>
        <p:nvSpPr>
          <p:cNvPr id="216069" name="Text Box 5"/>
          <p:cNvSpPr txBox="1">
            <a:spLocks noChangeArrowheads="1"/>
          </p:cNvSpPr>
          <p:nvPr/>
        </p:nvSpPr>
        <p:spPr bwMode="auto">
          <a:xfrm>
            <a:off x="684213" y="6021388"/>
            <a:ext cx="7129462" cy="523220"/>
          </a:xfrm>
          <a:prstGeom prst="rect">
            <a:avLst/>
          </a:prstGeom>
          <a:noFill/>
          <a:ln w="9525">
            <a:noFill/>
            <a:miter lim="800000"/>
            <a:headEnd/>
            <a:tailEnd/>
          </a:ln>
          <a:effectLst/>
        </p:spPr>
        <p:txBody>
          <a:bodyPr>
            <a:spAutoFit/>
          </a:bodyPr>
          <a:lstStyle/>
          <a:p>
            <a:pPr algn="ctr">
              <a:spcBef>
                <a:spcPct val="50000"/>
              </a:spcBef>
            </a:pPr>
            <a:r>
              <a:rPr lang="en-GB" sz="2800" dirty="0">
                <a:latin typeface="Calibri" pitchFamily="34" charset="0"/>
                <a:cs typeface="Calibri" pitchFamily="34" charset="0"/>
              </a:rPr>
              <a:t>10 comparative studies</a:t>
            </a:r>
            <a:endParaRPr lang="en-US" sz="28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endParaRPr lang="en-US"/>
          </a:p>
        </p:txBody>
      </p:sp>
      <p:pic>
        <p:nvPicPr>
          <p:cNvPr id="236547" name="Picture 3"/>
          <p:cNvPicPr>
            <a:picLocks noGrp="1" noChangeAspect="1" noChangeArrowheads="1"/>
          </p:cNvPicPr>
          <p:nvPr>
            <p:ph type="body" idx="1"/>
          </p:nvPr>
        </p:nvPicPr>
        <p:blipFill>
          <a:blip r:embed="rId2" cstate="print"/>
          <a:srcRect l="22142" t="29454" r="2953" b="14728"/>
          <a:stretch>
            <a:fillRect/>
          </a:stretch>
        </p:blipFill>
        <p:spPr>
          <a:xfrm>
            <a:off x="-111125" y="0"/>
            <a:ext cx="9363075" cy="6858000"/>
          </a:xfr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1333500" y="914399"/>
            <a:ext cx="7413625" cy="482601"/>
          </a:xfrm>
        </p:spPr>
        <p:txBody>
          <a:bodyPr/>
          <a:lstStyle/>
          <a:p>
            <a:r>
              <a:rPr lang="en-US" b="1" dirty="0">
                <a:latin typeface="Calibri" pitchFamily="34" charset="0"/>
              </a:rPr>
              <a:t>Issues in test comparisons</a:t>
            </a:r>
          </a:p>
        </p:txBody>
      </p:sp>
      <p:sp>
        <p:nvSpPr>
          <p:cNvPr id="200707" name="Rectangle 3"/>
          <p:cNvSpPr>
            <a:spLocks noGrp="1" noChangeArrowheads="1"/>
          </p:cNvSpPr>
          <p:nvPr>
            <p:ph type="body" sz="half" idx="1"/>
          </p:nvPr>
        </p:nvSpPr>
        <p:spPr>
          <a:xfrm>
            <a:off x="1295400" y="1230312"/>
            <a:ext cx="7670800" cy="5360988"/>
          </a:xfrm>
        </p:spPr>
        <p:txBody>
          <a:bodyPr/>
          <a:lstStyle/>
          <a:p>
            <a:pPr>
              <a:lnSpc>
                <a:spcPct val="90000"/>
              </a:lnSpc>
              <a:buClr>
                <a:srgbClr val="39638B"/>
              </a:buClr>
              <a:buFont typeface="Wingdings" pitchFamily="2" charset="2"/>
              <a:buNone/>
            </a:pPr>
            <a:endParaRPr lang="en-US" sz="2000" dirty="0">
              <a:latin typeface="Calibri" pitchFamily="34" charset="0"/>
            </a:endParaRPr>
          </a:p>
          <a:p>
            <a:pPr>
              <a:lnSpc>
                <a:spcPct val="90000"/>
              </a:lnSpc>
              <a:buClr>
                <a:schemeClr val="tx1"/>
              </a:buClr>
            </a:pPr>
            <a:r>
              <a:rPr lang="en-US" sz="2000" dirty="0">
                <a:latin typeface="Calibri" pitchFamily="34" charset="0"/>
              </a:rPr>
              <a:t>Some systematic reviews pool all available studies that have assessed the performance of one or more of the tests. </a:t>
            </a:r>
          </a:p>
          <a:p>
            <a:pPr lvl="1">
              <a:lnSpc>
                <a:spcPct val="90000"/>
              </a:lnSpc>
              <a:buClr>
                <a:schemeClr val="tx1"/>
              </a:buClr>
            </a:pPr>
            <a:r>
              <a:rPr lang="en-US" sz="2000" dirty="0">
                <a:latin typeface="Calibri" pitchFamily="34" charset="0"/>
              </a:rPr>
              <a:t>Can lead to bias due to confounding arising from heterogeneity among studies in terms of design, study quality, setting, etc</a:t>
            </a:r>
          </a:p>
          <a:p>
            <a:pPr>
              <a:lnSpc>
                <a:spcPct val="90000"/>
              </a:lnSpc>
              <a:buClr>
                <a:schemeClr val="tx1"/>
              </a:buClr>
            </a:pPr>
            <a:endParaRPr lang="en-US" sz="2000" dirty="0">
              <a:latin typeface="Calibri" pitchFamily="34" charset="0"/>
            </a:endParaRPr>
          </a:p>
          <a:p>
            <a:pPr>
              <a:lnSpc>
                <a:spcPct val="90000"/>
              </a:lnSpc>
              <a:buClr>
                <a:schemeClr val="tx1"/>
              </a:buClr>
            </a:pPr>
            <a:r>
              <a:rPr lang="en-US" sz="2000" dirty="0">
                <a:latin typeface="Calibri" pitchFamily="34" charset="0"/>
              </a:rPr>
              <a:t>Adjusting for potential confounders is often not feasible</a:t>
            </a:r>
          </a:p>
          <a:p>
            <a:pPr>
              <a:lnSpc>
                <a:spcPct val="90000"/>
              </a:lnSpc>
              <a:buClr>
                <a:schemeClr val="tx1"/>
              </a:buClr>
            </a:pPr>
            <a:endParaRPr lang="en-US" sz="2000" dirty="0">
              <a:latin typeface="Calibri" pitchFamily="34" charset="0"/>
            </a:endParaRPr>
          </a:p>
          <a:p>
            <a:pPr>
              <a:lnSpc>
                <a:spcPct val="90000"/>
              </a:lnSpc>
              <a:buClr>
                <a:schemeClr val="tx1"/>
              </a:buClr>
            </a:pPr>
            <a:r>
              <a:rPr lang="en-US" sz="2000" dirty="0">
                <a:latin typeface="Calibri" pitchFamily="34" charset="0"/>
              </a:rPr>
              <a:t>Restricting analysis to studies that evaluated both tests in the same patients, or randomized patients to receive each test, removes the need to adjust for confounders.</a:t>
            </a:r>
          </a:p>
          <a:p>
            <a:pPr>
              <a:lnSpc>
                <a:spcPct val="90000"/>
              </a:lnSpc>
              <a:buClr>
                <a:schemeClr val="tx1"/>
              </a:buClr>
            </a:pPr>
            <a:endParaRPr lang="en-US" sz="2000" dirty="0">
              <a:latin typeface="Calibri" pitchFamily="34" charset="0"/>
            </a:endParaRPr>
          </a:p>
          <a:p>
            <a:pPr>
              <a:lnSpc>
                <a:spcPct val="90000"/>
              </a:lnSpc>
              <a:buClr>
                <a:schemeClr val="tx1"/>
              </a:buClr>
            </a:pPr>
            <a:r>
              <a:rPr lang="en-US" sz="2000" dirty="0">
                <a:latin typeface="Calibri" pitchFamily="34" charset="0"/>
              </a:rPr>
              <a:t>Covariates can be examined to assess whether the relative performance of the tests varies systematically (</a:t>
            </a:r>
            <a:r>
              <a:rPr lang="en-US" sz="2000" i="1" dirty="0">
                <a:latin typeface="Calibri" pitchFamily="34" charset="0"/>
              </a:rPr>
              <a:t>effect modification</a:t>
            </a:r>
            <a:r>
              <a:rPr lang="en-US" sz="2000" dirty="0">
                <a:latin typeface="Calibri" pitchFamily="34" charset="0"/>
              </a:rPr>
              <a:t>)</a:t>
            </a:r>
          </a:p>
          <a:p>
            <a:pPr>
              <a:lnSpc>
                <a:spcPct val="90000"/>
              </a:lnSpc>
              <a:buClr>
                <a:schemeClr val="tx1"/>
              </a:buClr>
            </a:pPr>
            <a:endParaRPr lang="en-US" sz="2000" dirty="0">
              <a:latin typeface="Calibri" pitchFamily="34" charset="0"/>
            </a:endParaRPr>
          </a:p>
          <a:p>
            <a:pPr>
              <a:lnSpc>
                <a:spcPct val="90000"/>
              </a:lnSpc>
              <a:buClr>
                <a:schemeClr val="tx1"/>
              </a:buClr>
            </a:pPr>
            <a:r>
              <a:rPr lang="en-US" sz="2000" dirty="0">
                <a:latin typeface="Calibri" pitchFamily="34" charset="0"/>
              </a:rPr>
              <a:t>For truly paired studies, the cross classification of tests results within disease groups is generally not reported</a:t>
            </a:r>
          </a:p>
          <a:p>
            <a:pPr>
              <a:lnSpc>
                <a:spcPct val="90000"/>
              </a:lnSpc>
              <a:buClr>
                <a:srgbClr val="39638B"/>
              </a:buClr>
              <a:buFont typeface="Wingdings" pitchFamily="2" charset="2"/>
              <a:buNone/>
            </a:pPr>
            <a:endParaRPr lang="en-US" sz="20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7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7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07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070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070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07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9380" name="Picture 4"/>
          <p:cNvPicPr>
            <a:picLocks noGrp="1" noChangeAspect="1" noChangeArrowheads="1"/>
          </p:cNvPicPr>
          <p:nvPr>
            <p:ph type="body" idx="1"/>
          </p:nvPr>
        </p:nvPicPr>
        <p:blipFill>
          <a:blip r:embed="rId2" cstate="print"/>
          <a:srcRect/>
          <a:stretch>
            <a:fillRect/>
          </a:stretch>
        </p:blipFill>
        <p:spPr>
          <a:xfrm>
            <a:off x="971550" y="254000"/>
            <a:ext cx="7646988" cy="6311899"/>
          </a:xfrm>
          <a:noFill/>
          <a:ln/>
        </p:spPr>
      </p:pic>
      <p:sp>
        <p:nvSpPr>
          <p:cNvPr id="229381" name="Rectangle 5"/>
          <p:cNvSpPr>
            <a:spLocks noGrp="1" noChangeArrowheads="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endParaRPr lang="en-US"/>
          </a:p>
        </p:txBody>
      </p:sp>
      <p:pic>
        <p:nvPicPr>
          <p:cNvPr id="225283" name="Picture 3"/>
          <p:cNvPicPr>
            <a:picLocks noGrp="1" noChangeAspect="1" noChangeArrowheads="1"/>
          </p:cNvPicPr>
          <p:nvPr>
            <p:ph type="body" idx="1"/>
          </p:nvPr>
        </p:nvPicPr>
        <p:blipFill>
          <a:blip r:embed="rId2" cstate="print"/>
          <a:srcRect t="9818" b="4909"/>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endParaRPr lang="en-US"/>
          </a:p>
        </p:txBody>
      </p:sp>
      <p:pic>
        <p:nvPicPr>
          <p:cNvPr id="211971" name="Picture 3"/>
          <p:cNvPicPr>
            <a:picLocks noGrp="1" noChangeAspect="1" noChangeArrowheads="1"/>
          </p:cNvPicPr>
          <p:nvPr>
            <p:ph type="body" idx="1"/>
          </p:nvPr>
        </p:nvPicPr>
        <p:blipFill>
          <a:blip r:embed="rId2" cstate="print"/>
          <a:srcRect t="10800" b="3928"/>
          <a:stretch>
            <a:fillRect/>
          </a:stretch>
        </p:blipFill>
        <p:spPr>
          <a:xfrm>
            <a:off x="-36513" y="0"/>
            <a:ext cx="9180513" cy="6858000"/>
          </a:xfr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endParaRPr lang="en-US"/>
          </a:p>
        </p:txBody>
      </p:sp>
      <p:pic>
        <p:nvPicPr>
          <p:cNvPr id="217091" name="Picture 3"/>
          <p:cNvPicPr>
            <a:picLocks noGrp="1" noChangeAspect="1" noChangeArrowheads="1"/>
          </p:cNvPicPr>
          <p:nvPr>
            <p:ph type="body" idx="1"/>
          </p:nvPr>
        </p:nvPicPr>
        <p:blipFill>
          <a:blip r:embed="rId2" cstate="print"/>
          <a:srcRect t="10800" b="4909"/>
          <a:stretch>
            <a:fillRect/>
          </a:stretch>
        </p:blipFill>
        <p:spPr>
          <a:xfrm>
            <a:off x="0" y="39688"/>
            <a:ext cx="9144000" cy="6818312"/>
          </a:xfr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endParaRPr lang="en-US"/>
          </a:p>
        </p:txBody>
      </p:sp>
      <p:pic>
        <p:nvPicPr>
          <p:cNvPr id="219139" name="Picture 3"/>
          <p:cNvPicPr>
            <a:picLocks noGrp="1" noChangeAspect="1" noChangeArrowheads="1"/>
          </p:cNvPicPr>
          <p:nvPr>
            <p:ph type="body" idx="1"/>
          </p:nvPr>
        </p:nvPicPr>
        <p:blipFill>
          <a:blip r:embed="rId2" cstate="print"/>
          <a:srcRect t="10800" b="4909"/>
          <a:stretch>
            <a:fillRect/>
          </a:stretch>
        </p:blipFill>
        <p:spPr>
          <a:xfrm>
            <a:off x="0" y="79375"/>
            <a:ext cx="9144000" cy="6778625"/>
          </a:xfr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endParaRPr lang="en-US"/>
          </a:p>
        </p:txBody>
      </p:sp>
      <p:pic>
        <p:nvPicPr>
          <p:cNvPr id="218115" name="Picture 3"/>
          <p:cNvPicPr>
            <a:picLocks noGrp="1" noChangeAspect="1" noChangeArrowheads="1"/>
          </p:cNvPicPr>
          <p:nvPr>
            <p:ph type="body" idx="1"/>
          </p:nvPr>
        </p:nvPicPr>
        <p:blipFill>
          <a:blip r:embed="rId2" cstate="print"/>
          <a:srcRect t="10800" b="4909"/>
          <a:stretch>
            <a:fillRect/>
          </a:stretch>
        </p:blipFill>
        <p:spPr>
          <a:xfrm>
            <a:off x="0" y="79375"/>
            <a:ext cx="9144000" cy="6778625"/>
          </a:xfr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endParaRPr lang="en-US"/>
          </a:p>
        </p:txBody>
      </p:sp>
      <p:pic>
        <p:nvPicPr>
          <p:cNvPr id="220163" name="Picture 3"/>
          <p:cNvPicPr>
            <a:picLocks noGrp="1" noChangeAspect="1" noChangeArrowheads="1"/>
          </p:cNvPicPr>
          <p:nvPr>
            <p:ph type="body" idx="1"/>
          </p:nvPr>
        </p:nvPicPr>
        <p:blipFill>
          <a:blip r:embed="rId2" cstate="print"/>
          <a:srcRect t="10800" b="4909"/>
          <a:stretch>
            <a:fillRect/>
          </a:stretch>
        </p:blipFill>
        <p:spPr>
          <a:xfrm>
            <a:off x="0" y="79375"/>
            <a:ext cx="9144000" cy="6778625"/>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1296000" y="358775"/>
            <a:ext cx="7772400" cy="1143000"/>
          </a:xfrm>
        </p:spPr>
        <p:txBody>
          <a:bodyPr anchor="b"/>
          <a:lstStyle/>
          <a:p>
            <a:r>
              <a:rPr lang="en-GB" sz="3200" b="1" dirty="0">
                <a:latin typeface="Calibri" pitchFamily="34" charset="0"/>
              </a:rPr>
              <a:t>Heterogeneity in threshold within a study</a:t>
            </a:r>
            <a:endParaRPr lang="en-US" sz="3200" b="1" dirty="0">
              <a:latin typeface="Calibri" pitchFamily="34" charset="0"/>
            </a:endParaRPr>
          </a:p>
        </p:txBody>
      </p:sp>
      <p:pic>
        <p:nvPicPr>
          <p:cNvPr id="52227" name="Picture 3"/>
          <p:cNvPicPr>
            <a:picLocks noGrp="1" noChangeAspect="1" noChangeArrowheads="1"/>
          </p:cNvPicPr>
          <p:nvPr>
            <p:ph type="body" idx="4294967295"/>
          </p:nvPr>
        </p:nvPicPr>
        <p:blipFill>
          <a:blip r:embed="rId3" cstate="print"/>
          <a:srcRect/>
          <a:stretch>
            <a:fillRect/>
          </a:stretch>
        </p:blipFill>
        <p:spPr>
          <a:xfrm>
            <a:off x="1258888" y="1990725"/>
            <a:ext cx="5870575" cy="4295775"/>
          </a:xfrm>
          <a:noFill/>
        </p:spPr>
      </p:pic>
      <p:sp>
        <p:nvSpPr>
          <p:cNvPr id="52228" name="Text Box 4"/>
          <p:cNvSpPr txBox="1">
            <a:spLocks noChangeArrowheads="1"/>
          </p:cNvSpPr>
          <p:nvPr/>
        </p:nvSpPr>
        <p:spPr bwMode="auto">
          <a:xfrm>
            <a:off x="2771775" y="1628775"/>
            <a:ext cx="3095625" cy="336550"/>
          </a:xfrm>
          <a:prstGeom prst="rect">
            <a:avLst/>
          </a:prstGeom>
          <a:noFill/>
          <a:ln w="9525">
            <a:noFill/>
            <a:miter lim="800000"/>
            <a:headEnd/>
            <a:tailEnd/>
          </a:ln>
        </p:spPr>
        <p:txBody>
          <a:bodyPr>
            <a:spAutoFit/>
          </a:bodyPr>
          <a:lstStyle/>
          <a:p>
            <a:pPr>
              <a:spcBef>
                <a:spcPct val="50000"/>
              </a:spcBef>
            </a:pPr>
            <a:r>
              <a:rPr lang="en-GB" sz="1600">
                <a:latin typeface="Arial" charset="0"/>
              </a:rPr>
              <a:t>diagnostic threshold</a:t>
            </a:r>
            <a:endParaRPr lang="en-US" sz="1600">
              <a:latin typeface="Arial" charset="0"/>
            </a:endParaRPr>
          </a:p>
        </p:txBody>
      </p:sp>
      <p:sp>
        <p:nvSpPr>
          <p:cNvPr id="52229" name="Line 5"/>
          <p:cNvSpPr>
            <a:spLocks noChangeShapeType="1"/>
          </p:cNvSpPr>
          <p:nvPr/>
        </p:nvSpPr>
        <p:spPr bwMode="auto">
          <a:xfrm flipV="1">
            <a:off x="4300538" y="1989138"/>
            <a:ext cx="0" cy="3455987"/>
          </a:xfrm>
          <a:prstGeom prst="line">
            <a:avLst/>
          </a:prstGeom>
          <a:noFill/>
          <a:ln w="22225">
            <a:solidFill>
              <a:schemeClr val="tx1"/>
            </a:solidFill>
            <a:prstDash val="sysDot"/>
            <a:round/>
            <a:headEnd/>
            <a:tailEnd/>
          </a:ln>
        </p:spPr>
        <p:txBody>
          <a:bodyPr/>
          <a:lstStyle/>
          <a:p>
            <a:endParaRPr lang="en-GB"/>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endParaRPr lang="en-US"/>
          </a:p>
        </p:txBody>
      </p:sp>
      <p:pic>
        <p:nvPicPr>
          <p:cNvPr id="221187" name="Picture 3"/>
          <p:cNvPicPr>
            <a:picLocks noGrp="1" noChangeAspect="1" noChangeArrowheads="1"/>
          </p:cNvPicPr>
          <p:nvPr>
            <p:ph type="body" idx="1"/>
          </p:nvPr>
        </p:nvPicPr>
        <p:blipFill>
          <a:blip r:embed="rId2" cstate="print"/>
          <a:srcRect t="10800" b="4909"/>
          <a:stretch>
            <a:fillRect/>
          </a:stretch>
        </p:blipFill>
        <p:spPr>
          <a:xfrm>
            <a:off x="0" y="79375"/>
            <a:ext cx="9144000" cy="6778625"/>
          </a:xfr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endParaRPr lang="en-US"/>
          </a:p>
        </p:txBody>
      </p:sp>
      <p:pic>
        <p:nvPicPr>
          <p:cNvPr id="230403" name="Picture 3"/>
          <p:cNvPicPr>
            <a:picLocks noGrp="1" noChangeAspect="1" noChangeArrowheads="1"/>
          </p:cNvPicPr>
          <p:nvPr>
            <p:ph type="body" idx="1"/>
          </p:nvPr>
        </p:nvPicPr>
        <p:blipFill>
          <a:blip r:embed="rId2" cstate="print"/>
          <a:srcRect b="4909"/>
          <a:stretch>
            <a:fillRect/>
          </a:stretch>
        </p:blipFill>
        <p:spPr>
          <a:xfrm>
            <a:off x="0" y="-134938"/>
            <a:ext cx="9144000" cy="6992938"/>
          </a:xfr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idx="4294967295"/>
          </p:nvPr>
        </p:nvSpPr>
        <p:spPr>
          <a:xfrm>
            <a:off x="1333500" y="455613"/>
            <a:ext cx="7124700" cy="954087"/>
          </a:xfrm>
        </p:spPr>
        <p:txBody>
          <a:bodyPr anchor="b"/>
          <a:lstStyle/>
          <a:p>
            <a:r>
              <a:rPr lang="en-GB" b="1" dirty="0">
                <a:latin typeface="Calibri" pitchFamily="34" charset="0"/>
              </a:rPr>
              <a:t>Summary</a:t>
            </a:r>
          </a:p>
        </p:txBody>
      </p:sp>
      <p:sp>
        <p:nvSpPr>
          <p:cNvPr id="129027" name="Content Placeholder 2"/>
          <p:cNvSpPr>
            <a:spLocks noGrp="1"/>
          </p:cNvSpPr>
          <p:nvPr>
            <p:ph idx="4294967295"/>
          </p:nvPr>
        </p:nvSpPr>
        <p:spPr>
          <a:xfrm>
            <a:off x="1295400" y="1663700"/>
            <a:ext cx="7162800" cy="4470399"/>
          </a:xfrm>
        </p:spPr>
        <p:txBody>
          <a:bodyPr/>
          <a:lstStyle/>
          <a:p>
            <a:r>
              <a:rPr lang="en-US" sz="2400" dirty="0">
                <a:latin typeface="Calibri" pitchFamily="34" charset="0"/>
              </a:rPr>
              <a:t>Different approach due to </a:t>
            </a:r>
            <a:r>
              <a:rPr lang="en-US" sz="2400" dirty="0" err="1">
                <a:latin typeface="Calibri" pitchFamily="34" charset="0"/>
              </a:rPr>
              <a:t>bivariate</a:t>
            </a:r>
            <a:r>
              <a:rPr lang="en-US" sz="2400" dirty="0">
                <a:latin typeface="Calibri" pitchFamily="34" charset="0"/>
              </a:rPr>
              <a:t> correlated data </a:t>
            </a:r>
          </a:p>
          <a:p>
            <a:endParaRPr lang="en-US" sz="2400" dirty="0">
              <a:latin typeface="Calibri" pitchFamily="34" charset="0"/>
            </a:endParaRPr>
          </a:p>
          <a:p>
            <a:r>
              <a:rPr lang="en-GB" sz="2400" dirty="0">
                <a:latin typeface="Calibri" pitchFamily="34" charset="0"/>
              </a:rPr>
              <a:t>Moses &amp; </a:t>
            </a:r>
            <a:r>
              <a:rPr lang="en-GB" sz="2400" dirty="0" err="1">
                <a:latin typeface="Calibri" pitchFamily="34" charset="0"/>
              </a:rPr>
              <a:t>Littenberg</a:t>
            </a:r>
            <a:r>
              <a:rPr lang="en-GB" sz="2400" dirty="0">
                <a:latin typeface="Calibri" pitchFamily="34" charset="0"/>
              </a:rPr>
              <a:t> method is a simple technique</a:t>
            </a:r>
          </a:p>
          <a:p>
            <a:pPr lvl="1"/>
            <a:r>
              <a:rPr lang="en-GB" sz="2400" dirty="0">
                <a:latin typeface="Calibri" pitchFamily="34" charset="0"/>
              </a:rPr>
              <a:t>useful for exploratory analysis</a:t>
            </a:r>
          </a:p>
          <a:p>
            <a:pPr lvl="1"/>
            <a:r>
              <a:rPr lang="en-GB" sz="2400" dirty="0">
                <a:latin typeface="Calibri" pitchFamily="34" charset="0"/>
              </a:rPr>
              <a:t>included directly in </a:t>
            </a:r>
            <a:r>
              <a:rPr lang="en-GB" sz="2400" dirty="0" err="1">
                <a:latin typeface="Calibri" pitchFamily="34" charset="0"/>
              </a:rPr>
              <a:t>RevMan</a:t>
            </a:r>
            <a:endParaRPr lang="en-GB" sz="2400" dirty="0">
              <a:latin typeface="Calibri" pitchFamily="34" charset="0"/>
            </a:endParaRPr>
          </a:p>
          <a:p>
            <a:pPr lvl="1"/>
            <a:r>
              <a:rPr lang="en-GB" sz="2400" dirty="0">
                <a:latin typeface="Calibri" pitchFamily="34" charset="0"/>
              </a:rPr>
              <a:t>should not be used for inference</a:t>
            </a:r>
          </a:p>
          <a:p>
            <a:pPr>
              <a:buFont typeface="Wingdings" pitchFamily="2" charset="2"/>
              <a:buNone/>
            </a:pPr>
            <a:endParaRPr lang="en-GB" sz="2400" dirty="0">
              <a:latin typeface="Calibri" pitchFamily="34" charset="0"/>
            </a:endParaRPr>
          </a:p>
          <a:p>
            <a:r>
              <a:rPr lang="en-GB" sz="2400" dirty="0">
                <a:latin typeface="Calibri" pitchFamily="34" charset="0"/>
              </a:rPr>
              <a:t>Mixed models are recommended</a:t>
            </a:r>
          </a:p>
          <a:p>
            <a:pPr lvl="1"/>
            <a:r>
              <a:rPr lang="en-GB" sz="2400" dirty="0" err="1">
                <a:latin typeface="Calibri" pitchFamily="34" charset="0"/>
              </a:rPr>
              <a:t>Bivariate</a:t>
            </a:r>
            <a:r>
              <a:rPr lang="en-GB" sz="2400" dirty="0">
                <a:latin typeface="Calibri" pitchFamily="34" charset="0"/>
              </a:rPr>
              <a:t> random effects model</a:t>
            </a:r>
          </a:p>
          <a:p>
            <a:pPr lvl="1"/>
            <a:r>
              <a:rPr lang="en-GB" sz="2400" dirty="0">
                <a:latin typeface="Calibri" pitchFamily="34" charset="0"/>
              </a:rPr>
              <a:t>Hierarchical summary ROC (HSROC) model</a:t>
            </a:r>
          </a:p>
          <a:p>
            <a:pPr lvl="1"/>
            <a:endParaRPr lang="en-GB" sz="2400" dirty="0">
              <a:latin typeface="Calibri" pitchFamily="34" charset="0"/>
            </a:endParaRPr>
          </a:p>
          <a:p>
            <a:endParaRPr lang="en-GB" sz="2400" dirty="0">
              <a:latin typeface="Calibri" pitchFamily="34" charset="0"/>
            </a:endParaRPr>
          </a:p>
          <a:p>
            <a:endParaRPr lang="en-GB" sz="2400" dirty="0">
              <a:latin typeface="Calibri" pitchFamily="34" charset="0"/>
            </a:endParaRPr>
          </a:p>
          <a:p>
            <a:endParaRPr lang="en-GB" sz="2400" dirty="0">
              <a:latin typeface="Calibri"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6787" name="Rectangle 3"/>
          <p:cNvSpPr>
            <a:spLocks noGrp="1" noChangeArrowheads="1"/>
          </p:cNvSpPr>
          <p:nvPr>
            <p:ph type="body" idx="1"/>
          </p:nvPr>
        </p:nvSpPr>
        <p:spPr>
          <a:xfrm>
            <a:off x="685800" y="1650999"/>
            <a:ext cx="7899400" cy="3986213"/>
          </a:xfrm>
        </p:spPr>
        <p:txBody>
          <a:bodyPr/>
          <a:lstStyle/>
          <a:p>
            <a:pPr>
              <a:buFont typeface="Wingdings" pitchFamily="2" charset="2"/>
              <a:buNone/>
            </a:pPr>
            <a:r>
              <a:rPr lang="en-GB" sz="3200" dirty="0">
                <a:latin typeface="Calibri" pitchFamily="34" charset="0"/>
              </a:rPr>
              <a:t>	</a:t>
            </a:r>
            <a:r>
              <a:rPr lang="en-GB" sz="3200" dirty="0" err="1">
                <a:latin typeface="Calibri" pitchFamily="34" charset="0"/>
              </a:rPr>
              <a:t>RevMan</a:t>
            </a:r>
            <a:r>
              <a:rPr lang="en-GB" sz="3200" dirty="0">
                <a:latin typeface="Calibri" pitchFamily="34" charset="0"/>
              </a:rPr>
              <a:t> DTA tutorial </a:t>
            </a:r>
            <a:r>
              <a:rPr lang="en-GB" sz="3200" dirty="0" smtClean="0">
                <a:latin typeface="Calibri" pitchFamily="34" charset="0"/>
              </a:rPr>
              <a:t>included </a:t>
            </a:r>
            <a:r>
              <a:rPr lang="en-GB" sz="3200" dirty="0">
                <a:latin typeface="Calibri" pitchFamily="34" charset="0"/>
              </a:rPr>
              <a:t>in version 5.1</a:t>
            </a:r>
          </a:p>
          <a:p>
            <a:pPr>
              <a:buFont typeface="Wingdings" pitchFamily="2" charset="2"/>
              <a:buNone/>
            </a:pPr>
            <a:endParaRPr lang="en-GB" sz="3200" dirty="0">
              <a:latin typeface="Calibri" pitchFamily="34" charset="0"/>
            </a:endParaRPr>
          </a:p>
          <a:p>
            <a:pPr>
              <a:buFont typeface="Wingdings" pitchFamily="2" charset="2"/>
              <a:buNone/>
            </a:pPr>
            <a:r>
              <a:rPr lang="en-GB" sz="3200" dirty="0">
                <a:latin typeface="Calibri" pitchFamily="34" charset="0"/>
              </a:rPr>
              <a:t>	Handbook chapters and other resources available at:</a:t>
            </a:r>
          </a:p>
          <a:p>
            <a:pPr>
              <a:buFont typeface="Wingdings" pitchFamily="2" charset="2"/>
              <a:buNone/>
            </a:pPr>
            <a:r>
              <a:rPr lang="en-GB" sz="3200" dirty="0">
                <a:latin typeface="Calibri" pitchFamily="34" charset="0"/>
              </a:rPr>
              <a:t>		</a:t>
            </a:r>
            <a:r>
              <a:rPr lang="en-GB" sz="3200" dirty="0">
                <a:latin typeface="Calibri" pitchFamily="34" charset="0"/>
                <a:hlinkClick r:id="rId2"/>
              </a:rPr>
              <a:t>http://srdta.cochrane.org</a:t>
            </a:r>
            <a:endParaRPr lang="en-US" sz="3200"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1296000" y="358775"/>
            <a:ext cx="7772400" cy="1143000"/>
          </a:xfrm>
        </p:spPr>
        <p:txBody>
          <a:bodyPr anchor="b"/>
          <a:lstStyle/>
          <a:p>
            <a:r>
              <a:rPr lang="en-GB" sz="3200" b="1" dirty="0">
                <a:latin typeface="Calibri" pitchFamily="34" charset="0"/>
              </a:rPr>
              <a:t>Heterogeneity in threshold within a study</a:t>
            </a:r>
            <a:endParaRPr lang="en-US" sz="3200" b="1" dirty="0">
              <a:latin typeface="Calibri" pitchFamily="34" charset="0"/>
            </a:endParaRPr>
          </a:p>
        </p:txBody>
      </p:sp>
      <p:pic>
        <p:nvPicPr>
          <p:cNvPr id="54275" name="Picture 3"/>
          <p:cNvPicPr>
            <a:picLocks noGrp="1" noChangeAspect="1" noChangeArrowheads="1"/>
          </p:cNvPicPr>
          <p:nvPr>
            <p:ph type="body" idx="4294967295"/>
          </p:nvPr>
        </p:nvPicPr>
        <p:blipFill>
          <a:blip r:embed="rId3" cstate="print"/>
          <a:srcRect/>
          <a:stretch>
            <a:fillRect/>
          </a:stretch>
        </p:blipFill>
        <p:spPr>
          <a:xfrm>
            <a:off x="1258888" y="1990725"/>
            <a:ext cx="5870575" cy="4295775"/>
          </a:xfrm>
          <a:noFill/>
        </p:spPr>
      </p:pic>
      <p:sp>
        <p:nvSpPr>
          <p:cNvPr id="54276" name="Text Box 4"/>
          <p:cNvSpPr txBox="1">
            <a:spLocks noChangeArrowheads="1"/>
          </p:cNvSpPr>
          <p:nvPr/>
        </p:nvSpPr>
        <p:spPr bwMode="auto">
          <a:xfrm>
            <a:off x="2771775" y="1628775"/>
            <a:ext cx="3095625" cy="336550"/>
          </a:xfrm>
          <a:prstGeom prst="rect">
            <a:avLst/>
          </a:prstGeom>
          <a:noFill/>
          <a:ln w="9525">
            <a:noFill/>
            <a:miter lim="800000"/>
            <a:headEnd/>
            <a:tailEnd/>
          </a:ln>
        </p:spPr>
        <p:txBody>
          <a:bodyPr>
            <a:spAutoFit/>
          </a:bodyPr>
          <a:lstStyle/>
          <a:p>
            <a:pPr>
              <a:spcBef>
                <a:spcPct val="50000"/>
              </a:spcBef>
            </a:pPr>
            <a:r>
              <a:rPr lang="en-GB" sz="1600">
                <a:latin typeface="Arial" charset="0"/>
              </a:rPr>
              <a:t>diagnostic threshold</a:t>
            </a:r>
            <a:endParaRPr lang="en-US" sz="1600">
              <a:latin typeface="Arial" charset="0"/>
            </a:endParaRPr>
          </a:p>
        </p:txBody>
      </p:sp>
      <p:sp>
        <p:nvSpPr>
          <p:cNvPr id="54277" name="Line 5"/>
          <p:cNvSpPr>
            <a:spLocks noChangeShapeType="1"/>
          </p:cNvSpPr>
          <p:nvPr/>
        </p:nvSpPr>
        <p:spPr bwMode="auto">
          <a:xfrm rot="21540000" flipV="1">
            <a:off x="4171950" y="1987550"/>
            <a:ext cx="38100" cy="3455988"/>
          </a:xfrm>
          <a:prstGeom prst="line">
            <a:avLst/>
          </a:prstGeom>
          <a:noFill/>
          <a:ln w="22225">
            <a:solidFill>
              <a:schemeClr val="tx1"/>
            </a:solidFill>
            <a:prstDash val="sysDot"/>
            <a:round/>
            <a:headEnd/>
            <a:tailEnd/>
          </a:ln>
        </p:spPr>
        <p:txBody>
          <a:bodyPr/>
          <a:lstStyle/>
          <a:p>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1296000" y="358775"/>
            <a:ext cx="7772400" cy="1143000"/>
          </a:xfrm>
        </p:spPr>
        <p:txBody>
          <a:bodyPr anchor="b"/>
          <a:lstStyle/>
          <a:p>
            <a:r>
              <a:rPr lang="en-GB" sz="3200" b="1" dirty="0">
                <a:latin typeface="Calibri" pitchFamily="34" charset="0"/>
              </a:rPr>
              <a:t>Heterogeneity in threshold within a study</a:t>
            </a:r>
            <a:endParaRPr lang="en-US" sz="3200" b="1" dirty="0">
              <a:latin typeface="Calibri" pitchFamily="34" charset="0"/>
            </a:endParaRPr>
          </a:p>
        </p:txBody>
      </p:sp>
      <p:pic>
        <p:nvPicPr>
          <p:cNvPr id="56323" name="Picture 3"/>
          <p:cNvPicPr>
            <a:picLocks noGrp="1" noChangeAspect="1" noChangeArrowheads="1"/>
          </p:cNvPicPr>
          <p:nvPr>
            <p:ph type="body" idx="4294967295"/>
          </p:nvPr>
        </p:nvPicPr>
        <p:blipFill>
          <a:blip r:embed="rId3" cstate="print"/>
          <a:srcRect/>
          <a:stretch>
            <a:fillRect/>
          </a:stretch>
        </p:blipFill>
        <p:spPr>
          <a:xfrm>
            <a:off x="1258888" y="1990725"/>
            <a:ext cx="5870575" cy="4295775"/>
          </a:xfrm>
          <a:noFill/>
        </p:spPr>
      </p:pic>
      <p:sp>
        <p:nvSpPr>
          <p:cNvPr id="56324" name="Line 4"/>
          <p:cNvSpPr>
            <a:spLocks noChangeShapeType="1"/>
          </p:cNvSpPr>
          <p:nvPr/>
        </p:nvSpPr>
        <p:spPr bwMode="auto">
          <a:xfrm rot="21540000" flipV="1">
            <a:off x="4054475" y="1989138"/>
            <a:ext cx="0" cy="3455987"/>
          </a:xfrm>
          <a:prstGeom prst="line">
            <a:avLst/>
          </a:prstGeom>
          <a:noFill/>
          <a:ln w="22225">
            <a:solidFill>
              <a:schemeClr val="tx1"/>
            </a:solidFill>
            <a:prstDash val="sysDot"/>
            <a:round/>
            <a:headEnd/>
            <a:tailEnd/>
          </a:ln>
        </p:spPr>
        <p:txBody>
          <a:bodyPr/>
          <a:lstStyle/>
          <a:p>
            <a:endParaRPr lang="en-GB"/>
          </a:p>
        </p:txBody>
      </p:sp>
      <p:sp>
        <p:nvSpPr>
          <p:cNvPr id="56325" name="Text Box 5"/>
          <p:cNvSpPr txBox="1">
            <a:spLocks noChangeArrowheads="1"/>
          </p:cNvSpPr>
          <p:nvPr/>
        </p:nvSpPr>
        <p:spPr bwMode="auto">
          <a:xfrm>
            <a:off x="2771775" y="1628775"/>
            <a:ext cx="3095625" cy="336550"/>
          </a:xfrm>
          <a:prstGeom prst="rect">
            <a:avLst/>
          </a:prstGeom>
          <a:noFill/>
          <a:ln w="9525">
            <a:noFill/>
            <a:miter lim="800000"/>
            <a:headEnd/>
            <a:tailEnd/>
          </a:ln>
        </p:spPr>
        <p:txBody>
          <a:bodyPr>
            <a:spAutoFit/>
          </a:bodyPr>
          <a:lstStyle/>
          <a:p>
            <a:pPr>
              <a:spcBef>
                <a:spcPct val="50000"/>
              </a:spcBef>
            </a:pPr>
            <a:r>
              <a:rPr lang="en-GB" sz="1600">
                <a:latin typeface="Arial" charset="0"/>
              </a:rPr>
              <a:t>diagnostic threshold</a:t>
            </a:r>
            <a:endParaRPr lang="en-US" sz="1600">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1296000" y="358775"/>
            <a:ext cx="7772400" cy="1143000"/>
          </a:xfrm>
        </p:spPr>
        <p:txBody>
          <a:bodyPr anchor="b"/>
          <a:lstStyle/>
          <a:p>
            <a:r>
              <a:rPr lang="en-GB" sz="3200" b="1" dirty="0">
                <a:latin typeface="Calibri" pitchFamily="34" charset="0"/>
              </a:rPr>
              <a:t>Heterogeneity in threshold within a study</a:t>
            </a:r>
            <a:endParaRPr lang="en-US" sz="3200" b="1" dirty="0">
              <a:latin typeface="Calibri" pitchFamily="34" charset="0"/>
            </a:endParaRPr>
          </a:p>
        </p:txBody>
      </p:sp>
      <p:pic>
        <p:nvPicPr>
          <p:cNvPr id="58371" name="Picture 3"/>
          <p:cNvPicPr>
            <a:picLocks noGrp="1" noChangeAspect="1" noChangeArrowheads="1"/>
          </p:cNvPicPr>
          <p:nvPr>
            <p:ph type="body" idx="4294967295"/>
          </p:nvPr>
        </p:nvPicPr>
        <p:blipFill>
          <a:blip r:embed="rId3" cstate="print"/>
          <a:srcRect/>
          <a:stretch>
            <a:fillRect/>
          </a:stretch>
        </p:blipFill>
        <p:spPr>
          <a:xfrm>
            <a:off x="1258888" y="1990725"/>
            <a:ext cx="5870575" cy="4295775"/>
          </a:xfrm>
          <a:noFill/>
        </p:spPr>
      </p:pic>
      <p:sp>
        <p:nvSpPr>
          <p:cNvPr id="58372" name="Line 4"/>
          <p:cNvSpPr>
            <a:spLocks noChangeShapeType="1"/>
          </p:cNvSpPr>
          <p:nvPr/>
        </p:nvSpPr>
        <p:spPr bwMode="auto">
          <a:xfrm rot="60000" flipH="1" flipV="1">
            <a:off x="3922713" y="1987550"/>
            <a:ext cx="69850" cy="3454400"/>
          </a:xfrm>
          <a:prstGeom prst="line">
            <a:avLst/>
          </a:prstGeom>
          <a:noFill/>
          <a:ln w="22225">
            <a:solidFill>
              <a:schemeClr val="tx1"/>
            </a:solidFill>
            <a:prstDash val="sysDot"/>
            <a:round/>
            <a:headEnd/>
            <a:tailEnd/>
          </a:ln>
        </p:spPr>
        <p:txBody>
          <a:bodyPr/>
          <a:lstStyle/>
          <a:p>
            <a:endParaRPr lang="en-GB"/>
          </a:p>
        </p:txBody>
      </p:sp>
      <p:sp>
        <p:nvSpPr>
          <p:cNvPr id="58373" name="Text Box 5"/>
          <p:cNvSpPr txBox="1">
            <a:spLocks noChangeArrowheads="1"/>
          </p:cNvSpPr>
          <p:nvPr/>
        </p:nvSpPr>
        <p:spPr bwMode="auto">
          <a:xfrm>
            <a:off x="2771775" y="1628775"/>
            <a:ext cx="3095625" cy="336550"/>
          </a:xfrm>
          <a:prstGeom prst="rect">
            <a:avLst/>
          </a:prstGeom>
          <a:noFill/>
          <a:ln w="9525">
            <a:noFill/>
            <a:miter lim="800000"/>
            <a:headEnd/>
            <a:tailEnd/>
          </a:ln>
        </p:spPr>
        <p:txBody>
          <a:bodyPr>
            <a:spAutoFit/>
          </a:bodyPr>
          <a:lstStyle/>
          <a:p>
            <a:pPr>
              <a:spcBef>
                <a:spcPct val="50000"/>
              </a:spcBef>
            </a:pPr>
            <a:r>
              <a:rPr lang="en-GB" sz="1600">
                <a:latin typeface="Arial" charset="0"/>
              </a:rPr>
              <a:t>diagnostic threshold</a:t>
            </a:r>
            <a:endParaRPr lang="en-US" sz="160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5621</TotalTime>
  <Words>1697</Words>
  <Application>Microsoft Office PowerPoint</Application>
  <PresentationFormat>On-screen Show (4:3)</PresentationFormat>
  <Paragraphs>489</Paragraphs>
  <Slides>63</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Eclipse</vt:lpstr>
      <vt:lpstr>Equation</vt:lpstr>
      <vt:lpstr>Cochrane Diagnostic test accuracy reviews</vt:lpstr>
      <vt:lpstr>Outline</vt:lpstr>
      <vt:lpstr>Test accuracy</vt:lpstr>
      <vt:lpstr>2x2 Table – sensitivity and specificity</vt:lpstr>
      <vt:lpstr>Heterogeneity in threshold within a study</vt:lpstr>
      <vt:lpstr>Heterogeneity in threshold within a study</vt:lpstr>
      <vt:lpstr>Heterogeneity in threshold within a study</vt:lpstr>
      <vt:lpstr>Heterogeneity in threshold within a study</vt:lpstr>
      <vt:lpstr>Heterogeneity in threshold within a study</vt:lpstr>
      <vt:lpstr>Heterogeneity in threshold within a study</vt:lpstr>
      <vt:lpstr>Threshold effect</vt:lpstr>
      <vt:lpstr>Ex.1 Distributions of measurements and ROC plot no difference, same spread</vt:lpstr>
      <vt:lpstr>Ex.2 Distributions of measurements and ROC plot small difference, same spread</vt:lpstr>
      <vt:lpstr>Diagnostic odds ratios</vt:lpstr>
      <vt:lpstr>Diagnostic odds ratios</vt:lpstr>
      <vt:lpstr>Symmetrical ROC curves and diagnostic odds ratios</vt:lpstr>
      <vt:lpstr>Asymmetrical ROC curve and diagnostic odds ratios</vt:lpstr>
      <vt:lpstr>Challenges</vt:lpstr>
      <vt:lpstr>Approach for meta-analysis</vt:lpstr>
      <vt:lpstr>Moses-Littenberg statistical modelling of ROC curves</vt:lpstr>
      <vt:lpstr>Moses-Littenberg SROC method</vt:lpstr>
      <vt:lpstr>Producing summary ROC curves</vt:lpstr>
      <vt:lpstr>Example: MRI for suspected deep vein thrombosis</vt:lpstr>
      <vt:lpstr>Slide 24</vt:lpstr>
      <vt:lpstr>Slide 25</vt:lpstr>
      <vt:lpstr>Slide 26</vt:lpstr>
      <vt:lpstr>Slide 27</vt:lpstr>
      <vt:lpstr>Slide 28</vt:lpstr>
      <vt:lpstr>Problems with the Moses-Littenberg SROC method: effect of zero-cell correction </vt:lpstr>
      <vt:lpstr>Problems with the Moses-Littenberg SROC method: effect of zero-cell correction </vt:lpstr>
      <vt:lpstr>Problems with the Moses-Littenberg SROC method</vt:lpstr>
      <vt:lpstr>Mixed models</vt:lpstr>
      <vt:lpstr>Slide 33</vt:lpstr>
      <vt:lpstr>CT for acute appendicitis</vt:lpstr>
      <vt:lpstr>Sources of Variation</vt:lpstr>
      <vt:lpstr>Sources of Variation</vt:lpstr>
      <vt:lpstr>Sources of variation: Chance</vt:lpstr>
      <vt:lpstr>Slide 38</vt:lpstr>
      <vt:lpstr>Example: Anti-CCP for rheumatoid arthritis by CCP generation (37 studies)</vt:lpstr>
      <vt:lpstr>Anti-CCP for rheumatoid arthritis by CCP generation: SROC plot</vt:lpstr>
      <vt:lpstr>Slide 41</vt:lpstr>
      <vt:lpstr>Slide 42</vt:lpstr>
      <vt:lpstr>Verification bias </vt:lpstr>
      <vt:lpstr>Slide 44</vt:lpstr>
      <vt:lpstr>Slide 45</vt:lpstr>
      <vt:lpstr>Limitations of meta-regression</vt:lpstr>
      <vt:lpstr>Slide 47</vt:lpstr>
      <vt:lpstr>Slide 48</vt:lpstr>
      <vt:lpstr>Comparison between HRP-2 and pLDH based RDT Types: all studies</vt:lpstr>
      <vt:lpstr>Comparison between HRP-2 and pLDH based RDT Types: paired data only</vt:lpstr>
      <vt:lpstr>Slide 51</vt:lpstr>
      <vt:lpstr>Issues in test comparisons</vt:lpstr>
      <vt:lpstr>Slide 53</vt:lpstr>
      <vt:lpstr>Slide 54</vt:lpstr>
      <vt:lpstr>Slide 55</vt:lpstr>
      <vt:lpstr>Slide 56</vt:lpstr>
      <vt:lpstr>Slide 57</vt:lpstr>
      <vt:lpstr>Slide 58</vt:lpstr>
      <vt:lpstr>Slide 59</vt:lpstr>
      <vt:lpstr>Slide 60</vt:lpstr>
      <vt:lpstr>Slide 61</vt:lpstr>
      <vt:lpstr>Summary</vt:lpstr>
      <vt:lpstr>Slide 63</vt:lpstr>
    </vt:vector>
  </TitlesOfParts>
  <Company>University of Bristol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for CRGS to register and publish systematic reviews of diagnostic test accuracy</dc:title>
  <dc:creator>Tess Moore</dc:creator>
  <cp:lastModifiedBy>takwoiny</cp:lastModifiedBy>
  <cp:revision>152</cp:revision>
  <dcterms:created xsi:type="dcterms:W3CDTF">2007-10-19T10:31:39Z</dcterms:created>
  <dcterms:modified xsi:type="dcterms:W3CDTF">2011-11-02T15:53:28Z</dcterms:modified>
</cp:coreProperties>
</file>