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507" r:id="rId4"/>
    <p:sldId id="620" r:id="rId5"/>
    <p:sldId id="616" r:id="rId6"/>
    <p:sldId id="615" r:id="rId7"/>
    <p:sldId id="605" r:id="rId8"/>
    <p:sldId id="606" r:id="rId9"/>
    <p:sldId id="590" r:id="rId10"/>
    <p:sldId id="607" r:id="rId11"/>
    <p:sldId id="609" r:id="rId12"/>
    <p:sldId id="617" r:id="rId13"/>
    <p:sldId id="608" r:id="rId14"/>
    <p:sldId id="612" r:id="rId15"/>
    <p:sldId id="587" r:id="rId16"/>
    <p:sldId id="618" r:id="rId17"/>
    <p:sldId id="611" r:id="rId18"/>
    <p:sldId id="610" r:id="rId19"/>
    <p:sldId id="613" r:id="rId20"/>
    <p:sldId id="614"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2880">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5" autoAdjust="0"/>
    <p:restoredTop sz="93630" autoAdjust="0"/>
  </p:normalViewPr>
  <p:slideViewPr>
    <p:cSldViewPr snapToGrid="0" showGuides="1">
      <p:cViewPr>
        <p:scale>
          <a:sx n="116" d="100"/>
          <a:sy n="116" d="100"/>
        </p:scale>
        <p:origin x="-936" y="174"/>
      </p:cViewPr>
      <p:guideLst>
        <p:guide orient="horz"/>
        <p:guide/>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9" d="100"/>
          <a:sy n="99" d="100"/>
        </p:scale>
        <p:origin x="-3492" y="-96"/>
      </p:cViewPr>
      <p:guideLst>
        <p:guide orient="horz" pos="2880"/>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32151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11</a:t>
            </a:fld>
            <a:endParaRPr lang="en-GB" dirty="0"/>
          </a:p>
        </p:txBody>
      </p:sp>
    </p:spTree>
    <p:extLst>
      <p:ext uri="{BB962C8B-B14F-4D97-AF65-F5344CB8AC3E}">
        <p14:creationId xmlns:p14="http://schemas.microsoft.com/office/powerpoint/2010/main" val="101102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183855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101102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Source Sans Pro"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363166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Source Sans Pro"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363166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Source Sans Pro"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1976762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Source Sans Pro"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3631669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Source Sans Pro"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363166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Source Sans Pro"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363166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20</a:t>
            </a:fld>
            <a:endParaRPr lang="en-GB" dirty="0"/>
          </a:p>
        </p:txBody>
      </p:sp>
    </p:spTree>
    <p:extLst>
      <p:ext uri="{BB962C8B-B14F-4D97-AF65-F5344CB8AC3E}">
        <p14:creationId xmlns:p14="http://schemas.microsoft.com/office/powerpoint/2010/main" val="101102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335541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101102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128814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101102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101102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101102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101102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011028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en-US"/>
              <a:t>Click to edit Master title style</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userDrawn="1"/>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hyperlink" Target="https://papas.cochrane.org/resources/acute-pain-outcome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Postoperative pain</a:t>
            </a:r>
          </a:p>
        </p:txBody>
      </p:sp>
      <p:sp>
        <p:nvSpPr>
          <p:cNvPr id="3" name="Subtitle 2"/>
          <p:cNvSpPr>
            <a:spLocks noGrp="1"/>
          </p:cNvSpPr>
          <p:nvPr>
            <p:ph type="subTitle" idx="1"/>
          </p:nvPr>
        </p:nvSpPr>
        <p:spPr>
          <a:xfrm>
            <a:off x="439738" y="3439799"/>
            <a:ext cx="4464000" cy="999853"/>
          </a:xfrm>
        </p:spPr>
        <p:txBody>
          <a:bodyPr/>
          <a:lstStyle/>
          <a:p>
            <a:r>
              <a:rPr lang="en-GB" dirty="0"/>
              <a:t>Introduction to acute postoperative pain</a:t>
            </a:r>
          </a:p>
        </p:txBody>
      </p:sp>
      <p:pic>
        <p:nvPicPr>
          <p:cNvPr id="17"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8052255" cy="632838"/>
          </a:xfrm>
        </p:spPr>
        <p:txBody>
          <a:bodyPr/>
          <a:lstStyle/>
          <a:p>
            <a:r>
              <a:rPr lang="en-US" dirty="0"/>
              <a:t>Acute pain study lessons</a:t>
            </a:r>
            <a:endParaRPr lang="en-GB" dirty="0"/>
          </a:p>
        </p:txBody>
      </p:sp>
      <p:sp>
        <p:nvSpPr>
          <p:cNvPr id="3" name="Content Placeholder 2"/>
          <p:cNvSpPr>
            <a:spLocks noGrp="1"/>
          </p:cNvSpPr>
          <p:nvPr>
            <p:ph idx="1"/>
          </p:nvPr>
        </p:nvSpPr>
        <p:spPr>
          <a:xfrm>
            <a:off x="439738" y="2080128"/>
            <a:ext cx="8262302" cy="3932052"/>
          </a:xfrm>
        </p:spPr>
        <p:txBody>
          <a:bodyPr>
            <a:normAutofit fontScale="92500" lnSpcReduction="10000"/>
          </a:bodyPr>
          <a:lstStyle/>
          <a:p>
            <a:pPr marL="285750" indent="-285750">
              <a:lnSpc>
                <a:spcPct val="150000"/>
              </a:lnSpc>
              <a:buClrTx/>
              <a:buFont typeface="Arial" panose="020B0604020202020204" pitchFamily="34" charset="0"/>
              <a:buChar char="•"/>
            </a:pPr>
            <a:r>
              <a:rPr lang="en-GB" dirty="0">
                <a:solidFill>
                  <a:schemeClr val="tx2">
                    <a:lumMod val="50000"/>
                    <a:lumOff val="50000"/>
                  </a:schemeClr>
                </a:solidFill>
              </a:rPr>
              <a:t>Some people after operation do not have pain</a:t>
            </a:r>
            <a:r>
              <a:rPr lang="en-GB" dirty="0"/>
              <a:t> </a:t>
            </a:r>
          </a:p>
          <a:p>
            <a:pPr marL="285750" indent="-285750">
              <a:lnSpc>
                <a:spcPct val="150000"/>
              </a:lnSpc>
              <a:buClrTx/>
              <a:buFont typeface="Arial" panose="020B0604020202020204" pitchFamily="34" charset="0"/>
              <a:buChar char="•"/>
            </a:pPr>
            <a:r>
              <a:rPr lang="en-GB" dirty="0">
                <a:solidFill>
                  <a:schemeClr val="bg2">
                    <a:lumMod val="60000"/>
                    <a:lumOff val="40000"/>
                  </a:schemeClr>
                </a:solidFill>
              </a:rPr>
              <a:t>Some people after operation have pain</a:t>
            </a:r>
          </a:p>
          <a:p>
            <a:pPr marL="285750" indent="-285750">
              <a:lnSpc>
                <a:spcPct val="150000"/>
              </a:lnSpc>
              <a:buClrTx/>
              <a:buFont typeface="Arial" panose="020B0604020202020204" pitchFamily="34" charset="0"/>
              <a:buChar char="•"/>
            </a:pPr>
            <a:r>
              <a:rPr lang="en-GB" dirty="0">
                <a:solidFill>
                  <a:schemeClr val="bg2"/>
                </a:solidFill>
              </a:rPr>
              <a:t>In some with pain, the pain is at least moderate at some time</a:t>
            </a:r>
          </a:p>
          <a:p>
            <a:pPr marL="285750" indent="-285750">
              <a:lnSpc>
                <a:spcPct val="150000"/>
              </a:lnSpc>
              <a:buClrTx/>
              <a:buFont typeface="Arial" panose="020B0604020202020204" pitchFamily="34" charset="0"/>
              <a:buChar char="•"/>
            </a:pPr>
            <a:r>
              <a:rPr lang="en-GB" dirty="0">
                <a:solidFill>
                  <a:schemeClr val="bg2"/>
                </a:solidFill>
              </a:rPr>
              <a:t>In some who have at least moderate pain, the pain may not last long, even without treatment</a:t>
            </a:r>
          </a:p>
          <a:p>
            <a:pPr marL="285750" indent="-285750">
              <a:lnSpc>
                <a:spcPct val="150000"/>
              </a:lnSpc>
              <a:buClrTx/>
              <a:buFont typeface="Arial" panose="020B0604020202020204" pitchFamily="34" charset="0"/>
              <a:buChar char="•"/>
            </a:pPr>
            <a:r>
              <a:rPr lang="en-GB" dirty="0">
                <a:solidFill>
                  <a:srgbClr val="FF0000"/>
                </a:solidFill>
              </a:rPr>
              <a:t>But, depending on the patient and intervention, pain can be moderate or severe and last for days or even longer; severe postoperative pain is a risk factor for persistent pain</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08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8052255" cy="632838"/>
          </a:xfrm>
        </p:spPr>
        <p:txBody>
          <a:bodyPr/>
          <a:lstStyle/>
          <a:p>
            <a:r>
              <a:rPr lang="en-GB" dirty="0"/>
              <a:t>Need for analgesic after surgery</a:t>
            </a:r>
          </a:p>
        </p:txBody>
      </p:sp>
      <p:sp>
        <p:nvSpPr>
          <p:cNvPr id="3" name="Content Placeholder 2"/>
          <p:cNvSpPr>
            <a:spLocks noGrp="1"/>
          </p:cNvSpPr>
          <p:nvPr>
            <p:ph idx="1"/>
          </p:nvPr>
        </p:nvSpPr>
        <p:spPr>
          <a:xfrm>
            <a:off x="439738" y="2080127"/>
            <a:ext cx="8262302" cy="285517"/>
          </a:xfrm>
        </p:spPr>
        <p:txBody>
          <a:bodyPr>
            <a:normAutofit fontScale="62500" lnSpcReduction="20000"/>
          </a:bodyPr>
          <a:lstStyle/>
          <a:p>
            <a:pPr algn="ctr"/>
            <a:r>
              <a:rPr lang="en-US" sz="3600" dirty="0">
                <a:solidFill>
                  <a:srgbClr val="FF0000"/>
                </a:solidFill>
              </a:rPr>
              <a:t>6% need no analgesic after minor surgery</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4804833" y="6102619"/>
            <a:ext cx="3583333" cy="318036"/>
          </a:xfrm>
          <a:prstGeom prst="rect">
            <a:avLst/>
          </a:prstGeom>
          <a:noFill/>
          <a:ln>
            <a:noFill/>
          </a:ln>
          <a:effectLst/>
        </p:spPr>
        <p:txBody>
          <a:bodyPr wrap="none">
            <a:spAutoFit/>
          </a:bodyPr>
          <a:lstStyle/>
          <a:p>
            <a:pPr algn="r">
              <a:lnSpc>
                <a:spcPct val="90000"/>
              </a:lnSpc>
            </a:pPr>
            <a:r>
              <a:rPr lang="en-GB" sz="1600" dirty="0">
                <a:latin typeface="+mj-lt"/>
                <a:cs typeface="Arial"/>
              </a:rPr>
              <a:t>McQuay et al, JRSM 1982 75: 705-8 </a:t>
            </a:r>
          </a:p>
        </p:txBody>
      </p:sp>
      <p:sp>
        <p:nvSpPr>
          <p:cNvPr id="4" name="TextBox 3">
            <a:extLst>
              <a:ext uri="{FF2B5EF4-FFF2-40B4-BE49-F238E27FC236}">
                <a16:creationId xmlns:a16="http://schemas.microsoft.com/office/drawing/2014/main" xmlns="" id="{7B5375C3-FFCA-D345-B32B-1B4CB009336D}"/>
              </a:ext>
            </a:extLst>
          </p:cNvPr>
          <p:cNvSpPr txBox="1"/>
          <p:nvPr/>
        </p:nvSpPr>
        <p:spPr>
          <a:xfrm>
            <a:off x="6376529" y="3008443"/>
            <a:ext cx="2325511" cy="2585323"/>
          </a:xfrm>
          <a:prstGeom prst="rect">
            <a:avLst/>
          </a:prstGeom>
          <a:solidFill>
            <a:schemeClr val="bg1">
              <a:lumMod val="95000"/>
            </a:schemeClr>
          </a:solidFill>
        </p:spPr>
        <p:txBody>
          <a:bodyPr wrap="square" rtlCol="0">
            <a:spAutoFit/>
          </a:bodyPr>
          <a:lstStyle/>
          <a:p>
            <a:r>
              <a:rPr lang="en-US" dirty="0">
                <a:latin typeface="+mj-lt"/>
              </a:rPr>
              <a:t>Postoperative analgesic requirements of 410 patients in RCTs undergoing elective </a:t>
            </a:r>
            <a:r>
              <a:rPr lang="en-US" dirty="0" err="1">
                <a:latin typeface="+mj-lt"/>
              </a:rPr>
              <a:t>orthopaedic</a:t>
            </a:r>
            <a:r>
              <a:rPr lang="en-US" dirty="0">
                <a:latin typeface="+mj-lt"/>
              </a:rPr>
              <a:t> limb surgery with non-analgesic premedication</a:t>
            </a:r>
          </a:p>
        </p:txBody>
      </p:sp>
      <p:pic>
        <p:nvPicPr>
          <p:cNvPr id="6" name="Picture 5" descr="A picture containing table&#10;&#10;Description automatically generated">
            <a:extLst>
              <a:ext uri="{FF2B5EF4-FFF2-40B4-BE49-F238E27FC236}">
                <a16:creationId xmlns:a16="http://schemas.microsoft.com/office/drawing/2014/main" xmlns="" id="{9662FC1A-348C-0A4B-8D0E-65A70A1965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561" y="2524131"/>
            <a:ext cx="5152943" cy="3420000"/>
          </a:xfrm>
          <a:prstGeom prst="rect">
            <a:avLst/>
          </a:prstGeom>
        </p:spPr>
      </p:pic>
    </p:spTree>
    <p:extLst>
      <p:ext uri="{BB962C8B-B14F-4D97-AF65-F5344CB8AC3E}">
        <p14:creationId xmlns:p14="http://schemas.microsoft.com/office/powerpoint/2010/main" val="360190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8052255" cy="632838"/>
          </a:xfrm>
        </p:spPr>
        <p:txBody>
          <a:bodyPr/>
          <a:lstStyle/>
          <a:p>
            <a:r>
              <a:rPr lang="en-US" dirty="0"/>
              <a:t>Postoperative pain statistics</a:t>
            </a:r>
            <a:endParaRPr lang="en-GB" dirty="0"/>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54109" y="5881971"/>
            <a:ext cx="5255543" cy="584775"/>
          </a:xfrm>
          <a:prstGeom prst="rect">
            <a:avLst/>
          </a:prstGeom>
        </p:spPr>
        <p:txBody>
          <a:bodyPr wrap="square">
            <a:spAutoFit/>
          </a:bodyPr>
          <a:lstStyle/>
          <a:p>
            <a:pPr algn="r"/>
            <a:r>
              <a:rPr lang="en-US" sz="1600" dirty="0">
                <a:solidFill>
                  <a:srgbClr val="000000"/>
                </a:solidFill>
                <a:latin typeface="+mj-lt"/>
              </a:rPr>
              <a:t>Bruster et al. BMJ 1994 309: 1542-6</a:t>
            </a:r>
          </a:p>
          <a:p>
            <a:pPr marL="342900" indent="-342900" algn="r">
              <a:buAutoNum type="arabicPeriod"/>
            </a:pPr>
            <a:endParaRPr lang="en-US" sz="1600" dirty="0" err="1">
              <a:solidFill>
                <a:srgbClr val="000000"/>
              </a:solidFill>
              <a:latin typeface="+mj-lt"/>
            </a:endParaRPr>
          </a:p>
        </p:txBody>
      </p:sp>
      <p:pic>
        <p:nvPicPr>
          <p:cNvPr id="11" name="Picture 3">
            <a:extLst>
              <a:ext uri="{FF2B5EF4-FFF2-40B4-BE49-F238E27FC236}">
                <a16:creationId xmlns:a16="http://schemas.microsoft.com/office/drawing/2014/main" xmlns="" id="{4119A78D-3387-B643-BC36-99258131F90C}"/>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806579" y="2900487"/>
            <a:ext cx="7238849" cy="245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a:extLst>
              <a:ext uri="{FF2B5EF4-FFF2-40B4-BE49-F238E27FC236}">
                <a16:creationId xmlns:a16="http://schemas.microsoft.com/office/drawing/2014/main" xmlns="" id="{39443B89-8E3F-6646-BF29-815CCB0A36F9}"/>
              </a:ext>
            </a:extLst>
          </p:cNvPr>
          <p:cNvSpPr txBox="1"/>
          <p:nvPr/>
        </p:nvSpPr>
        <p:spPr>
          <a:xfrm>
            <a:off x="806579" y="2048256"/>
            <a:ext cx="6325741" cy="646331"/>
          </a:xfrm>
          <a:prstGeom prst="rect">
            <a:avLst/>
          </a:prstGeom>
          <a:noFill/>
        </p:spPr>
        <p:txBody>
          <a:bodyPr wrap="square" rtlCol="0">
            <a:spAutoFit/>
          </a:bodyPr>
          <a:lstStyle/>
          <a:p>
            <a:pPr marL="285750" indent="-285750">
              <a:buFont typeface="Wingdings" pitchFamily="2" charset="2"/>
              <a:buChar char="Ø"/>
            </a:pPr>
            <a:r>
              <a:rPr lang="en-US" dirty="0">
                <a:solidFill>
                  <a:srgbClr val="002060"/>
                </a:solidFill>
                <a:latin typeface="+mj-lt"/>
              </a:rPr>
              <a:t>Data from a UK hospital 25 years ago</a:t>
            </a:r>
          </a:p>
          <a:p>
            <a:pPr marL="285750" indent="-285750">
              <a:buFont typeface="Wingdings" pitchFamily="2" charset="2"/>
              <a:buChar char="Ø"/>
            </a:pPr>
            <a:r>
              <a:rPr lang="en-US" dirty="0">
                <a:solidFill>
                  <a:srgbClr val="002060"/>
                </a:solidFill>
                <a:latin typeface="+mj-lt"/>
              </a:rPr>
              <a:t>Large data set</a:t>
            </a:r>
          </a:p>
        </p:txBody>
      </p:sp>
    </p:spTree>
    <p:extLst>
      <p:ext uri="{BB962C8B-B14F-4D97-AF65-F5344CB8AC3E}">
        <p14:creationId xmlns:p14="http://schemas.microsoft.com/office/powerpoint/2010/main" val="390962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8052255" cy="632838"/>
          </a:xfrm>
        </p:spPr>
        <p:txBody>
          <a:bodyPr/>
          <a:lstStyle/>
          <a:p>
            <a:r>
              <a:rPr lang="en-US" dirty="0"/>
              <a:t>Postoperative pain statistics</a:t>
            </a:r>
            <a:endParaRPr lang="en-GB" dirty="0"/>
          </a:p>
        </p:txBody>
      </p:sp>
      <p:sp>
        <p:nvSpPr>
          <p:cNvPr id="3" name="Content Placeholder 2"/>
          <p:cNvSpPr>
            <a:spLocks noGrp="1"/>
          </p:cNvSpPr>
          <p:nvPr>
            <p:ph idx="1"/>
          </p:nvPr>
        </p:nvSpPr>
        <p:spPr>
          <a:xfrm>
            <a:off x="385084" y="2122658"/>
            <a:ext cx="7004544" cy="3417742"/>
          </a:xfrm>
        </p:spPr>
        <p:txBody>
          <a:bodyPr>
            <a:normAutofit/>
          </a:bodyPr>
          <a:lstStyle/>
          <a:p>
            <a:pPr marL="342900" indent="-342900">
              <a:buClrTx/>
              <a:buFont typeface="Arial" panose="020B0604020202020204" pitchFamily="34" charset="0"/>
              <a:buChar char="•"/>
            </a:pPr>
            <a:r>
              <a:rPr lang="en-US" dirty="0"/>
              <a:t>Postoperative pain is the primary concern of most patients before surgery</a:t>
            </a:r>
            <a:r>
              <a:rPr lang="en-US" baseline="30000" dirty="0"/>
              <a:t>2</a:t>
            </a:r>
            <a:endParaRPr lang="en-US" dirty="0"/>
          </a:p>
          <a:p>
            <a:pPr marL="342900" indent="-342900">
              <a:buClrTx/>
              <a:buFont typeface="Arial" panose="020B0604020202020204" pitchFamily="34" charset="0"/>
              <a:buChar char="•"/>
            </a:pPr>
            <a:r>
              <a:rPr lang="en-US" dirty="0">
                <a:ea typeface="ＭＳ Ｐゴシック" charset="0"/>
              </a:rPr>
              <a:t>4 out of 5 patients report reported moderate to severe pain at some time after surgery </a:t>
            </a:r>
            <a:r>
              <a:rPr lang="en-US" baseline="30000" dirty="0">
                <a:ea typeface="ＭＳ Ｐゴシック" charset="0"/>
              </a:rPr>
              <a:t>2,3</a:t>
            </a:r>
            <a:endParaRPr lang="en-US" dirty="0">
              <a:ea typeface="ＭＳ Ｐゴシック" charset="0"/>
            </a:endParaRPr>
          </a:p>
          <a:p>
            <a:pPr marL="342900" indent="-342900">
              <a:buClrTx/>
              <a:buFont typeface="Arial" panose="020B0604020202020204" pitchFamily="34" charset="0"/>
              <a:buChar char="•"/>
            </a:pPr>
            <a:r>
              <a:rPr lang="en-US" dirty="0">
                <a:ea typeface="ＭＳ Ｐゴシック" charset="0"/>
              </a:rPr>
              <a:t>High postoperative pain is correlated with longer hospital stay </a:t>
            </a:r>
            <a:r>
              <a:rPr lang="en-US" baseline="30000" dirty="0">
                <a:ea typeface="ＭＳ Ｐゴシック" charset="0"/>
              </a:rPr>
              <a:t>3</a:t>
            </a:r>
          </a:p>
          <a:p>
            <a:pPr marL="342900" indent="-342900">
              <a:buClrTx/>
              <a:buFont typeface="Arial" panose="020B0604020202020204" pitchFamily="34" charset="0"/>
              <a:buChar char="•"/>
            </a:pPr>
            <a:endParaRPr lang="en-US" baseline="30000" dirty="0">
              <a:ea typeface="ＭＳ Ｐゴシック" charset="0"/>
            </a:endParaRPr>
          </a:p>
          <a:p>
            <a:pPr marL="342900" indent="-342900">
              <a:buClrTx/>
              <a:buFont typeface="Arial" panose="020B0604020202020204" pitchFamily="34" charset="0"/>
              <a:buChar char="•"/>
            </a:pPr>
            <a:r>
              <a:rPr lang="en-US" dirty="0">
                <a:solidFill>
                  <a:srgbClr val="FF0000"/>
                </a:solidFill>
                <a:ea typeface="ＭＳ Ｐゴシック" charset="0"/>
              </a:rPr>
              <a:t>Many studies have documented that pain in hospital is both common and poorly treated. Only a small sample is presented here</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34653" y="5297121"/>
            <a:ext cx="5255543" cy="830997"/>
          </a:xfrm>
          <a:prstGeom prst="rect">
            <a:avLst/>
          </a:prstGeom>
        </p:spPr>
        <p:txBody>
          <a:bodyPr wrap="square">
            <a:spAutoFit/>
          </a:bodyPr>
          <a:lstStyle/>
          <a:p>
            <a:pPr marL="342900" indent="-342900" algn="r">
              <a:buAutoNum type="arabicPeriod"/>
            </a:pPr>
            <a:r>
              <a:rPr lang="en-US" sz="1600" dirty="0" err="1">
                <a:solidFill>
                  <a:srgbClr val="000000"/>
                </a:solidFill>
                <a:latin typeface="+mj-lt"/>
              </a:rPr>
              <a:t>Apfelbaum</a:t>
            </a:r>
            <a:r>
              <a:rPr lang="en-US" sz="1600" dirty="0">
                <a:solidFill>
                  <a:srgbClr val="000000"/>
                </a:solidFill>
                <a:latin typeface="+mj-lt"/>
              </a:rPr>
              <a:t> et al: </a:t>
            </a:r>
            <a:r>
              <a:rPr lang="en-US" sz="1600" dirty="0" err="1">
                <a:solidFill>
                  <a:srgbClr val="000000"/>
                </a:solidFill>
                <a:latin typeface="+mj-lt"/>
              </a:rPr>
              <a:t>Anesth</a:t>
            </a:r>
            <a:r>
              <a:rPr lang="en-US" sz="1600" dirty="0">
                <a:solidFill>
                  <a:srgbClr val="000000"/>
                </a:solidFill>
                <a:latin typeface="+mj-lt"/>
              </a:rPr>
              <a:t> </a:t>
            </a:r>
            <a:r>
              <a:rPr lang="en-US" sz="1600" dirty="0" err="1">
                <a:solidFill>
                  <a:srgbClr val="000000"/>
                </a:solidFill>
                <a:latin typeface="+mj-lt"/>
              </a:rPr>
              <a:t>Analg</a:t>
            </a:r>
            <a:r>
              <a:rPr lang="en-US" sz="1600" i="1" dirty="0">
                <a:solidFill>
                  <a:srgbClr val="000000"/>
                </a:solidFill>
                <a:latin typeface="+mj-lt"/>
              </a:rPr>
              <a:t> </a:t>
            </a:r>
            <a:r>
              <a:rPr lang="en-US" sz="1600" dirty="0">
                <a:solidFill>
                  <a:srgbClr val="000000"/>
                </a:solidFill>
                <a:latin typeface="+mj-lt"/>
              </a:rPr>
              <a:t>2003;97:534-540</a:t>
            </a:r>
          </a:p>
          <a:p>
            <a:pPr marL="342900" indent="-342900" algn="r">
              <a:buFontTx/>
              <a:buAutoNum type="arabicPeriod"/>
            </a:pPr>
            <a:r>
              <a:rPr lang="en-US" sz="1600" dirty="0">
                <a:latin typeface="+mj-lt"/>
              </a:rPr>
              <a:t>Shang et al: Drugs. 2003;63:855-867</a:t>
            </a:r>
          </a:p>
          <a:p>
            <a:pPr marL="342900" indent="-342900" algn="r">
              <a:buAutoNum type="arabicPeriod"/>
            </a:pPr>
            <a:r>
              <a:rPr lang="en-US" sz="1600" dirty="0">
                <a:solidFill>
                  <a:srgbClr val="000000"/>
                </a:solidFill>
                <a:latin typeface="+mj-lt"/>
              </a:rPr>
              <a:t>Sharma et al: Indian J </a:t>
            </a:r>
            <a:r>
              <a:rPr lang="en-US" sz="1600" dirty="0" err="1">
                <a:solidFill>
                  <a:srgbClr val="000000"/>
                </a:solidFill>
                <a:latin typeface="+mj-lt"/>
              </a:rPr>
              <a:t>Anaesth</a:t>
            </a:r>
            <a:r>
              <a:rPr lang="en-US" sz="1600" dirty="0">
                <a:solidFill>
                  <a:srgbClr val="000000"/>
                </a:solidFill>
                <a:latin typeface="+mj-lt"/>
              </a:rPr>
              <a:t> 2020;64:403-408   </a:t>
            </a:r>
          </a:p>
        </p:txBody>
      </p:sp>
    </p:spTree>
    <p:extLst>
      <p:ext uri="{BB962C8B-B14F-4D97-AF65-F5344CB8AC3E}">
        <p14:creationId xmlns:p14="http://schemas.microsoft.com/office/powerpoint/2010/main" val="38998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46" y="948944"/>
            <a:ext cx="7920492" cy="948301"/>
          </a:xfrm>
        </p:spPr>
        <p:txBody>
          <a:bodyPr/>
          <a:lstStyle/>
          <a:p>
            <a:r>
              <a:rPr lang="en-GB" dirty="0"/>
              <a:t>Readmissions from day surgery: </a:t>
            </a:r>
            <a:br>
              <a:rPr lang="en-GB" dirty="0"/>
            </a:br>
            <a:r>
              <a:rPr lang="en-GB" sz="2800" dirty="0"/>
              <a:t>Pain </a:t>
            </a:r>
            <a:r>
              <a:rPr lang="en-GB" sz="2800" dirty="0" smtClean="0"/>
              <a:t>is </a:t>
            </a:r>
            <a:r>
              <a:rPr lang="en-GB" sz="2800" dirty="0"/>
              <a:t>the most common reason</a:t>
            </a:r>
          </a:p>
        </p:txBody>
      </p:sp>
      <p:pic>
        <p:nvPicPr>
          <p:cNvPr id="2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274902" y="6058400"/>
            <a:ext cx="6192029" cy="307777"/>
          </a:xfrm>
          <a:prstGeom prst="rect">
            <a:avLst/>
          </a:prstGeom>
          <a:noFill/>
        </p:spPr>
        <p:txBody>
          <a:bodyPr wrap="square" rtlCol="0">
            <a:spAutoFit/>
          </a:bodyPr>
          <a:lstStyle/>
          <a:p>
            <a:pPr marL="177800" indent="-177800" algn="r" eaLnBrk="0" hangingPunct="0"/>
            <a:r>
              <a:rPr lang="en-US" sz="1400" dirty="0">
                <a:solidFill>
                  <a:srgbClr val="000000"/>
                </a:solidFill>
                <a:latin typeface="+mj-lt"/>
              </a:rPr>
              <a:t>Coley et al. </a:t>
            </a:r>
            <a:r>
              <a:rPr lang="en-US" sz="1400" i="1" dirty="0">
                <a:solidFill>
                  <a:srgbClr val="000000"/>
                </a:solidFill>
                <a:latin typeface="+mj-lt"/>
              </a:rPr>
              <a:t>J Clin </a:t>
            </a:r>
            <a:r>
              <a:rPr lang="en-US" sz="1400" i="1" dirty="0" err="1">
                <a:solidFill>
                  <a:srgbClr val="000000"/>
                </a:solidFill>
                <a:latin typeface="+mj-lt"/>
              </a:rPr>
              <a:t>Anesth</a:t>
            </a:r>
            <a:r>
              <a:rPr lang="en-US" sz="1400" i="1" dirty="0">
                <a:solidFill>
                  <a:srgbClr val="000000"/>
                </a:solidFill>
                <a:latin typeface="+mj-lt"/>
              </a:rPr>
              <a:t> </a:t>
            </a:r>
            <a:r>
              <a:rPr lang="en-US" sz="1400" dirty="0">
                <a:solidFill>
                  <a:srgbClr val="000000"/>
                </a:solidFill>
                <a:latin typeface="+mj-lt"/>
              </a:rPr>
              <a:t>2002;14:349-353</a:t>
            </a:r>
          </a:p>
        </p:txBody>
      </p:sp>
      <p:grpSp>
        <p:nvGrpSpPr>
          <p:cNvPr id="3" name="Group 2">
            <a:extLst>
              <a:ext uri="{FF2B5EF4-FFF2-40B4-BE49-F238E27FC236}">
                <a16:creationId xmlns:a16="http://schemas.microsoft.com/office/drawing/2014/main" xmlns="" id="{57F78DFF-C9BE-3444-BAEE-24A8750981E8}"/>
              </a:ext>
            </a:extLst>
          </p:cNvPr>
          <p:cNvGrpSpPr/>
          <p:nvPr/>
        </p:nvGrpSpPr>
        <p:grpSpPr>
          <a:xfrm>
            <a:off x="124734" y="2063226"/>
            <a:ext cx="7641317" cy="4030227"/>
            <a:chOff x="124734" y="1690690"/>
            <a:chExt cx="7641317" cy="4030227"/>
          </a:xfrm>
        </p:grpSpPr>
        <p:sp>
          <p:nvSpPr>
            <p:cNvPr id="12" name="TextBox 11"/>
            <p:cNvSpPr txBox="1"/>
            <p:nvPr/>
          </p:nvSpPr>
          <p:spPr>
            <a:xfrm>
              <a:off x="124734" y="2157600"/>
              <a:ext cx="1678666" cy="2554545"/>
            </a:xfrm>
            <a:prstGeom prst="rect">
              <a:avLst/>
            </a:prstGeom>
            <a:noFill/>
            <a:ln>
              <a:solidFill>
                <a:schemeClr val="tx1"/>
              </a:solidFill>
            </a:ln>
          </p:spPr>
          <p:txBody>
            <a:bodyPr wrap="square" rtlCol="0">
              <a:spAutoFit/>
            </a:bodyPr>
            <a:lstStyle/>
            <a:p>
              <a:r>
                <a:rPr lang="en-GB" sz="1600" i="1" dirty="0"/>
                <a:t>38% of those reporting pain underwent orthopaedic </a:t>
              </a:r>
              <a:r>
                <a:rPr lang="en-GB" sz="1600" i="1" dirty="0" smtClean="0"/>
                <a:t>surgeries</a:t>
              </a:r>
              <a:endParaRPr lang="en-GB" sz="1600" i="1" dirty="0"/>
            </a:p>
            <a:p>
              <a:endParaRPr lang="en-GB" sz="1600" i="1" dirty="0"/>
            </a:p>
            <a:p>
              <a:r>
                <a:rPr lang="en-GB" sz="1600" i="1" dirty="0"/>
                <a:t>ADE = adverse drug event; </a:t>
              </a:r>
            </a:p>
            <a:p>
              <a:r>
                <a:rPr lang="en-GB" sz="1600" i="1" dirty="0"/>
                <a:t>N/V = nausea/ vomiting</a:t>
              </a:r>
            </a:p>
          </p:txBody>
        </p:sp>
        <p:grpSp>
          <p:nvGrpSpPr>
            <p:cNvPr id="11" name="Group 2"/>
            <p:cNvGrpSpPr>
              <a:grpSpLocks/>
            </p:cNvGrpSpPr>
            <p:nvPr/>
          </p:nvGrpSpPr>
          <p:grpSpPr bwMode="auto">
            <a:xfrm>
              <a:off x="2184002" y="2115423"/>
              <a:ext cx="4773970" cy="3201262"/>
              <a:chOff x="901" y="1492"/>
              <a:chExt cx="3669" cy="2218"/>
            </a:xfrm>
          </p:grpSpPr>
          <p:sp>
            <p:nvSpPr>
              <p:cNvPr id="14" name="Freeform 3"/>
              <p:cNvSpPr>
                <a:spLocks/>
              </p:cNvSpPr>
              <p:nvPr/>
            </p:nvSpPr>
            <p:spPr bwMode="auto">
              <a:xfrm>
                <a:off x="1591" y="1780"/>
                <a:ext cx="1284" cy="979"/>
              </a:xfrm>
              <a:custGeom>
                <a:avLst/>
                <a:gdLst>
                  <a:gd name="T0" fmla="*/ 1284 w 1284"/>
                  <a:gd name="T1" fmla="*/ 557 h 979"/>
                  <a:gd name="T2" fmla="*/ 0 w 1284"/>
                  <a:gd name="T3" fmla="*/ 0 h 979"/>
                  <a:gd name="T4" fmla="*/ 0 w 1284"/>
                  <a:gd name="T5" fmla="*/ 422 h 979"/>
                  <a:gd name="T6" fmla="*/ 1284 w 1284"/>
                  <a:gd name="T7" fmla="*/ 979 h 979"/>
                  <a:gd name="T8" fmla="*/ 1284 w 1284"/>
                  <a:gd name="T9" fmla="*/ 557 h 979"/>
                  <a:gd name="T10" fmla="*/ 0 60000 65536"/>
                  <a:gd name="T11" fmla="*/ 0 60000 65536"/>
                  <a:gd name="T12" fmla="*/ 0 60000 65536"/>
                  <a:gd name="T13" fmla="*/ 0 60000 65536"/>
                  <a:gd name="T14" fmla="*/ 0 60000 65536"/>
                  <a:gd name="T15" fmla="*/ 0 w 1284"/>
                  <a:gd name="T16" fmla="*/ 0 h 979"/>
                  <a:gd name="T17" fmla="*/ 1284 w 1284"/>
                  <a:gd name="T18" fmla="*/ 979 h 979"/>
                </a:gdLst>
                <a:ahLst/>
                <a:cxnLst>
                  <a:cxn ang="T10">
                    <a:pos x="T0" y="T1"/>
                  </a:cxn>
                  <a:cxn ang="T11">
                    <a:pos x="T2" y="T3"/>
                  </a:cxn>
                  <a:cxn ang="T12">
                    <a:pos x="T4" y="T5"/>
                  </a:cxn>
                  <a:cxn ang="T13">
                    <a:pos x="T6" y="T7"/>
                  </a:cxn>
                  <a:cxn ang="T14">
                    <a:pos x="T8" y="T9"/>
                  </a:cxn>
                </a:cxnLst>
                <a:rect l="T15" t="T16" r="T17" b="T18"/>
                <a:pathLst>
                  <a:path w="1284" h="979">
                    <a:moveTo>
                      <a:pt x="1284" y="557"/>
                    </a:moveTo>
                    <a:lnTo>
                      <a:pt x="0" y="0"/>
                    </a:lnTo>
                    <a:lnTo>
                      <a:pt x="0" y="422"/>
                    </a:lnTo>
                    <a:lnTo>
                      <a:pt x="1284" y="979"/>
                    </a:lnTo>
                    <a:lnTo>
                      <a:pt x="1284" y="557"/>
                    </a:lnTo>
                    <a:close/>
                  </a:path>
                </a:pathLst>
              </a:custGeom>
              <a:solidFill>
                <a:srgbClr val="3365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5" name="Freeform 4"/>
              <p:cNvSpPr>
                <a:spLocks/>
              </p:cNvSpPr>
              <p:nvPr/>
            </p:nvSpPr>
            <p:spPr bwMode="auto">
              <a:xfrm>
                <a:off x="2875" y="1521"/>
                <a:ext cx="460" cy="1238"/>
              </a:xfrm>
              <a:custGeom>
                <a:avLst/>
                <a:gdLst>
                  <a:gd name="T0" fmla="*/ 0 w 460"/>
                  <a:gd name="T1" fmla="*/ 816 h 1238"/>
                  <a:gd name="T2" fmla="*/ 460 w 460"/>
                  <a:gd name="T3" fmla="*/ 0 h 1238"/>
                  <a:gd name="T4" fmla="*/ 460 w 460"/>
                  <a:gd name="T5" fmla="*/ 422 h 1238"/>
                  <a:gd name="T6" fmla="*/ 0 w 460"/>
                  <a:gd name="T7" fmla="*/ 1238 h 1238"/>
                  <a:gd name="T8" fmla="*/ 0 w 460"/>
                  <a:gd name="T9" fmla="*/ 816 h 1238"/>
                  <a:gd name="T10" fmla="*/ 0 60000 65536"/>
                  <a:gd name="T11" fmla="*/ 0 60000 65536"/>
                  <a:gd name="T12" fmla="*/ 0 60000 65536"/>
                  <a:gd name="T13" fmla="*/ 0 60000 65536"/>
                  <a:gd name="T14" fmla="*/ 0 60000 65536"/>
                  <a:gd name="T15" fmla="*/ 0 w 460"/>
                  <a:gd name="T16" fmla="*/ 0 h 1238"/>
                  <a:gd name="T17" fmla="*/ 460 w 460"/>
                  <a:gd name="T18" fmla="*/ 1238 h 1238"/>
                </a:gdLst>
                <a:ahLst/>
                <a:cxnLst>
                  <a:cxn ang="T10">
                    <a:pos x="T0" y="T1"/>
                  </a:cxn>
                  <a:cxn ang="T11">
                    <a:pos x="T2" y="T3"/>
                  </a:cxn>
                  <a:cxn ang="T12">
                    <a:pos x="T4" y="T5"/>
                  </a:cxn>
                  <a:cxn ang="T13">
                    <a:pos x="T6" y="T7"/>
                  </a:cxn>
                  <a:cxn ang="T14">
                    <a:pos x="T8" y="T9"/>
                  </a:cxn>
                </a:cxnLst>
                <a:rect l="T15" t="T16" r="T17" b="T18"/>
                <a:pathLst>
                  <a:path w="460" h="1238">
                    <a:moveTo>
                      <a:pt x="0" y="816"/>
                    </a:moveTo>
                    <a:lnTo>
                      <a:pt x="460" y="0"/>
                    </a:lnTo>
                    <a:lnTo>
                      <a:pt x="460" y="422"/>
                    </a:lnTo>
                    <a:lnTo>
                      <a:pt x="0" y="1238"/>
                    </a:lnTo>
                    <a:lnTo>
                      <a:pt x="0" y="816"/>
                    </a:lnTo>
                    <a:close/>
                  </a:path>
                </a:pathLst>
              </a:custGeom>
              <a:solidFill>
                <a:srgbClr val="3365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6" name="Freeform 5"/>
              <p:cNvSpPr>
                <a:spLocks/>
              </p:cNvSpPr>
              <p:nvPr/>
            </p:nvSpPr>
            <p:spPr bwMode="auto">
              <a:xfrm>
                <a:off x="1591" y="1492"/>
                <a:ext cx="1744" cy="845"/>
              </a:xfrm>
              <a:custGeom>
                <a:avLst/>
                <a:gdLst>
                  <a:gd name="T0" fmla="*/ 19 w 1744"/>
                  <a:gd name="T1" fmla="*/ 278 h 845"/>
                  <a:gd name="T2" fmla="*/ 57 w 1744"/>
                  <a:gd name="T3" fmla="*/ 259 h 845"/>
                  <a:gd name="T4" fmla="*/ 105 w 1744"/>
                  <a:gd name="T5" fmla="*/ 240 h 845"/>
                  <a:gd name="T6" fmla="*/ 144 w 1744"/>
                  <a:gd name="T7" fmla="*/ 211 h 845"/>
                  <a:gd name="T8" fmla="*/ 192 w 1744"/>
                  <a:gd name="T9" fmla="*/ 192 h 845"/>
                  <a:gd name="T10" fmla="*/ 239 w 1744"/>
                  <a:gd name="T11" fmla="*/ 173 h 845"/>
                  <a:gd name="T12" fmla="*/ 287 w 1744"/>
                  <a:gd name="T13" fmla="*/ 163 h 845"/>
                  <a:gd name="T14" fmla="*/ 335 w 1744"/>
                  <a:gd name="T15" fmla="*/ 144 h 845"/>
                  <a:gd name="T16" fmla="*/ 383 w 1744"/>
                  <a:gd name="T17" fmla="*/ 125 h 845"/>
                  <a:gd name="T18" fmla="*/ 431 w 1744"/>
                  <a:gd name="T19" fmla="*/ 115 h 845"/>
                  <a:gd name="T20" fmla="*/ 489 w 1744"/>
                  <a:gd name="T21" fmla="*/ 96 h 845"/>
                  <a:gd name="T22" fmla="*/ 536 w 1744"/>
                  <a:gd name="T23" fmla="*/ 86 h 845"/>
                  <a:gd name="T24" fmla="*/ 594 w 1744"/>
                  <a:gd name="T25" fmla="*/ 67 h 845"/>
                  <a:gd name="T26" fmla="*/ 642 w 1744"/>
                  <a:gd name="T27" fmla="*/ 58 h 845"/>
                  <a:gd name="T28" fmla="*/ 699 w 1744"/>
                  <a:gd name="T29" fmla="*/ 48 h 845"/>
                  <a:gd name="T30" fmla="*/ 757 w 1744"/>
                  <a:gd name="T31" fmla="*/ 38 h 845"/>
                  <a:gd name="T32" fmla="*/ 814 w 1744"/>
                  <a:gd name="T33" fmla="*/ 29 h 845"/>
                  <a:gd name="T34" fmla="*/ 872 w 1744"/>
                  <a:gd name="T35" fmla="*/ 19 h 845"/>
                  <a:gd name="T36" fmla="*/ 929 w 1744"/>
                  <a:gd name="T37" fmla="*/ 19 h 845"/>
                  <a:gd name="T38" fmla="*/ 987 w 1744"/>
                  <a:gd name="T39" fmla="*/ 10 h 845"/>
                  <a:gd name="T40" fmla="*/ 1044 w 1744"/>
                  <a:gd name="T41" fmla="*/ 0 h 845"/>
                  <a:gd name="T42" fmla="*/ 1102 w 1744"/>
                  <a:gd name="T43" fmla="*/ 0 h 845"/>
                  <a:gd name="T44" fmla="*/ 1159 w 1744"/>
                  <a:gd name="T45" fmla="*/ 0 h 845"/>
                  <a:gd name="T46" fmla="*/ 1217 w 1744"/>
                  <a:gd name="T47" fmla="*/ 0 h 845"/>
                  <a:gd name="T48" fmla="*/ 1284 w 1744"/>
                  <a:gd name="T49" fmla="*/ 0 h 845"/>
                  <a:gd name="T50" fmla="*/ 1341 w 1744"/>
                  <a:gd name="T51" fmla="*/ 0 h 845"/>
                  <a:gd name="T52" fmla="*/ 1399 w 1744"/>
                  <a:gd name="T53" fmla="*/ 0 h 845"/>
                  <a:gd name="T54" fmla="*/ 1456 w 1744"/>
                  <a:gd name="T55" fmla="*/ 0 h 845"/>
                  <a:gd name="T56" fmla="*/ 1514 w 1744"/>
                  <a:gd name="T57" fmla="*/ 0 h 845"/>
                  <a:gd name="T58" fmla="*/ 1571 w 1744"/>
                  <a:gd name="T59" fmla="*/ 10 h 845"/>
                  <a:gd name="T60" fmla="*/ 1629 w 1744"/>
                  <a:gd name="T61" fmla="*/ 19 h 845"/>
                  <a:gd name="T62" fmla="*/ 1686 w 1744"/>
                  <a:gd name="T63" fmla="*/ 19 h 845"/>
                  <a:gd name="T64" fmla="*/ 1744 w 1744"/>
                  <a:gd name="T65" fmla="*/ 29 h 845"/>
                  <a:gd name="T66" fmla="*/ 0 w 1744"/>
                  <a:gd name="T67" fmla="*/ 288 h 8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44"/>
                  <a:gd name="T103" fmla="*/ 0 h 845"/>
                  <a:gd name="T104" fmla="*/ 1744 w 1744"/>
                  <a:gd name="T105" fmla="*/ 845 h 8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44" h="845">
                    <a:moveTo>
                      <a:pt x="0" y="288"/>
                    </a:moveTo>
                    <a:lnTo>
                      <a:pt x="19" y="278"/>
                    </a:lnTo>
                    <a:lnTo>
                      <a:pt x="38" y="269"/>
                    </a:lnTo>
                    <a:lnTo>
                      <a:pt x="57" y="259"/>
                    </a:lnTo>
                    <a:lnTo>
                      <a:pt x="77" y="250"/>
                    </a:lnTo>
                    <a:lnTo>
                      <a:pt x="105" y="240"/>
                    </a:lnTo>
                    <a:lnTo>
                      <a:pt x="124" y="221"/>
                    </a:lnTo>
                    <a:lnTo>
                      <a:pt x="144" y="211"/>
                    </a:lnTo>
                    <a:lnTo>
                      <a:pt x="172" y="202"/>
                    </a:lnTo>
                    <a:lnTo>
                      <a:pt x="192" y="192"/>
                    </a:lnTo>
                    <a:lnTo>
                      <a:pt x="211" y="182"/>
                    </a:lnTo>
                    <a:lnTo>
                      <a:pt x="239" y="173"/>
                    </a:lnTo>
                    <a:lnTo>
                      <a:pt x="259" y="163"/>
                    </a:lnTo>
                    <a:lnTo>
                      <a:pt x="287" y="163"/>
                    </a:lnTo>
                    <a:lnTo>
                      <a:pt x="307" y="154"/>
                    </a:lnTo>
                    <a:lnTo>
                      <a:pt x="335" y="144"/>
                    </a:lnTo>
                    <a:lnTo>
                      <a:pt x="354" y="134"/>
                    </a:lnTo>
                    <a:lnTo>
                      <a:pt x="383" y="125"/>
                    </a:lnTo>
                    <a:lnTo>
                      <a:pt x="402" y="115"/>
                    </a:lnTo>
                    <a:lnTo>
                      <a:pt x="431" y="115"/>
                    </a:lnTo>
                    <a:lnTo>
                      <a:pt x="460" y="106"/>
                    </a:lnTo>
                    <a:lnTo>
                      <a:pt x="489" y="96"/>
                    </a:lnTo>
                    <a:lnTo>
                      <a:pt x="508" y="86"/>
                    </a:lnTo>
                    <a:lnTo>
                      <a:pt x="536" y="86"/>
                    </a:lnTo>
                    <a:lnTo>
                      <a:pt x="565" y="77"/>
                    </a:lnTo>
                    <a:lnTo>
                      <a:pt x="594" y="67"/>
                    </a:lnTo>
                    <a:lnTo>
                      <a:pt x="613" y="67"/>
                    </a:lnTo>
                    <a:lnTo>
                      <a:pt x="642" y="58"/>
                    </a:lnTo>
                    <a:lnTo>
                      <a:pt x="671" y="58"/>
                    </a:lnTo>
                    <a:lnTo>
                      <a:pt x="699" y="48"/>
                    </a:lnTo>
                    <a:lnTo>
                      <a:pt x="728" y="38"/>
                    </a:lnTo>
                    <a:lnTo>
                      <a:pt x="757" y="38"/>
                    </a:lnTo>
                    <a:lnTo>
                      <a:pt x="786" y="38"/>
                    </a:lnTo>
                    <a:lnTo>
                      <a:pt x="814" y="29"/>
                    </a:lnTo>
                    <a:lnTo>
                      <a:pt x="843" y="29"/>
                    </a:lnTo>
                    <a:lnTo>
                      <a:pt x="872" y="19"/>
                    </a:lnTo>
                    <a:lnTo>
                      <a:pt x="900" y="19"/>
                    </a:lnTo>
                    <a:lnTo>
                      <a:pt x="929" y="19"/>
                    </a:lnTo>
                    <a:lnTo>
                      <a:pt x="958" y="10"/>
                    </a:lnTo>
                    <a:lnTo>
                      <a:pt x="987" y="10"/>
                    </a:lnTo>
                    <a:lnTo>
                      <a:pt x="1015" y="10"/>
                    </a:lnTo>
                    <a:lnTo>
                      <a:pt x="1044" y="0"/>
                    </a:lnTo>
                    <a:lnTo>
                      <a:pt x="1073" y="0"/>
                    </a:lnTo>
                    <a:lnTo>
                      <a:pt x="1102" y="0"/>
                    </a:lnTo>
                    <a:lnTo>
                      <a:pt x="1130" y="0"/>
                    </a:lnTo>
                    <a:lnTo>
                      <a:pt x="1159" y="0"/>
                    </a:lnTo>
                    <a:lnTo>
                      <a:pt x="1188" y="0"/>
                    </a:lnTo>
                    <a:lnTo>
                      <a:pt x="1217" y="0"/>
                    </a:lnTo>
                    <a:lnTo>
                      <a:pt x="1255" y="0"/>
                    </a:lnTo>
                    <a:lnTo>
                      <a:pt x="1284" y="0"/>
                    </a:lnTo>
                    <a:lnTo>
                      <a:pt x="1312" y="0"/>
                    </a:lnTo>
                    <a:lnTo>
                      <a:pt x="1341" y="0"/>
                    </a:lnTo>
                    <a:lnTo>
                      <a:pt x="1370" y="0"/>
                    </a:lnTo>
                    <a:lnTo>
                      <a:pt x="1399" y="0"/>
                    </a:lnTo>
                    <a:lnTo>
                      <a:pt x="1427" y="0"/>
                    </a:lnTo>
                    <a:lnTo>
                      <a:pt x="1456" y="0"/>
                    </a:lnTo>
                    <a:lnTo>
                      <a:pt x="1485" y="0"/>
                    </a:lnTo>
                    <a:lnTo>
                      <a:pt x="1514" y="0"/>
                    </a:lnTo>
                    <a:lnTo>
                      <a:pt x="1542" y="10"/>
                    </a:lnTo>
                    <a:lnTo>
                      <a:pt x="1571" y="10"/>
                    </a:lnTo>
                    <a:lnTo>
                      <a:pt x="1600" y="10"/>
                    </a:lnTo>
                    <a:lnTo>
                      <a:pt x="1629" y="19"/>
                    </a:lnTo>
                    <a:lnTo>
                      <a:pt x="1657" y="19"/>
                    </a:lnTo>
                    <a:lnTo>
                      <a:pt x="1686" y="19"/>
                    </a:lnTo>
                    <a:lnTo>
                      <a:pt x="1715" y="29"/>
                    </a:lnTo>
                    <a:lnTo>
                      <a:pt x="1744" y="29"/>
                    </a:lnTo>
                    <a:lnTo>
                      <a:pt x="1284" y="845"/>
                    </a:lnTo>
                    <a:lnTo>
                      <a:pt x="0" y="288"/>
                    </a:lnTo>
                    <a:close/>
                  </a:path>
                </a:pathLst>
              </a:custGeom>
              <a:solidFill>
                <a:srgbClr val="65CA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7" name="Freeform 6"/>
              <p:cNvSpPr>
                <a:spLocks/>
              </p:cNvSpPr>
              <p:nvPr/>
            </p:nvSpPr>
            <p:spPr bwMode="auto">
              <a:xfrm>
                <a:off x="1591" y="1521"/>
                <a:ext cx="1744" cy="1238"/>
              </a:xfrm>
              <a:custGeom>
                <a:avLst/>
                <a:gdLst>
                  <a:gd name="T0" fmla="*/ 1284 w 1744"/>
                  <a:gd name="T1" fmla="*/ 816 h 1238"/>
                  <a:gd name="T2" fmla="*/ 0 w 1744"/>
                  <a:gd name="T3" fmla="*/ 259 h 1238"/>
                  <a:gd name="T4" fmla="*/ 0 w 1744"/>
                  <a:gd name="T5" fmla="*/ 681 h 1238"/>
                  <a:gd name="T6" fmla="*/ 1284 w 1744"/>
                  <a:gd name="T7" fmla="*/ 1238 h 1238"/>
                  <a:gd name="T8" fmla="*/ 1284 w 1744"/>
                  <a:gd name="T9" fmla="*/ 816 h 1238"/>
                  <a:gd name="T10" fmla="*/ 1284 w 1744"/>
                  <a:gd name="T11" fmla="*/ 816 h 1238"/>
                  <a:gd name="T12" fmla="*/ 1744 w 1744"/>
                  <a:gd name="T13" fmla="*/ 0 h 1238"/>
                  <a:gd name="T14" fmla="*/ 1744 w 1744"/>
                  <a:gd name="T15" fmla="*/ 422 h 1238"/>
                  <a:gd name="T16" fmla="*/ 1284 w 1744"/>
                  <a:gd name="T17" fmla="*/ 1238 h 1238"/>
                  <a:gd name="T18" fmla="*/ 1284 w 1744"/>
                  <a:gd name="T19" fmla="*/ 816 h 1238"/>
                  <a:gd name="T20" fmla="*/ 1284 w 1744"/>
                  <a:gd name="T21" fmla="*/ 816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4"/>
                  <a:gd name="T34" fmla="*/ 0 h 1238"/>
                  <a:gd name="T35" fmla="*/ 1744 w 1744"/>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4" h="1238">
                    <a:moveTo>
                      <a:pt x="1284" y="816"/>
                    </a:moveTo>
                    <a:lnTo>
                      <a:pt x="0" y="259"/>
                    </a:lnTo>
                    <a:lnTo>
                      <a:pt x="0" y="681"/>
                    </a:lnTo>
                    <a:lnTo>
                      <a:pt x="1284" y="1238"/>
                    </a:lnTo>
                    <a:lnTo>
                      <a:pt x="1284" y="816"/>
                    </a:lnTo>
                    <a:lnTo>
                      <a:pt x="1744" y="0"/>
                    </a:lnTo>
                    <a:lnTo>
                      <a:pt x="1744" y="422"/>
                    </a:lnTo>
                    <a:lnTo>
                      <a:pt x="1284" y="1238"/>
                    </a:lnTo>
                    <a:lnTo>
                      <a:pt x="1284" y="816"/>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 name="Freeform 7"/>
              <p:cNvSpPr>
                <a:spLocks/>
              </p:cNvSpPr>
              <p:nvPr/>
            </p:nvSpPr>
            <p:spPr bwMode="auto">
              <a:xfrm>
                <a:off x="1591" y="1492"/>
                <a:ext cx="1744" cy="845"/>
              </a:xfrm>
              <a:custGeom>
                <a:avLst/>
                <a:gdLst>
                  <a:gd name="T0" fmla="*/ 19 w 1744"/>
                  <a:gd name="T1" fmla="*/ 278 h 845"/>
                  <a:gd name="T2" fmla="*/ 38 w 1744"/>
                  <a:gd name="T3" fmla="*/ 269 h 845"/>
                  <a:gd name="T4" fmla="*/ 57 w 1744"/>
                  <a:gd name="T5" fmla="*/ 259 h 845"/>
                  <a:gd name="T6" fmla="*/ 105 w 1744"/>
                  <a:gd name="T7" fmla="*/ 240 h 845"/>
                  <a:gd name="T8" fmla="*/ 124 w 1744"/>
                  <a:gd name="T9" fmla="*/ 221 h 845"/>
                  <a:gd name="T10" fmla="*/ 144 w 1744"/>
                  <a:gd name="T11" fmla="*/ 211 h 845"/>
                  <a:gd name="T12" fmla="*/ 192 w 1744"/>
                  <a:gd name="T13" fmla="*/ 192 h 845"/>
                  <a:gd name="T14" fmla="*/ 211 w 1744"/>
                  <a:gd name="T15" fmla="*/ 182 h 845"/>
                  <a:gd name="T16" fmla="*/ 239 w 1744"/>
                  <a:gd name="T17" fmla="*/ 173 h 845"/>
                  <a:gd name="T18" fmla="*/ 259 w 1744"/>
                  <a:gd name="T19" fmla="*/ 163 h 845"/>
                  <a:gd name="T20" fmla="*/ 307 w 1744"/>
                  <a:gd name="T21" fmla="*/ 154 h 845"/>
                  <a:gd name="T22" fmla="*/ 335 w 1744"/>
                  <a:gd name="T23" fmla="*/ 144 h 845"/>
                  <a:gd name="T24" fmla="*/ 354 w 1744"/>
                  <a:gd name="T25" fmla="*/ 134 h 845"/>
                  <a:gd name="T26" fmla="*/ 402 w 1744"/>
                  <a:gd name="T27" fmla="*/ 115 h 845"/>
                  <a:gd name="T28" fmla="*/ 431 w 1744"/>
                  <a:gd name="T29" fmla="*/ 115 h 845"/>
                  <a:gd name="T30" fmla="*/ 460 w 1744"/>
                  <a:gd name="T31" fmla="*/ 106 h 845"/>
                  <a:gd name="T32" fmla="*/ 508 w 1744"/>
                  <a:gd name="T33" fmla="*/ 86 h 845"/>
                  <a:gd name="T34" fmla="*/ 536 w 1744"/>
                  <a:gd name="T35" fmla="*/ 86 h 845"/>
                  <a:gd name="T36" fmla="*/ 565 w 1744"/>
                  <a:gd name="T37" fmla="*/ 77 h 845"/>
                  <a:gd name="T38" fmla="*/ 613 w 1744"/>
                  <a:gd name="T39" fmla="*/ 67 h 845"/>
                  <a:gd name="T40" fmla="*/ 642 w 1744"/>
                  <a:gd name="T41" fmla="*/ 58 h 845"/>
                  <a:gd name="T42" fmla="*/ 671 w 1744"/>
                  <a:gd name="T43" fmla="*/ 58 h 845"/>
                  <a:gd name="T44" fmla="*/ 728 w 1744"/>
                  <a:gd name="T45" fmla="*/ 38 h 845"/>
                  <a:gd name="T46" fmla="*/ 757 w 1744"/>
                  <a:gd name="T47" fmla="*/ 38 h 845"/>
                  <a:gd name="T48" fmla="*/ 786 w 1744"/>
                  <a:gd name="T49" fmla="*/ 38 h 845"/>
                  <a:gd name="T50" fmla="*/ 814 w 1744"/>
                  <a:gd name="T51" fmla="*/ 29 h 845"/>
                  <a:gd name="T52" fmla="*/ 872 w 1744"/>
                  <a:gd name="T53" fmla="*/ 19 h 845"/>
                  <a:gd name="T54" fmla="*/ 900 w 1744"/>
                  <a:gd name="T55" fmla="*/ 19 h 845"/>
                  <a:gd name="T56" fmla="*/ 929 w 1744"/>
                  <a:gd name="T57" fmla="*/ 19 h 845"/>
                  <a:gd name="T58" fmla="*/ 987 w 1744"/>
                  <a:gd name="T59" fmla="*/ 10 h 845"/>
                  <a:gd name="T60" fmla="*/ 1015 w 1744"/>
                  <a:gd name="T61" fmla="*/ 10 h 845"/>
                  <a:gd name="T62" fmla="*/ 1044 w 1744"/>
                  <a:gd name="T63" fmla="*/ 0 h 845"/>
                  <a:gd name="T64" fmla="*/ 1102 w 1744"/>
                  <a:gd name="T65" fmla="*/ 0 h 845"/>
                  <a:gd name="T66" fmla="*/ 1130 w 1744"/>
                  <a:gd name="T67" fmla="*/ 0 h 845"/>
                  <a:gd name="T68" fmla="*/ 1159 w 1744"/>
                  <a:gd name="T69" fmla="*/ 0 h 845"/>
                  <a:gd name="T70" fmla="*/ 1217 w 1744"/>
                  <a:gd name="T71" fmla="*/ 0 h 845"/>
                  <a:gd name="T72" fmla="*/ 1255 w 1744"/>
                  <a:gd name="T73" fmla="*/ 0 h 845"/>
                  <a:gd name="T74" fmla="*/ 1284 w 1744"/>
                  <a:gd name="T75" fmla="*/ 0 h 845"/>
                  <a:gd name="T76" fmla="*/ 1341 w 1744"/>
                  <a:gd name="T77" fmla="*/ 0 h 845"/>
                  <a:gd name="T78" fmla="*/ 1370 w 1744"/>
                  <a:gd name="T79" fmla="*/ 0 h 845"/>
                  <a:gd name="T80" fmla="*/ 1399 w 1744"/>
                  <a:gd name="T81" fmla="*/ 0 h 845"/>
                  <a:gd name="T82" fmla="*/ 1427 w 1744"/>
                  <a:gd name="T83" fmla="*/ 0 h 845"/>
                  <a:gd name="T84" fmla="*/ 1485 w 1744"/>
                  <a:gd name="T85" fmla="*/ 0 h 845"/>
                  <a:gd name="T86" fmla="*/ 1514 w 1744"/>
                  <a:gd name="T87" fmla="*/ 0 h 845"/>
                  <a:gd name="T88" fmla="*/ 1542 w 1744"/>
                  <a:gd name="T89" fmla="*/ 10 h 845"/>
                  <a:gd name="T90" fmla="*/ 1600 w 1744"/>
                  <a:gd name="T91" fmla="*/ 10 h 845"/>
                  <a:gd name="T92" fmla="*/ 1629 w 1744"/>
                  <a:gd name="T93" fmla="*/ 19 h 845"/>
                  <a:gd name="T94" fmla="*/ 1657 w 1744"/>
                  <a:gd name="T95" fmla="*/ 19 h 845"/>
                  <a:gd name="T96" fmla="*/ 1715 w 1744"/>
                  <a:gd name="T97" fmla="*/ 29 h 845"/>
                  <a:gd name="T98" fmla="*/ 1744 w 1744"/>
                  <a:gd name="T99" fmla="*/ 29 h 845"/>
                  <a:gd name="T100" fmla="*/ 0 w 1744"/>
                  <a:gd name="T101" fmla="*/ 288 h 8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44"/>
                  <a:gd name="T154" fmla="*/ 0 h 845"/>
                  <a:gd name="T155" fmla="*/ 1744 w 1744"/>
                  <a:gd name="T156" fmla="*/ 845 h 8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44" h="845">
                    <a:moveTo>
                      <a:pt x="0" y="288"/>
                    </a:moveTo>
                    <a:lnTo>
                      <a:pt x="19" y="278"/>
                    </a:lnTo>
                    <a:lnTo>
                      <a:pt x="38" y="269"/>
                    </a:lnTo>
                    <a:lnTo>
                      <a:pt x="57" y="259"/>
                    </a:lnTo>
                    <a:lnTo>
                      <a:pt x="77" y="250"/>
                    </a:lnTo>
                    <a:lnTo>
                      <a:pt x="105" y="240"/>
                    </a:lnTo>
                    <a:lnTo>
                      <a:pt x="124" y="221"/>
                    </a:lnTo>
                    <a:lnTo>
                      <a:pt x="144" y="211"/>
                    </a:lnTo>
                    <a:lnTo>
                      <a:pt x="172" y="202"/>
                    </a:lnTo>
                    <a:lnTo>
                      <a:pt x="192" y="192"/>
                    </a:lnTo>
                    <a:lnTo>
                      <a:pt x="211" y="182"/>
                    </a:lnTo>
                    <a:lnTo>
                      <a:pt x="239" y="173"/>
                    </a:lnTo>
                    <a:lnTo>
                      <a:pt x="259" y="163"/>
                    </a:lnTo>
                    <a:lnTo>
                      <a:pt x="287" y="163"/>
                    </a:lnTo>
                    <a:lnTo>
                      <a:pt x="307" y="154"/>
                    </a:lnTo>
                    <a:lnTo>
                      <a:pt x="335" y="144"/>
                    </a:lnTo>
                    <a:lnTo>
                      <a:pt x="354" y="134"/>
                    </a:lnTo>
                    <a:lnTo>
                      <a:pt x="383" y="125"/>
                    </a:lnTo>
                    <a:lnTo>
                      <a:pt x="402" y="115"/>
                    </a:lnTo>
                    <a:lnTo>
                      <a:pt x="431" y="115"/>
                    </a:lnTo>
                    <a:lnTo>
                      <a:pt x="460" y="106"/>
                    </a:lnTo>
                    <a:lnTo>
                      <a:pt x="489" y="96"/>
                    </a:lnTo>
                    <a:lnTo>
                      <a:pt x="508" y="86"/>
                    </a:lnTo>
                    <a:lnTo>
                      <a:pt x="536" y="86"/>
                    </a:lnTo>
                    <a:lnTo>
                      <a:pt x="565" y="77"/>
                    </a:lnTo>
                    <a:lnTo>
                      <a:pt x="594" y="67"/>
                    </a:lnTo>
                    <a:lnTo>
                      <a:pt x="613" y="67"/>
                    </a:lnTo>
                    <a:lnTo>
                      <a:pt x="642" y="58"/>
                    </a:lnTo>
                    <a:lnTo>
                      <a:pt x="671" y="58"/>
                    </a:lnTo>
                    <a:lnTo>
                      <a:pt x="699" y="48"/>
                    </a:lnTo>
                    <a:lnTo>
                      <a:pt x="728" y="38"/>
                    </a:lnTo>
                    <a:lnTo>
                      <a:pt x="757" y="38"/>
                    </a:lnTo>
                    <a:lnTo>
                      <a:pt x="786" y="38"/>
                    </a:lnTo>
                    <a:lnTo>
                      <a:pt x="814" y="29"/>
                    </a:lnTo>
                    <a:lnTo>
                      <a:pt x="843" y="29"/>
                    </a:lnTo>
                    <a:lnTo>
                      <a:pt x="872" y="19"/>
                    </a:lnTo>
                    <a:lnTo>
                      <a:pt x="900" y="19"/>
                    </a:lnTo>
                    <a:lnTo>
                      <a:pt x="929" y="19"/>
                    </a:lnTo>
                    <a:lnTo>
                      <a:pt x="958" y="10"/>
                    </a:lnTo>
                    <a:lnTo>
                      <a:pt x="987" y="10"/>
                    </a:lnTo>
                    <a:lnTo>
                      <a:pt x="1015" y="10"/>
                    </a:lnTo>
                    <a:lnTo>
                      <a:pt x="1044" y="0"/>
                    </a:lnTo>
                    <a:lnTo>
                      <a:pt x="1073" y="0"/>
                    </a:lnTo>
                    <a:lnTo>
                      <a:pt x="1102" y="0"/>
                    </a:lnTo>
                    <a:lnTo>
                      <a:pt x="1130" y="0"/>
                    </a:lnTo>
                    <a:lnTo>
                      <a:pt x="1159" y="0"/>
                    </a:lnTo>
                    <a:lnTo>
                      <a:pt x="1188" y="0"/>
                    </a:lnTo>
                    <a:lnTo>
                      <a:pt x="1217" y="0"/>
                    </a:lnTo>
                    <a:lnTo>
                      <a:pt x="1255" y="0"/>
                    </a:lnTo>
                    <a:lnTo>
                      <a:pt x="1284" y="0"/>
                    </a:lnTo>
                    <a:lnTo>
                      <a:pt x="1312" y="0"/>
                    </a:lnTo>
                    <a:lnTo>
                      <a:pt x="1341" y="0"/>
                    </a:lnTo>
                    <a:lnTo>
                      <a:pt x="1370" y="0"/>
                    </a:lnTo>
                    <a:lnTo>
                      <a:pt x="1399" y="0"/>
                    </a:lnTo>
                    <a:lnTo>
                      <a:pt x="1427" y="0"/>
                    </a:lnTo>
                    <a:lnTo>
                      <a:pt x="1456" y="0"/>
                    </a:lnTo>
                    <a:lnTo>
                      <a:pt x="1485" y="0"/>
                    </a:lnTo>
                    <a:lnTo>
                      <a:pt x="1514" y="0"/>
                    </a:lnTo>
                    <a:lnTo>
                      <a:pt x="1542" y="10"/>
                    </a:lnTo>
                    <a:lnTo>
                      <a:pt x="1571" y="10"/>
                    </a:lnTo>
                    <a:lnTo>
                      <a:pt x="1600" y="10"/>
                    </a:lnTo>
                    <a:lnTo>
                      <a:pt x="1629" y="19"/>
                    </a:lnTo>
                    <a:lnTo>
                      <a:pt x="1657" y="19"/>
                    </a:lnTo>
                    <a:lnTo>
                      <a:pt x="1686" y="19"/>
                    </a:lnTo>
                    <a:lnTo>
                      <a:pt x="1715" y="29"/>
                    </a:lnTo>
                    <a:lnTo>
                      <a:pt x="1744" y="29"/>
                    </a:lnTo>
                    <a:lnTo>
                      <a:pt x="1284" y="845"/>
                    </a:lnTo>
                    <a:lnTo>
                      <a:pt x="0" y="288"/>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9" name="Freeform 8"/>
              <p:cNvSpPr>
                <a:spLocks/>
              </p:cNvSpPr>
              <p:nvPr/>
            </p:nvSpPr>
            <p:spPr bwMode="auto">
              <a:xfrm>
                <a:off x="1409" y="1914"/>
                <a:ext cx="1466" cy="845"/>
              </a:xfrm>
              <a:custGeom>
                <a:avLst/>
                <a:gdLst>
                  <a:gd name="T0" fmla="*/ 1466 w 1466"/>
                  <a:gd name="T1" fmla="*/ 423 h 845"/>
                  <a:gd name="T2" fmla="*/ 0 w 1466"/>
                  <a:gd name="T3" fmla="*/ 0 h 845"/>
                  <a:gd name="T4" fmla="*/ 0 w 1466"/>
                  <a:gd name="T5" fmla="*/ 413 h 845"/>
                  <a:gd name="T6" fmla="*/ 1466 w 1466"/>
                  <a:gd name="T7" fmla="*/ 845 h 845"/>
                  <a:gd name="T8" fmla="*/ 1466 w 1466"/>
                  <a:gd name="T9" fmla="*/ 423 h 845"/>
                  <a:gd name="T10" fmla="*/ 0 60000 65536"/>
                  <a:gd name="T11" fmla="*/ 0 60000 65536"/>
                  <a:gd name="T12" fmla="*/ 0 60000 65536"/>
                  <a:gd name="T13" fmla="*/ 0 60000 65536"/>
                  <a:gd name="T14" fmla="*/ 0 60000 65536"/>
                  <a:gd name="T15" fmla="*/ 0 w 1466"/>
                  <a:gd name="T16" fmla="*/ 0 h 845"/>
                  <a:gd name="T17" fmla="*/ 1466 w 1466"/>
                  <a:gd name="T18" fmla="*/ 845 h 845"/>
                </a:gdLst>
                <a:ahLst/>
                <a:cxnLst>
                  <a:cxn ang="T10">
                    <a:pos x="T0" y="T1"/>
                  </a:cxn>
                  <a:cxn ang="T11">
                    <a:pos x="T2" y="T3"/>
                  </a:cxn>
                  <a:cxn ang="T12">
                    <a:pos x="T4" y="T5"/>
                  </a:cxn>
                  <a:cxn ang="T13">
                    <a:pos x="T6" y="T7"/>
                  </a:cxn>
                  <a:cxn ang="T14">
                    <a:pos x="T8" y="T9"/>
                  </a:cxn>
                </a:cxnLst>
                <a:rect l="T15" t="T16" r="T17" b="T18"/>
                <a:pathLst>
                  <a:path w="1466" h="845">
                    <a:moveTo>
                      <a:pt x="1466" y="423"/>
                    </a:moveTo>
                    <a:lnTo>
                      <a:pt x="0" y="0"/>
                    </a:lnTo>
                    <a:lnTo>
                      <a:pt x="0" y="413"/>
                    </a:lnTo>
                    <a:lnTo>
                      <a:pt x="1466" y="845"/>
                    </a:lnTo>
                    <a:lnTo>
                      <a:pt x="1466" y="423"/>
                    </a:lnTo>
                    <a:close/>
                  </a:path>
                </a:pathLst>
              </a:custGeom>
              <a:solidFill>
                <a:srgbClr val="2D4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0" name="Freeform 9"/>
              <p:cNvSpPr>
                <a:spLocks/>
              </p:cNvSpPr>
              <p:nvPr/>
            </p:nvSpPr>
            <p:spPr bwMode="auto">
              <a:xfrm>
                <a:off x="1399" y="1780"/>
                <a:ext cx="1476" cy="557"/>
              </a:xfrm>
              <a:custGeom>
                <a:avLst/>
                <a:gdLst>
                  <a:gd name="T0" fmla="*/ 0 w 1476"/>
                  <a:gd name="T1" fmla="*/ 134 h 557"/>
                  <a:gd name="T2" fmla="*/ 19 w 1476"/>
                  <a:gd name="T3" fmla="*/ 125 h 557"/>
                  <a:gd name="T4" fmla="*/ 39 w 1476"/>
                  <a:gd name="T5" fmla="*/ 106 h 557"/>
                  <a:gd name="T6" fmla="*/ 48 w 1476"/>
                  <a:gd name="T7" fmla="*/ 96 h 557"/>
                  <a:gd name="T8" fmla="*/ 67 w 1476"/>
                  <a:gd name="T9" fmla="*/ 86 h 557"/>
                  <a:gd name="T10" fmla="*/ 87 w 1476"/>
                  <a:gd name="T11" fmla="*/ 67 h 557"/>
                  <a:gd name="T12" fmla="*/ 96 w 1476"/>
                  <a:gd name="T13" fmla="*/ 58 h 557"/>
                  <a:gd name="T14" fmla="*/ 115 w 1476"/>
                  <a:gd name="T15" fmla="*/ 48 h 557"/>
                  <a:gd name="T16" fmla="*/ 134 w 1476"/>
                  <a:gd name="T17" fmla="*/ 38 h 557"/>
                  <a:gd name="T18" fmla="*/ 154 w 1476"/>
                  <a:gd name="T19" fmla="*/ 29 h 557"/>
                  <a:gd name="T20" fmla="*/ 173 w 1476"/>
                  <a:gd name="T21" fmla="*/ 10 h 557"/>
                  <a:gd name="T22" fmla="*/ 192 w 1476"/>
                  <a:gd name="T23" fmla="*/ 0 h 557"/>
                  <a:gd name="T24" fmla="*/ 1476 w 1476"/>
                  <a:gd name="T25" fmla="*/ 557 h 557"/>
                  <a:gd name="T26" fmla="*/ 0 w 1476"/>
                  <a:gd name="T27" fmla="*/ 134 h 5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6"/>
                  <a:gd name="T43" fmla="*/ 0 h 557"/>
                  <a:gd name="T44" fmla="*/ 1476 w 1476"/>
                  <a:gd name="T45" fmla="*/ 557 h 5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6" h="557">
                    <a:moveTo>
                      <a:pt x="0" y="134"/>
                    </a:moveTo>
                    <a:lnTo>
                      <a:pt x="19" y="125"/>
                    </a:lnTo>
                    <a:lnTo>
                      <a:pt x="39" y="106"/>
                    </a:lnTo>
                    <a:lnTo>
                      <a:pt x="48" y="96"/>
                    </a:lnTo>
                    <a:lnTo>
                      <a:pt x="67" y="86"/>
                    </a:lnTo>
                    <a:lnTo>
                      <a:pt x="87" y="67"/>
                    </a:lnTo>
                    <a:lnTo>
                      <a:pt x="96" y="58"/>
                    </a:lnTo>
                    <a:lnTo>
                      <a:pt x="115" y="48"/>
                    </a:lnTo>
                    <a:lnTo>
                      <a:pt x="134" y="38"/>
                    </a:lnTo>
                    <a:lnTo>
                      <a:pt x="154" y="29"/>
                    </a:lnTo>
                    <a:lnTo>
                      <a:pt x="173" y="10"/>
                    </a:lnTo>
                    <a:lnTo>
                      <a:pt x="192" y="0"/>
                    </a:lnTo>
                    <a:lnTo>
                      <a:pt x="1476" y="557"/>
                    </a:lnTo>
                    <a:lnTo>
                      <a:pt x="0" y="134"/>
                    </a:lnTo>
                    <a:close/>
                  </a:path>
                </a:pathLst>
              </a:custGeom>
              <a:solidFill>
                <a:srgbClr val="5980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1" name="Freeform 10"/>
              <p:cNvSpPr>
                <a:spLocks/>
              </p:cNvSpPr>
              <p:nvPr/>
            </p:nvSpPr>
            <p:spPr bwMode="auto">
              <a:xfrm>
                <a:off x="1409" y="1914"/>
                <a:ext cx="1466" cy="845"/>
              </a:xfrm>
              <a:custGeom>
                <a:avLst/>
                <a:gdLst>
                  <a:gd name="T0" fmla="*/ 1466 w 1466"/>
                  <a:gd name="T1" fmla="*/ 423 h 845"/>
                  <a:gd name="T2" fmla="*/ 0 w 1466"/>
                  <a:gd name="T3" fmla="*/ 0 h 845"/>
                  <a:gd name="T4" fmla="*/ 0 w 1466"/>
                  <a:gd name="T5" fmla="*/ 413 h 845"/>
                  <a:gd name="T6" fmla="*/ 1466 w 1466"/>
                  <a:gd name="T7" fmla="*/ 845 h 845"/>
                  <a:gd name="T8" fmla="*/ 1466 w 1466"/>
                  <a:gd name="T9" fmla="*/ 423 h 845"/>
                  <a:gd name="T10" fmla="*/ 1466 w 1466"/>
                  <a:gd name="T11" fmla="*/ 423 h 845"/>
                  <a:gd name="T12" fmla="*/ 0 60000 65536"/>
                  <a:gd name="T13" fmla="*/ 0 60000 65536"/>
                  <a:gd name="T14" fmla="*/ 0 60000 65536"/>
                  <a:gd name="T15" fmla="*/ 0 60000 65536"/>
                  <a:gd name="T16" fmla="*/ 0 60000 65536"/>
                  <a:gd name="T17" fmla="*/ 0 60000 65536"/>
                  <a:gd name="T18" fmla="*/ 0 w 1466"/>
                  <a:gd name="T19" fmla="*/ 0 h 845"/>
                  <a:gd name="T20" fmla="*/ 1466 w 1466"/>
                  <a:gd name="T21" fmla="*/ 845 h 845"/>
                </a:gdLst>
                <a:ahLst/>
                <a:cxnLst>
                  <a:cxn ang="T12">
                    <a:pos x="T0" y="T1"/>
                  </a:cxn>
                  <a:cxn ang="T13">
                    <a:pos x="T2" y="T3"/>
                  </a:cxn>
                  <a:cxn ang="T14">
                    <a:pos x="T4" y="T5"/>
                  </a:cxn>
                  <a:cxn ang="T15">
                    <a:pos x="T6" y="T7"/>
                  </a:cxn>
                  <a:cxn ang="T16">
                    <a:pos x="T8" y="T9"/>
                  </a:cxn>
                  <a:cxn ang="T17">
                    <a:pos x="T10" y="T11"/>
                  </a:cxn>
                </a:cxnLst>
                <a:rect l="T18" t="T19" r="T20" b="T21"/>
                <a:pathLst>
                  <a:path w="1466" h="845">
                    <a:moveTo>
                      <a:pt x="1466" y="423"/>
                    </a:moveTo>
                    <a:lnTo>
                      <a:pt x="0" y="0"/>
                    </a:lnTo>
                    <a:lnTo>
                      <a:pt x="0" y="413"/>
                    </a:lnTo>
                    <a:lnTo>
                      <a:pt x="1466" y="845"/>
                    </a:lnTo>
                    <a:lnTo>
                      <a:pt x="1466" y="423"/>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2" name="Freeform 11"/>
              <p:cNvSpPr>
                <a:spLocks/>
              </p:cNvSpPr>
              <p:nvPr/>
            </p:nvSpPr>
            <p:spPr bwMode="auto">
              <a:xfrm>
                <a:off x="1399" y="1780"/>
                <a:ext cx="1476" cy="557"/>
              </a:xfrm>
              <a:custGeom>
                <a:avLst/>
                <a:gdLst>
                  <a:gd name="T0" fmla="*/ 0 w 1476"/>
                  <a:gd name="T1" fmla="*/ 134 h 557"/>
                  <a:gd name="T2" fmla="*/ 19 w 1476"/>
                  <a:gd name="T3" fmla="*/ 125 h 557"/>
                  <a:gd name="T4" fmla="*/ 19 w 1476"/>
                  <a:gd name="T5" fmla="*/ 125 h 557"/>
                  <a:gd name="T6" fmla="*/ 39 w 1476"/>
                  <a:gd name="T7" fmla="*/ 106 h 557"/>
                  <a:gd name="T8" fmla="*/ 39 w 1476"/>
                  <a:gd name="T9" fmla="*/ 106 h 557"/>
                  <a:gd name="T10" fmla="*/ 48 w 1476"/>
                  <a:gd name="T11" fmla="*/ 96 h 557"/>
                  <a:gd name="T12" fmla="*/ 67 w 1476"/>
                  <a:gd name="T13" fmla="*/ 86 h 557"/>
                  <a:gd name="T14" fmla="*/ 67 w 1476"/>
                  <a:gd name="T15" fmla="*/ 86 h 557"/>
                  <a:gd name="T16" fmla="*/ 87 w 1476"/>
                  <a:gd name="T17" fmla="*/ 67 h 557"/>
                  <a:gd name="T18" fmla="*/ 96 w 1476"/>
                  <a:gd name="T19" fmla="*/ 58 h 557"/>
                  <a:gd name="T20" fmla="*/ 96 w 1476"/>
                  <a:gd name="T21" fmla="*/ 58 h 557"/>
                  <a:gd name="T22" fmla="*/ 115 w 1476"/>
                  <a:gd name="T23" fmla="*/ 48 h 557"/>
                  <a:gd name="T24" fmla="*/ 115 w 1476"/>
                  <a:gd name="T25" fmla="*/ 48 h 557"/>
                  <a:gd name="T26" fmla="*/ 134 w 1476"/>
                  <a:gd name="T27" fmla="*/ 38 h 557"/>
                  <a:gd name="T28" fmla="*/ 154 w 1476"/>
                  <a:gd name="T29" fmla="*/ 29 h 557"/>
                  <a:gd name="T30" fmla="*/ 154 w 1476"/>
                  <a:gd name="T31" fmla="*/ 29 h 557"/>
                  <a:gd name="T32" fmla="*/ 173 w 1476"/>
                  <a:gd name="T33" fmla="*/ 10 h 557"/>
                  <a:gd name="T34" fmla="*/ 173 w 1476"/>
                  <a:gd name="T35" fmla="*/ 10 h 557"/>
                  <a:gd name="T36" fmla="*/ 192 w 1476"/>
                  <a:gd name="T37" fmla="*/ 0 h 557"/>
                  <a:gd name="T38" fmla="*/ 1476 w 1476"/>
                  <a:gd name="T39" fmla="*/ 557 h 557"/>
                  <a:gd name="T40" fmla="*/ 0 w 1476"/>
                  <a:gd name="T41" fmla="*/ 134 h 557"/>
                  <a:gd name="T42" fmla="*/ 0 w 1476"/>
                  <a:gd name="T43" fmla="*/ 134 h 5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6"/>
                  <a:gd name="T67" fmla="*/ 0 h 557"/>
                  <a:gd name="T68" fmla="*/ 1476 w 1476"/>
                  <a:gd name="T69" fmla="*/ 557 h 5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6" h="557">
                    <a:moveTo>
                      <a:pt x="0" y="134"/>
                    </a:moveTo>
                    <a:lnTo>
                      <a:pt x="19" y="125"/>
                    </a:lnTo>
                    <a:lnTo>
                      <a:pt x="39" y="106"/>
                    </a:lnTo>
                    <a:lnTo>
                      <a:pt x="48" y="96"/>
                    </a:lnTo>
                    <a:lnTo>
                      <a:pt x="67" y="86"/>
                    </a:lnTo>
                    <a:lnTo>
                      <a:pt x="87" y="67"/>
                    </a:lnTo>
                    <a:lnTo>
                      <a:pt x="96" y="58"/>
                    </a:lnTo>
                    <a:lnTo>
                      <a:pt x="115" y="48"/>
                    </a:lnTo>
                    <a:lnTo>
                      <a:pt x="134" y="38"/>
                    </a:lnTo>
                    <a:lnTo>
                      <a:pt x="154" y="29"/>
                    </a:lnTo>
                    <a:lnTo>
                      <a:pt x="173" y="10"/>
                    </a:lnTo>
                    <a:lnTo>
                      <a:pt x="192" y="0"/>
                    </a:lnTo>
                    <a:lnTo>
                      <a:pt x="1476" y="557"/>
                    </a:lnTo>
                    <a:lnTo>
                      <a:pt x="0" y="134"/>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7" name="Freeform 12"/>
              <p:cNvSpPr>
                <a:spLocks/>
              </p:cNvSpPr>
              <p:nvPr/>
            </p:nvSpPr>
            <p:spPr bwMode="auto">
              <a:xfrm>
                <a:off x="2875" y="2308"/>
                <a:ext cx="1695" cy="451"/>
              </a:xfrm>
              <a:custGeom>
                <a:avLst/>
                <a:gdLst>
                  <a:gd name="T0" fmla="*/ 0 w 1695"/>
                  <a:gd name="T1" fmla="*/ 29 h 451"/>
                  <a:gd name="T2" fmla="*/ 1695 w 1695"/>
                  <a:gd name="T3" fmla="*/ 0 h 451"/>
                  <a:gd name="T4" fmla="*/ 1695 w 1695"/>
                  <a:gd name="T5" fmla="*/ 422 h 451"/>
                  <a:gd name="T6" fmla="*/ 0 w 1695"/>
                  <a:gd name="T7" fmla="*/ 451 h 451"/>
                  <a:gd name="T8" fmla="*/ 0 w 1695"/>
                  <a:gd name="T9" fmla="*/ 29 h 451"/>
                  <a:gd name="T10" fmla="*/ 0 60000 65536"/>
                  <a:gd name="T11" fmla="*/ 0 60000 65536"/>
                  <a:gd name="T12" fmla="*/ 0 60000 65536"/>
                  <a:gd name="T13" fmla="*/ 0 60000 65536"/>
                  <a:gd name="T14" fmla="*/ 0 60000 65536"/>
                  <a:gd name="T15" fmla="*/ 0 w 1695"/>
                  <a:gd name="T16" fmla="*/ 0 h 451"/>
                  <a:gd name="T17" fmla="*/ 1695 w 1695"/>
                  <a:gd name="T18" fmla="*/ 451 h 451"/>
                </a:gdLst>
                <a:ahLst/>
                <a:cxnLst>
                  <a:cxn ang="T10">
                    <a:pos x="T0" y="T1"/>
                  </a:cxn>
                  <a:cxn ang="T11">
                    <a:pos x="T2" y="T3"/>
                  </a:cxn>
                  <a:cxn ang="T12">
                    <a:pos x="T4" y="T5"/>
                  </a:cxn>
                  <a:cxn ang="T13">
                    <a:pos x="T6" y="T7"/>
                  </a:cxn>
                  <a:cxn ang="T14">
                    <a:pos x="T8" y="T9"/>
                  </a:cxn>
                </a:cxnLst>
                <a:rect l="T15" t="T16" r="T17" b="T18"/>
                <a:pathLst>
                  <a:path w="1695" h="451">
                    <a:moveTo>
                      <a:pt x="0" y="29"/>
                    </a:moveTo>
                    <a:lnTo>
                      <a:pt x="1695" y="0"/>
                    </a:lnTo>
                    <a:lnTo>
                      <a:pt x="1695" y="422"/>
                    </a:lnTo>
                    <a:lnTo>
                      <a:pt x="0" y="451"/>
                    </a:lnTo>
                    <a:lnTo>
                      <a:pt x="0" y="29"/>
                    </a:lnTo>
                    <a:close/>
                  </a:path>
                </a:pathLst>
              </a:custGeom>
              <a:solidFill>
                <a:srgbClr val="805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8" name="Freeform 13"/>
              <p:cNvSpPr>
                <a:spLocks/>
              </p:cNvSpPr>
              <p:nvPr/>
            </p:nvSpPr>
            <p:spPr bwMode="auto">
              <a:xfrm>
                <a:off x="2875" y="1521"/>
                <a:ext cx="1695" cy="816"/>
              </a:xfrm>
              <a:custGeom>
                <a:avLst/>
                <a:gdLst>
                  <a:gd name="T0" fmla="*/ 488 w 1695"/>
                  <a:gd name="T1" fmla="*/ 9 h 816"/>
                  <a:gd name="T2" fmla="*/ 546 w 1695"/>
                  <a:gd name="T3" fmla="*/ 9 h 816"/>
                  <a:gd name="T4" fmla="*/ 603 w 1695"/>
                  <a:gd name="T5" fmla="*/ 29 h 816"/>
                  <a:gd name="T6" fmla="*/ 661 w 1695"/>
                  <a:gd name="T7" fmla="*/ 38 h 816"/>
                  <a:gd name="T8" fmla="*/ 709 w 1695"/>
                  <a:gd name="T9" fmla="*/ 48 h 816"/>
                  <a:gd name="T10" fmla="*/ 766 w 1695"/>
                  <a:gd name="T11" fmla="*/ 57 h 816"/>
                  <a:gd name="T12" fmla="*/ 814 w 1695"/>
                  <a:gd name="T13" fmla="*/ 77 h 816"/>
                  <a:gd name="T14" fmla="*/ 872 w 1695"/>
                  <a:gd name="T15" fmla="*/ 86 h 816"/>
                  <a:gd name="T16" fmla="*/ 919 w 1695"/>
                  <a:gd name="T17" fmla="*/ 105 h 816"/>
                  <a:gd name="T18" fmla="*/ 967 w 1695"/>
                  <a:gd name="T19" fmla="*/ 125 h 816"/>
                  <a:gd name="T20" fmla="*/ 1015 w 1695"/>
                  <a:gd name="T21" fmla="*/ 134 h 816"/>
                  <a:gd name="T22" fmla="*/ 1063 w 1695"/>
                  <a:gd name="T23" fmla="*/ 153 h 816"/>
                  <a:gd name="T24" fmla="*/ 1111 w 1695"/>
                  <a:gd name="T25" fmla="*/ 173 h 816"/>
                  <a:gd name="T26" fmla="*/ 1149 w 1695"/>
                  <a:gd name="T27" fmla="*/ 192 h 816"/>
                  <a:gd name="T28" fmla="*/ 1197 w 1695"/>
                  <a:gd name="T29" fmla="*/ 221 h 816"/>
                  <a:gd name="T30" fmla="*/ 1236 w 1695"/>
                  <a:gd name="T31" fmla="*/ 240 h 816"/>
                  <a:gd name="T32" fmla="*/ 1274 w 1695"/>
                  <a:gd name="T33" fmla="*/ 259 h 816"/>
                  <a:gd name="T34" fmla="*/ 1312 w 1695"/>
                  <a:gd name="T35" fmla="*/ 288 h 816"/>
                  <a:gd name="T36" fmla="*/ 1351 w 1695"/>
                  <a:gd name="T37" fmla="*/ 307 h 816"/>
                  <a:gd name="T38" fmla="*/ 1389 w 1695"/>
                  <a:gd name="T39" fmla="*/ 326 h 816"/>
                  <a:gd name="T40" fmla="*/ 1418 w 1695"/>
                  <a:gd name="T41" fmla="*/ 355 h 816"/>
                  <a:gd name="T42" fmla="*/ 1446 w 1695"/>
                  <a:gd name="T43" fmla="*/ 384 h 816"/>
                  <a:gd name="T44" fmla="*/ 1475 w 1695"/>
                  <a:gd name="T45" fmla="*/ 403 h 816"/>
                  <a:gd name="T46" fmla="*/ 1504 w 1695"/>
                  <a:gd name="T47" fmla="*/ 432 h 816"/>
                  <a:gd name="T48" fmla="*/ 1533 w 1695"/>
                  <a:gd name="T49" fmla="*/ 461 h 816"/>
                  <a:gd name="T50" fmla="*/ 1561 w 1695"/>
                  <a:gd name="T51" fmla="*/ 489 h 816"/>
                  <a:gd name="T52" fmla="*/ 1580 w 1695"/>
                  <a:gd name="T53" fmla="*/ 518 h 816"/>
                  <a:gd name="T54" fmla="*/ 1600 w 1695"/>
                  <a:gd name="T55" fmla="*/ 537 h 816"/>
                  <a:gd name="T56" fmla="*/ 1619 w 1695"/>
                  <a:gd name="T57" fmla="*/ 566 h 816"/>
                  <a:gd name="T58" fmla="*/ 1638 w 1695"/>
                  <a:gd name="T59" fmla="*/ 595 h 816"/>
                  <a:gd name="T60" fmla="*/ 1648 w 1695"/>
                  <a:gd name="T61" fmla="*/ 624 h 816"/>
                  <a:gd name="T62" fmla="*/ 1657 w 1695"/>
                  <a:gd name="T63" fmla="*/ 653 h 816"/>
                  <a:gd name="T64" fmla="*/ 1667 w 1695"/>
                  <a:gd name="T65" fmla="*/ 681 h 816"/>
                  <a:gd name="T66" fmla="*/ 1676 w 1695"/>
                  <a:gd name="T67" fmla="*/ 720 h 816"/>
                  <a:gd name="T68" fmla="*/ 1686 w 1695"/>
                  <a:gd name="T69" fmla="*/ 749 h 816"/>
                  <a:gd name="T70" fmla="*/ 1686 w 1695"/>
                  <a:gd name="T71" fmla="*/ 777 h 816"/>
                  <a:gd name="T72" fmla="*/ 0 w 1695"/>
                  <a:gd name="T73" fmla="*/ 816 h 8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5"/>
                  <a:gd name="T112" fmla="*/ 0 h 816"/>
                  <a:gd name="T113" fmla="*/ 1695 w 1695"/>
                  <a:gd name="T114" fmla="*/ 816 h 8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5" h="816">
                    <a:moveTo>
                      <a:pt x="460" y="0"/>
                    </a:moveTo>
                    <a:lnTo>
                      <a:pt x="488" y="9"/>
                    </a:lnTo>
                    <a:lnTo>
                      <a:pt x="517" y="9"/>
                    </a:lnTo>
                    <a:lnTo>
                      <a:pt x="546" y="9"/>
                    </a:lnTo>
                    <a:lnTo>
                      <a:pt x="575" y="19"/>
                    </a:lnTo>
                    <a:lnTo>
                      <a:pt x="603" y="29"/>
                    </a:lnTo>
                    <a:lnTo>
                      <a:pt x="632" y="29"/>
                    </a:lnTo>
                    <a:lnTo>
                      <a:pt x="661" y="38"/>
                    </a:lnTo>
                    <a:lnTo>
                      <a:pt x="689" y="38"/>
                    </a:lnTo>
                    <a:lnTo>
                      <a:pt x="709" y="48"/>
                    </a:lnTo>
                    <a:lnTo>
                      <a:pt x="737" y="57"/>
                    </a:lnTo>
                    <a:lnTo>
                      <a:pt x="766" y="57"/>
                    </a:lnTo>
                    <a:lnTo>
                      <a:pt x="795" y="67"/>
                    </a:lnTo>
                    <a:lnTo>
                      <a:pt x="814" y="77"/>
                    </a:lnTo>
                    <a:lnTo>
                      <a:pt x="843" y="86"/>
                    </a:lnTo>
                    <a:lnTo>
                      <a:pt x="872" y="86"/>
                    </a:lnTo>
                    <a:lnTo>
                      <a:pt x="891" y="96"/>
                    </a:lnTo>
                    <a:lnTo>
                      <a:pt x="919" y="105"/>
                    </a:lnTo>
                    <a:lnTo>
                      <a:pt x="948" y="115"/>
                    </a:lnTo>
                    <a:lnTo>
                      <a:pt x="967" y="125"/>
                    </a:lnTo>
                    <a:lnTo>
                      <a:pt x="996" y="134"/>
                    </a:lnTo>
                    <a:lnTo>
                      <a:pt x="1015" y="134"/>
                    </a:lnTo>
                    <a:lnTo>
                      <a:pt x="1044" y="144"/>
                    </a:lnTo>
                    <a:lnTo>
                      <a:pt x="1063" y="153"/>
                    </a:lnTo>
                    <a:lnTo>
                      <a:pt x="1082" y="163"/>
                    </a:lnTo>
                    <a:lnTo>
                      <a:pt x="1111" y="173"/>
                    </a:lnTo>
                    <a:lnTo>
                      <a:pt x="1130" y="182"/>
                    </a:lnTo>
                    <a:lnTo>
                      <a:pt x="1149" y="192"/>
                    </a:lnTo>
                    <a:lnTo>
                      <a:pt x="1178" y="211"/>
                    </a:lnTo>
                    <a:lnTo>
                      <a:pt x="1197" y="221"/>
                    </a:lnTo>
                    <a:lnTo>
                      <a:pt x="1216" y="230"/>
                    </a:lnTo>
                    <a:lnTo>
                      <a:pt x="1236" y="240"/>
                    </a:lnTo>
                    <a:lnTo>
                      <a:pt x="1255" y="249"/>
                    </a:lnTo>
                    <a:lnTo>
                      <a:pt x="1274" y="259"/>
                    </a:lnTo>
                    <a:lnTo>
                      <a:pt x="1293" y="269"/>
                    </a:lnTo>
                    <a:lnTo>
                      <a:pt x="1312" y="288"/>
                    </a:lnTo>
                    <a:lnTo>
                      <a:pt x="1331" y="297"/>
                    </a:lnTo>
                    <a:lnTo>
                      <a:pt x="1351" y="307"/>
                    </a:lnTo>
                    <a:lnTo>
                      <a:pt x="1370" y="317"/>
                    </a:lnTo>
                    <a:lnTo>
                      <a:pt x="1389" y="326"/>
                    </a:lnTo>
                    <a:lnTo>
                      <a:pt x="1398" y="345"/>
                    </a:lnTo>
                    <a:lnTo>
                      <a:pt x="1418" y="355"/>
                    </a:lnTo>
                    <a:lnTo>
                      <a:pt x="1437" y="365"/>
                    </a:lnTo>
                    <a:lnTo>
                      <a:pt x="1446" y="384"/>
                    </a:lnTo>
                    <a:lnTo>
                      <a:pt x="1466" y="393"/>
                    </a:lnTo>
                    <a:lnTo>
                      <a:pt x="1475" y="403"/>
                    </a:lnTo>
                    <a:lnTo>
                      <a:pt x="1494" y="422"/>
                    </a:lnTo>
                    <a:lnTo>
                      <a:pt x="1504" y="432"/>
                    </a:lnTo>
                    <a:lnTo>
                      <a:pt x="1523" y="441"/>
                    </a:lnTo>
                    <a:lnTo>
                      <a:pt x="1533" y="461"/>
                    </a:lnTo>
                    <a:lnTo>
                      <a:pt x="1542" y="470"/>
                    </a:lnTo>
                    <a:lnTo>
                      <a:pt x="1561" y="489"/>
                    </a:lnTo>
                    <a:lnTo>
                      <a:pt x="1571" y="499"/>
                    </a:lnTo>
                    <a:lnTo>
                      <a:pt x="1580" y="518"/>
                    </a:lnTo>
                    <a:lnTo>
                      <a:pt x="1590" y="528"/>
                    </a:lnTo>
                    <a:lnTo>
                      <a:pt x="1600" y="537"/>
                    </a:lnTo>
                    <a:lnTo>
                      <a:pt x="1609" y="557"/>
                    </a:lnTo>
                    <a:lnTo>
                      <a:pt x="1619" y="566"/>
                    </a:lnTo>
                    <a:lnTo>
                      <a:pt x="1628" y="585"/>
                    </a:lnTo>
                    <a:lnTo>
                      <a:pt x="1638" y="595"/>
                    </a:lnTo>
                    <a:lnTo>
                      <a:pt x="1638" y="614"/>
                    </a:lnTo>
                    <a:lnTo>
                      <a:pt x="1648" y="624"/>
                    </a:lnTo>
                    <a:lnTo>
                      <a:pt x="1657" y="643"/>
                    </a:lnTo>
                    <a:lnTo>
                      <a:pt x="1657" y="653"/>
                    </a:lnTo>
                    <a:lnTo>
                      <a:pt x="1667" y="672"/>
                    </a:lnTo>
                    <a:lnTo>
                      <a:pt x="1667" y="681"/>
                    </a:lnTo>
                    <a:lnTo>
                      <a:pt x="1676" y="701"/>
                    </a:lnTo>
                    <a:lnTo>
                      <a:pt x="1676" y="720"/>
                    </a:lnTo>
                    <a:lnTo>
                      <a:pt x="1686" y="729"/>
                    </a:lnTo>
                    <a:lnTo>
                      <a:pt x="1686" y="749"/>
                    </a:lnTo>
                    <a:lnTo>
                      <a:pt x="1686" y="758"/>
                    </a:lnTo>
                    <a:lnTo>
                      <a:pt x="1686" y="777"/>
                    </a:lnTo>
                    <a:lnTo>
                      <a:pt x="1695" y="787"/>
                    </a:lnTo>
                    <a:lnTo>
                      <a:pt x="0" y="816"/>
                    </a:lnTo>
                    <a:lnTo>
                      <a:pt x="460"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9" name="Freeform 14"/>
              <p:cNvSpPr>
                <a:spLocks/>
              </p:cNvSpPr>
              <p:nvPr/>
            </p:nvSpPr>
            <p:spPr bwMode="auto">
              <a:xfrm>
                <a:off x="2875" y="2308"/>
                <a:ext cx="1695" cy="451"/>
              </a:xfrm>
              <a:custGeom>
                <a:avLst/>
                <a:gdLst>
                  <a:gd name="T0" fmla="*/ 0 w 1695"/>
                  <a:gd name="T1" fmla="*/ 29 h 451"/>
                  <a:gd name="T2" fmla="*/ 1695 w 1695"/>
                  <a:gd name="T3" fmla="*/ 0 h 451"/>
                  <a:gd name="T4" fmla="*/ 1695 w 1695"/>
                  <a:gd name="T5" fmla="*/ 422 h 451"/>
                  <a:gd name="T6" fmla="*/ 0 w 1695"/>
                  <a:gd name="T7" fmla="*/ 451 h 451"/>
                  <a:gd name="T8" fmla="*/ 0 w 1695"/>
                  <a:gd name="T9" fmla="*/ 29 h 451"/>
                  <a:gd name="T10" fmla="*/ 0 w 1695"/>
                  <a:gd name="T11" fmla="*/ 29 h 451"/>
                  <a:gd name="T12" fmla="*/ 0 60000 65536"/>
                  <a:gd name="T13" fmla="*/ 0 60000 65536"/>
                  <a:gd name="T14" fmla="*/ 0 60000 65536"/>
                  <a:gd name="T15" fmla="*/ 0 60000 65536"/>
                  <a:gd name="T16" fmla="*/ 0 60000 65536"/>
                  <a:gd name="T17" fmla="*/ 0 60000 65536"/>
                  <a:gd name="T18" fmla="*/ 0 w 1695"/>
                  <a:gd name="T19" fmla="*/ 0 h 451"/>
                  <a:gd name="T20" fmla="*/ 1695 w 1695"/>
                  <a:gd name="T21" fmla="*/ 451 h 451"/>
                </a:gdLst>
                <a:ahLst/>
                <a:cxnLst>
                  <a:cxn ang="T12">
                    <a:pos x="T0" y="T1"/>
                  </a:cxn>
                  <a:cxn ang="T13">
                    <a:pos x="T2" y="T3"/>
                  </a:cxn>
                  <a:cxn ang="T14">
                    <a:pos x="T4" y="T5"/>
                  </a:cxn>
                  <a:cxn ang="T15">
                    <a:pos x="T6" y="T7"/>
                  </a:cxn>
                  <a:cxn ang="T16">
                    <a:pos x="T8" y="T9"/>
                  </a:cxn>
                  <a:cxn ang="T17">
                    <a:pos x="T10" y="T11"/>
                  </a:cxn>
                </a:cxnLst>
                <a:rect l="T18" t="T19" r="T20" b="T21"/>
                <a:pathLst>
                  <a:path w="1695" h="451">
                    <a:moveTo>
                      <a:pt x="0" y="29"/>
                    </a:moveTo>
                    <a:lnTo>
                      <a:pt x="1695" y="0"/>
                    </a:lnTo>
                    <a:lnTo>
                      <a:pt x="1695" y="422"/>
                    </a:lnTo>
                    <a:lnTo>
                      <a:pt x="0" y="451"/>
                    </a:lnTo>
                    <a:lnTo>
                      <a:pt x="0" y="29"/>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0" name="Freeform 15"/>
              <p:cNvSpPr>
                <a:spLocks/>
              </p:cNvSpPr>
              <p:nvPr/>
            </p:nvSpPr>
            <p:spPr bwMode="auto">
              <a:xfrm>
                <a:off x="2875" y="1521"/>
                <a:ext cx="1695" cy="816"/>
              </a:xfrm>
              <a:custGeom>
                <a:avLst/>
                <a:gdLst>
                  <a:gd name="T0" fmla="*/ 488 w 1695"/>
                  <a:gd name="T1" fmla="*/ 9 h 816"/>
                  <a:gd name="T2" fmla="*/ 517 w 1695"/>
                  <a:gd name="T3" fmla="*/ 9 h 816"/>
                  <a:gd name="T4" fmla="*/ 546 w 1695"/>
                  <a:gd name="T5" fmla="*/ 9 h 816"/>
                  <a:gd name="T6" fmla="*/ 603 w 1695"/>
                  <a:gd name="T7" fmla="*/ 29 h 816"/>
                  <a:gd name="T8" fmla="*/ 632 w 1695"/>
                  <a:gd name="T9" fmla="*/ 29 h 816"/>
                  <a:gd name="T10" fmla="*/ 661 w 1695"/>
                  <a:gd name="T11" fmla="*/ 38 h 816"/>
                  <a:gd name="T12" fmla="*/ 709 w 1695"/>
                  <a:gd name="T13" fmla="*/ 48 h 816"/>
                  <a:gd name="T14" fmla="*/ 737 w 1695"/>
                  <a:gd name="T15" fmla="*/ 57 h 816"/>
                  <a:gd name="T16" fmla="*/ 766 w 1695"/>
                  <a:gd name="T17" fmla="*/ 57 h 816"/>
                  <a:gd name="T18" fmla="*/ 814 w 1695"/>
                  <a:gd name="T19" fmla="*/ 77 h 816"/>
                  <a:gd name="T20" fmla="*/ 843 w 1695"/>
                  <a:gd name="T21" fmla="*/ 86 h 816"/>
                  <a:gd name="T22" fmla="*/ 872 w 1695"/>
                  <a:gd name="T23" fmla="*/ 86 h 816"/>
                  <a:gd name="T24" fmla="*/ 919 w 1695"/>
                  <a:gd name="T25" fmla="*/ 105 h 816"/>
                  <a:gd name="T26" fmla="*/ 948 w 1695"/>
                  <a:gd name="T27" fmla="*/ 115 h 816"/>
                  <a:gd name="T28" fmla="*/ 967 w 1695"/>
                  <a:gd name="T29" fmla="*/ 125 h 816"/>
                  <a:gd name="T30" fmla="*/ 1015 w 1695"/>
                  <a:gd name="T31" fmla="*/ 134 h 816"/>
                  <a:gd name="T32" fmla="*/ 1044 w 1695"/>
                  <a:gd name="T33" fmla="*/ 144 h 816"/>
                  <a:gd name="T34" fmla="*/ 1063 w 1695"/>
                  <a:gd name="T35" fmla="*/ 153 h 816"/>
                  <a:gd name="T36" fmla="*/ 1111 w 1695"/>
                  <a:gd name="T37" fmla="*/ 173 h 816"/>
                  <a:gd name="T38" fmla="*/ 1130 w 1695"/>
                  <a:gd name="T39" fmla="*/ 182 h 816"/>
                  <a:gd name="T40" fmla="*/ 1149 w 1695"/>
                  <a:gd name="T41" fmla="*/ 192 h 816"/>
                  <a:gd name="T42" fmla="*/ 1197 w 1695"/>
                  <a:gd name="T43" fmla="*/ 221 h 816"/>
                  <a:gd name="T44" fmla="*/ 1216 w 1695"/>
                  <a:gd name="T45" fmla="*/ 230 h 816"/>
                  <a:gd name="T46" fmla="*/ 1236 w 1695"/>
                  <a:gd name="T47" fmla="*/ 240 h 816"/>
                  <a:gd name="T48" fmla="*/ 1274 w 1695"/>
                  <a:gd name="T49" fmla="*/ 259 h 816"/>
                  <a:gd name="T50" fmla="*/ 1293 w 1695"/>
                  <a:gd name="T51" fmla="*/ 269 h 816"/>
                  <a:gd name="T52" fmla="*/ 1312 w 1695"/>
                  <a:gd name="T53" fmla="*/ 288 h 816"/>
                  <a:gd name="T54" fmla="*/ 1351 w 1695"/>
                  <a:gd name="T55" fmla="*/ 307 h 816"/>
                  <a:gd name="T56" fmla="*/ 1370 w 1695"/>
                  <a:gd name="T57" fmla="*/ 317 h 816"/>
                  <a:gd name="T58" fmla="*/ 1389 w 1695"/>
                  <a:gd name="T59" fmla="*/ 326 h 816"/>
                  <a:gd name="T60" fmla="*/ 1418 w 1695"/>
                  <a:gd name="T61" fmla="*/ 355 h 816"/>
                  <a:gd name="T62" fmla="*/ 1437 w 1695"/>
                  <a:gd name="T63" fmla="*/ 365 h 816"/>
                  <a:gd name="T64" fmla="*/ 1446 w 1695"/>
                  <a:gd name="T65" fmla="*/ 384 h 816"/>
                  <a:gd name="T66" fmla="*/ 1475 w 1695"/>
                  <a:gd name="T67" fmla="*/ 403 h 816"/>
                  <a:gd name="T68" fmla="*/ 1494 w 1695"/>
                  <a:gd name="T69" fmla="*/ 422 h 816"/>
                  <a:gd name="T70" fmla="*/ 1504 w 1695"/>
                  <a:gd name="T71" fmla="*/ 432 h 816"/>
                  <a:gd name="T72" fmla="*/ 1533 w 1695"/>
                  <a:gd name="T73" fmla="*/ 461 h 816"/>
                  <a:gd name="T74" fmla="*/ 1542 w 1695"/>
                  <a:gd name="T75" fmla="*/ 470 h 816"/>
                  <a:gd name="T76" fmla="*/ 1561 w 1695"/>
                  <a:gd name="T77" fmla="*/ 489 h 816"/>
                  <a:gd name="T78" fmla="*/ 1580 w 1695"/>
                  <a:gd name="T79" fmla="*/ 518 h 816"/>
                  <a:gd name="T80" fmla="*/ 1590 w 1695"/>
                  <a:gd name="T81" fmla="*/ 528 h 816"/>
                  <a:gd name="T82" fmla="*/ 1600 w 1695"/>
                  <a:gd name="T83" fmla="*/ 537 h 816"/>
                  <a:gd name="T84" fmla="*/ 1619 w 1695"/>
                  <a:gd name="T85" fmla="*/ 566 h 816"/>
                  <a:gd name="T86" fmla="*/ 1628 w 1695"/>
                  <a:gd name="T87" fmla="*/ 585 h 816"/>
                  <a:gd name="T88" fmla="*/ 1638 w 1695"/>
                  <a:gd name="T89" fmla="*/ 595 h 816"/>
                  <a:gd name="T90" fmla="*/ 1648 w 1695"/>
                  <a:gd name="T91" fmla="*/ 624 h 816"/>
                  <a:gd name="T92" fmla="*/ 1657 w 1695"/>
                  <a:gd name="T93" fmla="*/ 643 h 816"/>
                  <a:gd name="T94" fmla="*/ 1657 w 1695"/>
                  <a:gd name="T95" fmla="*/ 653 h 816"/>
                  <a:gd name="T96" fmla="*/ 1667 w 1695"/>
                  <a:gd name="T97" fmla="*/ 681 h 816"/>
                  <a:gd name="T98" fmla="*/ 1676 w 1695"/>
                  <a:gd name="T99" fmla="*/ 701 h 816"/>
                  <a:gd name="T100" fmla="*/ 1676 w 1695"/>
                  <a:gd name="T101" fmla="*/ 720 h 816"/>
                  <a:gd name="T102" fmla="*/ 1686 w 1695"/>
                  <a:gd name="T103" fmla="*/ 749 h 816"/>
                  <a:gd name="T104" fmla="*/ 1686 w 1695"/>
                  <a:gd name="T105" fmla="*/ 758 h 816"/>
                  <a:gd name="T106" fmla="*/ 1686 w 1695"/>
                  <a:gd name="T107" fmla="*/ 777 h 816"/>
                  <a:gd name="T108" fmla="*/ 0 w 1695"/>
                  <a:gd name="T109" fmla="*/ 816 h 816"/>
                  <a:gd name="T110" fmla="*/ 460 w 1695"/>
                  <a:gd name="T111" fmla="*/ 0 h 8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5"/>
                  <a:gd name="T169" fmla="*/ 0 h 816"/>
                  <a:gd name="T170" fmla="*/ 1695 w 1695"/>
                  <a:gd name="T171" fmla="*/ 816 h 8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5" h="816">
                    <a:moveTo>
                      <a:pt x="460" y="0"/>
                    </a:moveTo>
                    <a:lnTo>
                      <a:pt x="488" y="9"/>
                    </a:lnTo>
                    <a:lnTo>
                      <a:pt x="517" y="9"/>
                    </a:lnTo>
                    <a:lnTo>
                      <a:pt x="546" y="9"/>
                    </a:lnTo>
                    <a:lnTo>
                      <a:pt x="575" y="19"/>
                    </a:lnTo>
                    <a:lnTo>
                      <a:pt x="603" y="29"/>
                    </a:lnTo>
                    <a:lnTo>
                      <a:pt x="632" y="29"/>
                    </a:lnTo>
                    <a:lnTo>
                      <a:pt x="661" y="38"/>
                    </a:lnTo>
                    <a:lnTo>
                      <a:pt x="689" y="38"/>
                    </a:lnTo>
                    <a:lnTo>
                      <a:pt x="709" y="48"/>
                    </a:lnTo>
                    <a:lnTo>
                      <a:pt x="737" y="57"/>
                    </a:lnTo>
                    <a:lnTo>
                      <a:pt x="766" y="57"/>
                    </a:lnTo>
                    <a:lnTo>
                      <a:pt x="795" y="67"/>
                    </a:lnTo>
                    <a:lnTo>
                      <a:pt x="814" y="77"/>
                    </a:lnTo>
                    <a:lnTo>
                      <a:pt x="843" y="86"/>
                    </a:lnTo>
                    <a:lnTo>
                      <a:pt x="872" y="86"/>
                    </a:lnTo>
                    <a:lnTo>
                      <a:pt x="891" y="96"/>
                    </a:lnTo>
                    <a:lnTo>
                      <a:pt x="919" y="105"/>
                    </a:lnTo>
                    <a:lnTo>
                      <a:pt x="948" y="115"/>
                    </a:lnTo>
                    <a:lnTo>
                      <a:pt x="967" y="125"/>
                    </a:lnTo>
                    <a:lnTo>
                      <a:pt x="996" y="134"/>
                    </a:lnTo>
                    <a:lnTo>
                      <a:pt x="1015" y="134"/>
                    </a:lnTo>
                    <a:lnTo>
                      <a:pt x="1044" y="144"/>
                    </a:lnTo>
                    <a:lnTo>
                      <a:pt x="1063" y="153"/>
                    </a:lnTo>
                    <a:lnTo>
                      <a:pt x="1082" y="163"/>
                    </a:lnTo>
                    <a:lnTo>
                      <a:pt x="1111" y="173"/>
                    </a:lnTo>
                    <a:lnTo>
                      <a:pt x="1130" y="182"/>
                    </a:lnTo>
                    <a:lnTo>
                      <a:pt x="1149" y="192"/>
                    </a:lnTo>
                    <a:lnTo>
                      <a:pt x="1178" y="211"/>
                    </a:lnTo>
                    <a:lnTo>
                      <a:pt x="1197" y="221"/>
                    </a:lnTo>
                    <a:lnTo>
                      <a:pt x="1216" y="230"/>
                    </a:lnTo>
                    <a:lnTo>
                      <a:pt x="1236" y="240"/>
                    </a:lnTo>
                    <a:lnTo>
                      <a:pt x="1255" y="249"/>
                    </a:lnTo>
                    <a:lnTo>
                      <a:pt x="1274" y="259"/>
                    </a:lnTo>
                    <a:lnTo>
                      <a:pt x="1293" y="269"/>
                    </a:lnTo>
                    <a:lnTo>
                      <a:pt x="1312" y="288"/>
                    </a:lnTo>
                    <a:lnTo>
                      <a:pt x="1331" y="297"/>
                    </a:lnTo>
                    <a:lnTo>
                      <a:pt x="1351" y="307"/>
                    </a:lnTo>
                    <a:lnTo>
                      <a:pt x="1370" y="317"/>
                    </a:lnTo>
                    <a:lnTo>
                      <a:pt x="1389" y="326"/>
                    </a:lnTo>
                    <a:lnTo>
                      <a:pt x="1398" y="345"/>
                    </a:lnTo>
                    <a:lnTo>
                      <a:pt x="1418" y="355"/>
                    </a:lnTo>
                    <a:lnTo>
                      <a:pt x="1437" y="365"/>
                    </a:lnTo>
                    <a:lnTo>
                      <a:pt x="1446" y="384"/>
                    </a:lnTo>
                    <a:lnTo>
                      <a:pt x="1466" y="393"/>
                    </a:lnTo>
                    <a:lnTo>
                      <a:pt x="1475" y="403"/>
                    </a:lnTo>
                    <a:lnTo>
                      <a:pt x="1494" y="422"/>
                    </a:lnTo>
                    <a:lnTo>
                      <a:pt x="1504" y="432"/>
                    </a:lnTo>
                    <a:lnTo>
                      <a:pt x="1523" y="441"/>
                    </a:lnTo>
                    <a:lnTo>
                      <a:pt x="1533" y="461"/>
                    </a:lnTo>
                    <a:lnTo>
                      <a:pt x="1542" y="470"/>
                    </a:lnTo>
                    <a:lnTo>
                      <a:pt x="1561" y="489"/>
                    </a:lnTo>
                    <a:lnTo>
                      <a:pt x="1571" y="499"/>
                    </a:lnTo>
                    <a:lnTo>
                      <a:pt x="1580" y="518"/>
                    </a:lnTo>
                    <a:lnTo>
                      <a:pt x="1590" y="528"/>
                    </a:lnTo>
                    <a:lnTo>
                      <a:pt x="1600" y="537"/>
                    </a:lnTo>
                    <a:lnTo>
                      <a:pt x="1609" y="557"/>
                    </a:lnTo>
                    <a:lnTo>
                      <a:pt x="1619" y="566"/>
                    </a:lnTo>
                    <a:lnTo>
                      <a:pt x="1628" y="585"/>
                    </a:lnTo>
                    <a:lnTo>
                      <a:pt x="1638" y="595"/>
                    </a:lnTo>
                    <a:lnTo>
                      <a:pt x="1638" y="614"/>
                    </a:lnTo>
                    <a:lnTo>
                      <a:pt x="1648" y="624"/>
                    </a:lnTo>
                    <a:lnTo>
                      <a:pt x="1657" y="643"/>
                    </a:lnTo>
                    <a:lnTo>
                      <a:pt x="1657" y="653"/>
                    </a:lnTo>
                    <a:lnTo>
                      <a:pt x="1667" y="672"/>
                    </a:lnTo>
                    <a:lnTo>
                      <a:pt x="1667" y="681"/>
                    </a:lnTo>
                    <a:lnTo>
                      <a:pt x="1676" y="701"/>
                    </a:lnTo>
                    <a:lnTo>
                      <a:pt x="1676" y="720"/>
                    </a:lnTo>
                    <a:lnTo>
                      <a:pt x="1686" y="729"/>
                    </a:lnTo>
                    <a:lnTo>
                      <a:pt x="1686" y="749"/>
                    </a:lnTo>
                    <a:lnTo>
                      <a:pt x="1686" y="758"/>
                    </a:lnTo>
                    <a:lnTo>
                      <a:pt x="1686" y="777"/>
                    </a:lnTo>
                    <a:lnTo>
                      <a:pt x="1695" y="787"/>
                    </a:lnTo>
                    <a:lnTo>
                      <a:pt x="0" y="816"/>
                    </a:lnTo>
                    <a:lnTo>
                      <a:pt x="460" y="0"/>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1" name="Freeform 16"/>
              <p:cNvSpPr>
                <a:spLocks/>
              </p:cNvSpPr>
              <p:nvPr/>
            </p:nvSpPr>
            <p:spPr bwMode="auto">
              <a:xfrm>
                <a:off x="3919" y="2337"/>
                <a:ext cx="651" cy="1094"/>
              </a:xfrm>
              <a:custGeom>
                <a:avLst/>
                <a:gdLst>
                  <a:gd name="T0" fmla="*/ 651 w 651"/>
                  <a:gd name="T1" fmla="*/ 19 h 1094"/>
                  <a:gd name="T2" fmla="*/ 642 w 651"/>
                  <a:gd name="T3" fmla="*/ 48 h 1094"/>
                  <a:gd name="T4" fmla="*/ 642 w 651"/>
                  <a:gd name="T5" fmla="*/ 77 h 1094"/>
                  <a:gd name="T6" fmla="*/ 632 w 651"/>
                  <a:gd name="T7" fmla="*/ 105 h 1094"/>
                  <a:gd name="T8" fmla="*/ 623 w 651"/>
                  <a:gd name="T9" fmla="*/ 134 h 1094"/>
                  <a:gd name="T10" fmla="*/ 613 w 651"/>
                  <a:gd name="T11" fmla="*/ 163 h 1094"/>
                  <a:gd name="T12" fmla="*/ 604 w 651"/>
                  <a:gd name="T13" fmla="*/ 192 h 1094"/>
                  <a:gd name="T14" fmla="*/ 594 w 651"/>
                  <a:gd name="T15" fmla="*/ 221 h 1094"/>
                  <a:gd name="T16" fmla="*/ 575 w 651"/>
                  <a:gd name="T17" fmla="*/ 249 h 1094"/>
                  <a:gd name="T18" fmla="*/ 556 w 651"/>
                  <a:gd name="T19" fmla="*/ 278 h 1094"/>
                  <a:gd name="T20" fmla="*/ 536 w 651"/>
                  <a:gd name="T21" fmla="*/ 307 h 1094"/>
                  <a:gd name="T22" fmla="*/ 517 w 651"/>
                  <a:gd name="T23" fmla="*/ 336 h 1094"/>
                  <a:gd name="T24" fmla="*/ 489 w 651"/>
                  <a:gd name="T25" fmla="*/ 365 h 1094"/>
                  <a:gd name="T26" fmla="*/ 460 w 651"/>
                  <a:gd name="T27" fmla="*/ 393 h 1094"/>
                  <a:gd name="T28" fmla="*/ 431 w 651"/>
                  <a:gd name="T29" fmla="*/ 413 h 1094"/>
                  <a:gd name="T30" fmla="*/ 402 w 651"/>
                  <a:gd name="T31" fmla="*/ 441 h 1094"/>
                  <a:gd name="T32" fmla="*/ 374 w 651"/>
                  <a:gd name="T33" fmla="*/ 470 h 1094"/>
                  <a:gd name="T34" fmla="*/ 345 w 651"/>
                  <a:gd name="T35" fmla="*/ 489 h 1094"/>
                  <a:gd name="T36" fmla="*/ 307 w 651"/>
                  <a:gd name="T37" fmla="*/ 518 h 1094"/>
                  <a:gd name="T38" fmla="*/ 268 w 651"/>
                  <a:gd name="T39" fmla="*/ 537 h 1094"/>
                  <a:gd name="T40" fmla="*/ 230 w 651"/>
                  <a:gd name="T41" fmla="*/ 566 h 1094"/>
                  <a:gd name="T42" fmla="*/ 192 w 651"/>
                  <a:gd name="T43" fmla="*/ 585 h 1094"/>
                  <a:gd name="T44" fmla="*/ 153 w 651"/>
                  <a:gd name="T45" fmla="*/ 605 h 1094"/>
                  <a:gd name="T46" fmla="*/ 105 w 651"/>
                  <a:gd name="T47" fmla="*/ 624 h 1094"/>
                  <a:gd name="T48" fmla="*/ 67 w 651"/>
                  <a:gd name="T49" fmla="*/ 643 h 1094"/>
                  <a:gd name="T50" fmla="*/ 19 w 651"/>
                  <a:gd name="T51" fmla="*/ 662 h 1094"/>
                  <a:gd name="T52" fmla="*/ 0 w 651"/>
                  <a:gd name="T53" fmla="*/ 1094 h 1094"/>
                  <a:gd name="T54" fmla="*/ 38 w 651"/>
                  <a:gd name="T55" fmla="*/ 1075 h 1094"/>
                  <a:gd name="T56" fmla="*/ 86 w 651"/>
                  <a:gd name="T57" fmla="*/ 1056 h 1094"/>
                  <a:gd name="T58" fmla="*/ 134 w 651"/>
                  <a:gd name="T59" fmla="*/ 1037 h 1094"/>
                  <a:gd name="T60" fmla="*/ 172 w 651"/>
                  <a:gd name="T61" fmla="*/ 1017 h 1094"/>
                  <a:gd name="T62" fmla="*/ 211 w 651"/>
                  <a:gd name="T63" fmla="*/ 989 h 1094"/>
                  <a:gd name="T64" fmla="*/ 249 w 651"/>
                  <a:gd name="T65" fmla="*/ 969 h 1094"/>
                  <a:gd name="T66" fmla="*/ 287 w 651"/>
                  <a:gd name="T67" fmla="*/ 950 h 1094"/>
                  <a:gd name="T68" fmla="*/ 326 w 651"/>
                  <a:gd name="T69" fmla="*/ 921 h 1094"/>
                  <a:gd name="T70" fmla="*/ 354 w 651"/>
                  <a:gd name="T71" fmla="*/ 902 h 1094"/>
                  <a:gd name="T72" fmla="*/ 393 w 651"/>
                  <a:gd name="T73" fmla="*/ 873 h 1094"/>
                  <a:gd name="T74" fmla="*/ 422 w 651"/>
                  <a:gd name="T75" fmla="*/ 845 h 1094"/>
                  <a:gd name="T76" fmla="*/ 450 w 651"/>
                  <a:gd name="T77" fmla="*/ 825 h 1094"/>
                  <a:gd name="T78" fmla="*/ 479 w 651"/>
                  <a:gd name="T79" fmla="*/ 797 h 1094"/>
                  <a:gd name="T80" fmla="*/ 498 w 651"/>
                  <a:gd name="T81" fmla="*/ 768 h 1094"/>
                  <a:gd name="T82" fmla="*/ 527 w 651"/>
                  <a:gd name="T83" fmla="*/ 739 h 1094"/>
                  <a:gd name="T84" fmla="*/ 546 w 651"/>
                  <a:gd name="T85" fmla="*/ 710 h 1094"/>
                  <a:gd name="T86" fmla="*/ 565 w 651"/>
                  <a:gd name="T87" fmla="*/ 681 h 1094"/>
                  <a:gd name="T88" fmla="*/ 584 w 651"/>
                  <a:gd name="T89" fmla="*/ 653 h 1094"/>
                  <a:gd name="T90" fmla="*/ 594 w 651"/>
                  <a:gd name="T91" fmla="*/ 624 h 1094"/>
                  <a:gd name="T92" fmla="*/ 613 w 651"/>
                  <a:gd name="T93" fmla="*/ 595 h 1094"/>
                  <a:gd name="T94" fmla="*/ 623 w 651"/>
                  <a:gd name="T95" fmla="*/ 566 h 1094"/>
                  <a:gd name="T96" fmla="*/ 632 w 651"/>
                  <a:gd name="T97" fmla="*/ 537 h 1094"/>
                  <a:gd name="T98" fmla="*/ 642 w 651"/>
                  <a:gd name="T99" fmla="*/ 509 h 1094"/>
                  <a:gd name="T100" fmla="*/ 642 w 651"/>
                  <a:gd name="T101" fmla="*/ 480 h 1094"/>
                  <a:gd name="T102" fmla="*/ 651 w 651"/>
                  <a:gd name="T103" fmla="*/ 451 h 1094"/>
                  <a:gd name="T104" fmla="*/ 651 w 651"/>
                  <a:gd name="T105" fmla="*/ 422 h 10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1"/>
                  <a:gd name="T160" fmla="*/ 0 h 1094"/>
                  <a:gd name="T161" fmla="*/ 651 w 651"/>
                  <a:gd name="T162" fmla="*/ 1094 h 10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1" h="1094">
                    <a:moveTo>
                      <a:pt x="651" y="0"/>
                    </a:moveTo>
                    <a:lnTo>
                      <a:pt x="651" y="19"/>
                    </a:lnTo>
                    <a:lnTo>
                      <a:pt x="651" y="29"/>
                    </a:lnTo>
                    <a:lnTo>
                      <a:pt x="642" y="48"/>
                    </a:lnTo>
                    <a:lnTo>
                      <a:pt x="642" y="67"/>
                    </a:lnTo>
                    <a:lnTo>
                      <a:pt x="642" y="77"/>
                    </a:lnTo>
                    <a:lnTo>
                      <a:pt x="642" y="96"/>
                    </a:lnTo>
                    <a:lnTo>
                      <a:pt x="632" y="105"/>
                    </a:lnTo>
                    <a:lnTo>
                      <a:pt x="632" y="125"/>
                    </a:lnTo>
                    <a:lnTo>
                      <a:pt x="623" y="134"/>
                    </a:lnTo>
                    <a:lnTo>
                      <a:pt x="623" y="153"/>
                    </a:lnTo>
                    <a:lnTo>
                      <a:pt x="613" y="163"/>
                    </a:lnTo>
                    <a:lnTo>
                      <a:pt x="613" y="182"/>
                    </a:lnTo>
                    <a:lnTo>
                      <a:pt x="604" y="192"/>
                    </a:lnTo>
                    <a:lnTo>
                      <a:pt x="594" y="211"/>
                    </a:lnTo>
                    <a:lnTo>
                      <a:pt x="594" y="221"/>
                    </a:lnTo>
                    <a:lnTo>
                      <a:pt x="584" y="240"/>
                    </a:lnTo>
                    <a:lnTo>
                      <a:pt x="575" y="249"/>
                    </a:lnTo>
                    <a:lnTo>
                      <a:pt x="565" y="269"/>
                    </a:lnTo>
                    <a:lnTo>
                      <a:pt x="556" y="278"/>
                    </a:lnTo>
                    <a:lnTo>
                      <a:pt x="546" y="297"/>
                    </a:lnTo>
                    <a:lnTo>
                      <a:pt x="536" y="307"/>
                    </a:lnTo>
                    <a:lnTo>
                      <a:pt x="527" y="326"/>
                    </a:lnTo>
                    <a:lnTo>
                      <a:pt x="517" y="336"/>
                    </a:lnTo>
                    <a:lnTo>
                      <a:pt x="498" y="345"/>
                    </a:lnTo>
                    <a:lnTo>
                      <a:pt x="489" y="365"/>
                    </a:lnTo>
                    <a:lnTo>
                      <a:pt x="479" y="374"/>
                    </a:lnTo>
                    <a:lnTo>
                      <a:pt x="460" y="393"/>
                    </a:lnTo>
                    <a:lnTo>
                      <a:pt x="450" y="403"/>
                    </a:lnTo>
                    <a:lnTo>
                      <a:pt x="431" y="413"/>
                    </a:lnTo>
                    <a:lnTo>
                      <a:pt x="422" y="432"/>
                    </a:lnTo>
                    <a:lnTo>
                      <a:pt x="402" y="441"/>
                    </a:lnTo>
                    <a:lnTo>
                      <a:pt x="393" y="451"/>
                    </a:lnTo>
                    <a:lnTo>
                      <a:pt x="374" y="470"/>
                    </a:lnTo>
                    <a:lnTo>
                      <a:pt x="354" y="480"/>
                    </a:lnTo>
                    <a:lnTo>
                      <a:pt x="345" y="489"/>
                    </a:lnTo>
                    <a:lnTo>
                      <a:pt x="326" y="509"/>
                    </a:lnTo>
                    <a:lnTo>
                      <a:pt x="307" y="518"/>
                    </a:lnTo>
                    <a:lnTo>
                      <a:pt x="287" y="528"/>
                    </a:lnTo>
                    <a:lnTo>
                      <a:pt x="268" y="537"/>
                    </a:lnTo>
                    <a:lnTo>
                      <a:pt x="249" y="547"/>
                    </a:lnTo>
                    <a:lnTo>
                      <a:pt x="230" y="566"/>
                    </a:lnTo>
                    <a:lnTo>
                      <a:pt x="211" y="576"/>
                    </a:lnTo>
                    <a:lnTo>
                      <a:pt x="192" y="585"/>
                    </a:lnTo>
                    <a:lnTo>
                      <a:pt x="172" y="595"/>
                    </a:lnTo>
                    <a:lnTo>
                      <a:pt x="153" y="605"/>
                    </a:lnTo>
                    <a:lnTo>
                      <a:pt x="134" y="614"/>
                    </a:lnTo>
                    <a:lnTo>
                      <a:pt x="105" y="624"/>
                    </a:lnTo>
                    <a:lnTo>
                      <a:pt x="86" y="633"/>
                    </a:lnTo>
                    <a:lnTo>
                      <a:pt x="67" y="643"/>
                    </a:lnTo>
                    <a:lnTo>
                      <a:pt x="38" y="653"/>
                    </a:lnTo>
                    <a:lnTo>
                      <a:pt x="19" y="662"/>
                    </a:lnTo>
                    <a:lnTo>
                      <a:pt x="0" y="672"/>
                    </a:lnTo>
                    <a:lnTo>
                      <a:pt x="0" y="1094"/>
                    </a:lnTo>
                    <a:lnTo>
                      <a:pt x="19" y="1085"/>
                    </a:lnTo>
                    <a:lnTo>
                      <a:pt x="38" y="1075"/>
                    </a:lnTo>
                    <a:lnTo>
                      <a:pt x="67" y="1065"/>
                    </a:lnTo>
                    <a:lnTo>
                      <a:pt x="86" y="1056"/>
                    </a:lnTo>
                    <a:lnTo>
                      <a:pt x="105" y="1046"/>
                    </a:lnTo>
                    <a:lnTo>
                      <a:pt x="134" y="1037"/>
                    </a:lnTo>
                    <a:lnTo>
                      <a:pt x="153" y="1027"/>
                    </a:lnTo>
                    <a:lnTo>
                      <a:pt x="172" y="1017"/>
                    </a:lnTo>
                    <a:lnTo>
                      <a:pt x="192" y="998"/>
                    </a:lnTo>
                    <a:lnTo>
                      <a:pt x="211" y="989"/>
                    </a:lnTo>
                    <a:lnTo>
                      <a:pt x="230" y="979"/>
                    </a:lnTo>
                    <a:lnTo>
                      <a:pt x="249" y="969"/>
                    </a:lnTo>
                    <a:lnTo>
                      <a:pt x="268" y="960"/>
                    </a:lnTo>
                    <a:lnTo>
                      <a:pt x="287" y="950"/>
                    </a:lnTo>
                    <a:lnTo>
                      <a:pt x="307" y="931"/>
                    </a:lnTo>
                    <a:lnTo>
                      <a:pt x="326" y="921"/>
                    </a:lnTo>
                    <a:lnTo>
                      <a:pt x="345" y="912"/>
                    </a:lnTo>
                    <a:lnTo>
                      <a:pt x="354" y="902"/>
                    </a:lnTo>
                    <a:lnTo>
                      <a:pt x="374" y="883"/>
                    </a:lnTo>
                    <a:lnTo>
                      <a:pt x="393" y="873"/>
                    </a:lnTo>
                    <a:lnTo>
                      <a:pt x="402" y="864"/>
                    </a:lnTo>
                    <a:lnTo>
                      <a:pt x="422" y="845"/>
                    </a:lnTo>
                    <a:lnTo>
                      <a:pt x="431" y="835"/>
                    </a:lnTo>
                    <a:lnTo>
                      <a:pt x="450" y="825"/>
                    </a:lnTo>
                    <a:lnTo>
                      <a:pt x="460" y="806"/>
                    </a:lnTo>
                    <a:lnTo>
                      <a:pt x="479" y="797"/>
                    </a:lnTo>
                    <a:lnTo>
                      <a:pt x="489" y="777"/>
                    </a:lnTo>
                    <a:lnTo>
                      <a:pt x="498" y="768"/>
                    </a:lnTo>
                    <a:lnTo>
                      <a:pt x="517" y="758"/>
                    </a:lnTo>
                    <a:lnTo>
                      <a:pt x="527" y="739"/>
                    </a:lnTo>
                    <a:lnTo>
                      <a:pt x="536" y="729"/>
                    </a:lnTo>
                    <a:lnTo>
                      <a:pt x="546" y="710"/>
                    </a:lnTo>
                    <a:lnTo>
                      <a:pt x="556" y="701"/>
                    </a:lnTo>
                    <a:lnTo>
                      <a:pt x="565" y="681"/>
                    </a:lnTo>
                    <a:lnTo>
                      <a:pt x="575" y="672"/>
                    </a:lnTo>
                    <a:lnTo>
                      <a:pt x="584" y="653"/>
                    </a:lnTo>
                    <a:lnTo>
                      <a:pt x="594" y="643"/>
                    </a:lnTo>
                    <a:lnTo>
                      <a:pt x="594" y="624"/>
                    </a:lnTo>
                    <a:lnTo>
                      <a:pt x="604" y="614"/>
                    </a:lnTo>
                    <a:lnTo>
                      <a:pt x="613" y="595"/>
                    </a:lnTo>
                    <a:lnTo>
                      <a:pt x="613" y="585"/>
                    </a:lnTo>
                    <a:lnTo>
                      <a:pt x="623" y="566"/>
                    </a:lnTo>
                    <a:lnTo>
                      <a:pt x="623" y="557"/>
                    </a:lnTo>
                    <a:lnTo>
                      <a:pt x="632" y="537"/>
                    </a:lnTo>
                    <a:lnTo>
                      <a:pt x="632" y="528"/>
                    </a:lnTo>
                    <a:lnTo>
                      <a:pt x="642" y="509"/>
                    </a:lnTo>
                    <a:lnTo>
                      <a:pt x="642" y="499"/>
                    </a:lnTo>
                    <a:lnTo>
                      <a:pt x="642" y="480"/>
                    </a:lnTo>
                    <a:lnTo>
                      <a:pt x="642" y="470"/>
                    </a:lnTo>
                    <a:lnTo>
                      <a:pt x="651" y="451"/>
                    </a:lnTo>
                    <a:lnTo>
                      <a:pt x="651" y="432"/>
                    </a:lnTo>
                    <a:lnTo>
                      <a:pt x="651" y="422"/>
                    </a:lnTo>
                    <a:lnTo>
                      <a:pt x="651" y="0"/>
                    </a:lnTo>
                    <a:close/>
                  </a:path>
                </a:pathLst>
              </a:custGeom>
              <a:solidFill>
                <a:srgbClr val="802B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2" name="Freeform 17"/>
              <p:cNvSpPr>
                <a:spLocks/>
              </p:cNvSpPr>
              <p:nvPr/>
            </p:nvSpPr>
            <p:spPr bwMode="auto">
              <a:xfrm>
                <a:off x="2875" y="2337"/>
                <a:ext cx="1044" cy="1094"/>
              </a:xfrm>
              <a:custGeom>
                <a:avLst/>
                <a:gdLst>
                  <a:gd name="T0" fmla="*/ 0 w 1044"/>
                  <a:gd name="T1" fmla="*/ 0 h 1094"/>
                  <a:gd name="T2" fmla="*/ 1044 w 1044"/>
                  <a:gd name="T3" fmla="*/ 672 h 1094"/>
                  <a:gd name="T4" fmla="*/ 1044 w 1044"/>
                  <a:gd name="T5" fmla="*/ 1094 h 1094"/>
                  <a:gd name="T6" fmla="*/ 0 w 1044"/>
                  <a:gd name="T7" fmla="*/ 422 h 1094"/>
                  <a:gd name="T8" fmla="*/ 0 w 1044"/>
                  <a:gd name="T9" fmla="*/ 0 h 1094"/>
                  <a:gd name="T10" fmla="*/ 0 60000 65536"/>
                  <a:gd name="T11" fmla="*/ 0 60000 65536"/>
                  <a:gd name="T12" fmla="*/ 0 60000 65536"/>
                  <a:gd name="T13" fmla="*/ 0 60000 65536"/>
                  <a:gd name="T14" fmla="*/ 0 60000 65536"/>
                  <a:gd name="T15" fmla="*/ 0 w 1044"/>
                  <a:gd name="T16" fmla="*/ 0 h 1094"/>
                  <a:gd name="T17" fmla="*/ 1044 w 1044"/>
                  <a:gd name="T18" fmla="*/ 1094 h 1094"/>
                </a:gdLst>
                <a:ahLst/>
                <a:cxnLst>
                  <a:cxn ang="T10">
                    <a:pos x="T0" y="T1"/>
                  </a:cxn>
                  <a:cxn ang="T11">
                    <a:pos x="T2" y="T3"/>
                  </a:cxn>
                  <a:cxn ang="T12">
                    <a:pos x="T4" y="T5"/>
                  </a:cxn>
                  <a:cxn ang="T13">
                    <a:pos x="T6" y="T7"/>
                  </a:cxn>
                  <a:cxn ang="T14">
                    <a:pos x="T8" y="T9"/>
                  </a:cxn>
                </a:cxnLst>
                <a:rect l="T15" t="T16" r="T17" b="T18"/>
                <a:pathLst>
                  <a:path w="1044" h="1094">
                    <a:moveTo>
                      <a:pt x="0" y="0"/>
                    </a:moveTo>
                    <a:lnTo>
                      <a:pt x="1044" y="672"/>
                    </a:lnTo>
                    <a:lnTo>
                      <a:pt x="1044" y="1094"/>
                    </a:lnTo>
                    <a:lnTo>
                      <a:pt x="0" y="422"/>
                    </a:lnTo>
                    <a:lnTo>
                      <a:pt x="0" y="0"/>
                    </a:lnTo>
                    <a:close/>
                  </a:path>
                </a:pathLst>
              </a:custGeom>
              <a:solidFill>
                <a:srgbClr val="802B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3" name="Freeform 18"/>
              <p:cNvSpPr>
                <a:spLocks/>
              </p:cNvSpPr>
              <p:nvPr/>
            </p:nvSpPr>
            <p:spPr bwMode="auto">
              <a:xfrm>
                <a:off x="3919" y="2337"/>
                <a:ext cx="651" cy="1094"/>
              </a:xfrm>
              <a:custGeom>
                <a:avLst/>
                <a:gdLst>
                  <a:gd name="T0" fmla="*/ 651 w 651"/>
                  <a:gd name="T1" fmla="*/ 19 h 1094"/>
                  <a:gd name="T2" fmla="*/ 642 w 651"/>
                  <a:gd name="T3" fmla="*/ 48 h 1094"/>
                  <a:gd name="T4" fmla="*/ 642 w 651"/>
                  <a:gd name="T5" fmla="*/ 77 h 1094"/>
                  <a:gd name="T6" fmla="*/ 632 w 651"/>
                  <a:gd name="T7" fmla="*/ 105 h 1094"/>
                  <a:gd name="T8" fmla="*/ 623 w 651"/>
                  <a:gd name="T9" fmla="*/ 134 h 1094"/>
                  <a:gd name="T10" fmla="*/ 613 w 651"/>
                  <a:gd name="T11" fmla="*/ 163 h 1094"/>
                  <a:gd name="T12" fmla="*/ 604 w 651"/>
                  <a:gd name="T13" fmla="*/ 192 h 1094"/>
                  <a:gd name="T14" fmla="*/ 594 w 651"/>
                  <a:gd name="T15" fmla="*/ 221 h 1094"/>
                  <a:gd name="T16" fmla="*/ 575 w 651"/>
                  <a:gd name="T17" fmla="*/ 249 h 1094"/>
                  <a:gd name="T18" fmla="*/ 556 w 651"/>
                  <a:gd name="T19" fmla="*/ 278 h 1094"/>
                  <a:gd name="T20" fmla="*/ 536 w 651"/>
                  <a:gd name="T21" fmla="*/ 307 h 1094"/>
                  <a:gd name="T22" fmla="*/ 517 w 651"/>
                  <a:gd name="T23" fmla="*/ 336 h 1094"/>
                  <a:gd name="T24" fmla="*/ 489 w 651"/>
                  <a:gd name="T25" fmla="*/ 365 h 1094"/>
                  <a:gd name="T26" fmla="*/ 460 w 651"/>
                  <a:gd name="T27" fmla="*/ 393 h 1094"/>
                  <a:gd name="T28" fmla="*/ 431 w 651"/>
                  <a:gd name="T29" fmla="*/ 413 h 1094"/>
                  <a:gd name="T30" fmla="*/ 402 w 651"/>
                  <a:gd name="T31" fmla="*/ 441 h 1094"/>
                  <a:gd name="T32" fmla="*/ 374 w 651"/>
                  <a:gd name="T33" fmla="*/ 470 h 1094"/>
                  <a:gd name="T34" fmla="*/ 345 w 651"/>
                  <a:gd name="T35" fmla="*/ 489 h 1094"/>
                  <a:gd name="T36" fmla="*/ 307 w 651"/>
                  <a:gd name="T37" fmla="*/ 518 h 1094"/>
                  <a:gd name="T38" fmla="*/ 268 w 651"/>
                  <a:gd name="T39" fmla="*/ 537 h 1094"/>
                  <a:gd name="T40" fmla="*/ 230 w 651"/>
                  <a:gd name="T41" fmla="*/ 566 h 1094"/>
                  <a:gd name="T42" fmla="*/ 192 w 651"/>
                  <a:gd name="T43" fmla="*/ 585 h 1094"/>
                  <a:gd name="T44" fmla="*/ 153 w 651"/>
                  <a:gd name="T45" fmla="*/ 605 h 1094"/>
                  <a:gd name="T46" fmla="*/ 105 w 651"/>
                  <a:gd name="T47" fmla="*/ 624 h 1094"/>
                  <a:gd name="T48" fmla="*/ 67 w 651"/>
                  <a:gd name="T49" fmla="*/ 643 h 1094"/>
                  <a:gd name="T50" fmla="*/ 19 w 651"/>
                  <a:gd name="T51" fmla="*/ 662 h 1094"/>
                  <a:gd name="T52" fmla="*/ 19 w 651"/>
                  <a:gd name="T53" fmla="*/ 1085 h 1094"/>
                  <a:gd name="T54" fmla="*/ 67 w 651"/>
                  <a:gd name="T55" fmla="*/ 1065 h 1094"/>
                  <a:gd name="T56" fmla="*/ 105 w 651"/>
                  <a:gd name="T57" fmla="*/ 1046 h 1094"/>
                  <a:gd name="T58" fmla="*/ 153 w 651"/>
                  <a:gd name="T59" fmla="*/ 1027 h 1094"/>
                  <a:gd name="T60" fmla="*/ 192 w 651"/>
                  <a:gd name="T61" fmla="*/ 998 h 1094"/>
                  <a:gd name="T62" fmla="*/ 230 w 651"/>
                  <a:gd name="T63" fmla="*/ 979 h 1094"/>
                  <a:gd name="T64" fmla="*/ 268 w 651"/>
                  <a:gd name="T65" fmla="*/ 960 h 1094"/>
                  <a:gd name="T66" fmla="*/ 307 w 651"/>
                  <a:gd name="T67" fmla="*/ 931 h 1094"/>
                  <a:gd name="T68" fmla="*/ 345 w 651"/>
                  <a:gd name="T69" fmla="*/ 912 h 1094"/>
                  <a:gd name="T70" fmla="*/ 374 w 651"/>
                  <a:gd name="T71" fmla="*/ 883 h 1094"/>
                  <a:gd name="T72" fmla="*/ 402 w 651"/>
                  <a:gd name="T73" fmla="*/ 864 h 1094"/>
                  <a:gd name="T74" fmla="*/ 431 w 651"/>
                  <a:gd name="T75" fmla="*/ 835 h 1094"/>
                  <a:gd name="T76" fmla="*/ 460 w 651"/>
                  <a:gd name="T77" fmla="*/ 806 h 1094"/>
                  <a:gd name="T78" fmla="*/ 489 w 651"/>
                  <a:gd name="T79" fmla="*/ 777 h 1094"/>
                  <a:gd name="T80" fmla="*/ 517 w 651"/>
                  <a:gd name="T81" fmla="*/ 758 h 1094"/>
                  <a:gd name="T82" fmla="*/ 536 w 651"/>
                  <a:gd name="T83" fmla="*/ 729 h 1094"/>
                  <a:gd name="T84" fmla="*/ 556 w 651"/>
                  <a:gd name="T85" fmla="*/ 701 h 1094"/>
                  <a:gd name="T86" fmla="*/ 575 w 651"/>
                  <a:gd name="T87" fmla="*/ 672 h 1094"/>
                  <a:gd name="T88" fmla="*/ 594 w 651"/>
                  <a:gd name="T89" fmla="*/ 643 h 1094"/>
                  <a:gd name="T90" fmla="*/ 604 w 651"/>
                  <a:gd name="T91" fmla="*/ 614 h 1094"/>
                  <a:gd name="T92" fmla="*/ 613 w 651"/>
                  <a:gd name="T93" fmla="*/ 585 h 1094"/>
                  <a:gd name="T94" fmla="*/ 623 w 651"/>
                  <a:gd name="T95" fmla="*/ 557 h 1094"/>
                  <a:gd name="T96" fmla="*/ 632 w 651"/>
                  <a:gd name="T97" fmla="*/ 528 h 1094"/>
                  <a:gd name="T98" fmla="*/ 642 w 651"/>
                  <a:gd name="T99" fmla="*/ 499 h 1094"/>
                  <a:gd name="T100" fmla="*/ 642 w 651"/>
                  <a:gd name="T101" fmla="*/ 470 h 1094"/>
                  <a:gd name="T102" fmla="*/ 651 w 651"/>
                  <a:gd name="T103" fmla="*/ 432 h 1094"/>
                  <a:gd name="T104" fmla="*/ 651 w 651"/>
                  <a:gd name="T105" fmla="*/ 0 h 10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1"/>
                  <a:gd name="T160" fmla="*/ 0 h 1094"/>
                  <a:gd name="T161" fmla="*/ 651 w 651"/>
                  <a:gd name="T162" fmla="*/ 1094 h 10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1" h="1094">
                    <a:moveTo>
                      <a:pt x="651" y="0"/>
                    </a:moveTo>
                    <a:lnTo>
                      <a:pt x="651" y="19"/>
                    </a:lnTo>
                    <a:lnTo>
                      <a:pt x="651" y="29"/>
                    </a:lnTo>
                    <a:lnTo>
                      <a:pt x="642" y="48"/>
                    </a:lnTo>
                    <a:lnTo>
                      <a:pt x="642" y="67"/>
                    </a:lnTo>
                    <a:lnTo>
                      <a:pt x="642" y="77"/>
                    </a:lnTo>
                    <a:lnTo>
                      <a:pt x="642" y="96"/>
                    </a:lnTo>
                    <a:lnTo>
                      <a:pt x="632" y="105"/>
                    </a:lnTo>
                    <a:lnTo>
                      <a:pt x="632" y="125"/>
                    </a:lnTo>
                    <a:lnTo>
                      <a:pt x="623" y="134"/>
                    </a:lnTo>
                    <a:lnTo>
                      <a:pt x="623" y="153"/>
                    </a:lnTo>
                    <a:lnTo>
                      <a:pt x="613" y="163"/>
                    </a:lnTo>
                    <a:lnTo>
                      <a:pt x="613" y="182"/>
                    </a:lnTo>
                    <a:lnTo>
                      <a:pt x="604" y="192"/>
                    </a:lnTo>
                    <a:lnTo>
                      <a:pt x="594" y="211"/>
                    </a:lnTo>
                    <a:lnTo>
                      <a:pt x="594" y="221"/>
                    </a:lnTo>
                    <a:lnTo>
                      <a:pt x="584" y="240"/>
                    </a:lnTo>
                    <a:lnTo>
                      <a:pt x="575" y="249"/>
                    </a:lnTo>
                    <a:lnTo>
                      <a:pt x="565" y="269"/>
                    </a:lnTo>
                    <a:lnTo>
                      <a:pt x="556" y="278"/>
                    </a:lnTo>
                    <a:lnTo>
                      <a:pt x="546" y="297"/>
                    </a:lnTo>
                    <a:lnTo>
                      <a:pt x="536" y="307"/>
                    </a:lnTo>
                    <a:lnTo>
                      <a:pt x="527" y="326"/>
                    </a:lnTo>
                    <a:lnTo>
                      <a:pt x="517" y="336"/>
                    </a:lnTo>
                    <a:lnTo>
                      <a:pt x="498" y="345"/>
                    </a:lnTo>
                    <a:lnTo>
                      <a:pt x="489" y="365"/>
                    </a:lnTo>
                    <a:lnTo>
                      <a:pt x="479" y="374"/>
                    </a:lnTo>
                    <a:lnTo>
                      <a:pt x="460" y="393"/>
                    </a:lnTo>
                    <a:lnTo>
                      <a:pt x="450" y="403"/>
                    </a:lnTo>
                    <a:lnTo>
                      <a:pt x="431" y="413"/>
                    </a:lnTo>
                    <a:lnTo>
                      <a:pt x="422" y="432"/>
                    </a:lnTo>
                    <a:lnTo>
                      <a:pt x="402" y="441"/>
                    </a:lnTo>
                    <a:lnTo>
                      <a:pt x="393" y="451"/>
                    </a:lnTo>
                    <a:lnTo>
                      <a:pt x="374" y="470"/>
                    </a:lnTo>
                    <a:lnTo>
                      <a:pt x="354" y="480"/>
                    </a:lnTo>
                    <a:lnTo>
                      <a:pt x="345" y="489"/>
                    </a:lnTo>
                    <a:lnTo>
                      <a:pt x="326" y="509"/>
                    </a:lnTo>
                    <a:lnTo>
                      <a:pt x="307" y="518"/>
                    </a:lnTo>
                    <a:lnTo>
                      <a:pt x="287" y="528"/>
                    </a:lnTo>
                    <a:lnTo>
                      <a:pt x="268" y="537"/>
                    </a:lnTo>
                    <a:lnTo>
                      <a:pt x="249" y="547"/>
                    </a:lnTo>
                    <a:lnTo>
                      <a:pt x="230" y="566"/>
                    </a:lnTo>
                    <a:lnTo>
                      <a:pt x="211" y="576"/>
                    </a:lnTo>
                    <a:lnTo>
                      <a:pt x="192" y="585"/>
                    </a:lnTo>
                    <a:lnTo>
                      <a:pt x="172" y="595"/>
                    </a:lnTo>
                    <a:lnTo>
                      <a:pt x="153" y="605"/>
                    </a:lnTo>
                    <a:lnTo>
                      <a:pt x="134" y="614"/>
                    </a:lnTo>
                    <a:lnTo>
                      <a:pt x="105" y="624"/>
                    </a:lnTo>
                    <a:lnTo>
                      <a:pt x="86" y="633"/>
                    </a:lnTo>
                    <a:lnTo>
                      <a:pt x="67" y="643"/>
                    </a:lnTo>
                    <a:lnTo>
                      <a:pt x="38" y="653"/>
                    </a:lnTo>
                    <a:lnTo>
                      <a:pt x="19" y="662"/>
                    </a:lnTo>
                    <a:lnTo>
                      <a:pt x="0" y="672"/>
                    </a:lnTo>
                    <a:lnTo>
                      <a:pt x="0" y="1094"/>
                    </a:lnTo>
                    <a:lnTo>
                      <a:pt x="19" y="1085"/>
                    </a:lnTo>
                    <a:lnTo>
                      <a:pt x="38" y="1075"/>
                    </a:lnTo>
                    <a:lnTo>
                      <a:pt x="67" y="1065"/>
                    </a:lnTo>
                    <a:lnTo>
                      <a:pt x="86" y="1056"/>
                    </a:lnTo>
                    <a:lnTo>
                      <a:pt x="105" y="1046"/>
                    </a:lnTo>
                    <a:lnTo>
                      <a:pt x="134" y="1037"/>
                    </a:lnTo>
                    <a:lnTo>
                      <a:pt x="153" y="1027"/>
                    </a:lnTo>
                    <a:lnTo>
                      <a:pt x="172" y="1017"/>
                    </a:lnTo>
                    <a:lnTo>
                      <a:pt x="192" y="998"/>
                    </a:lnTo>
                    <a:lnTo>
                      <a:pt x="211" y="989"/>
                    </a:lnTo>
                    <a:lnTo>
                      <a:pt x="230" y="979"/>
                    </a:lnTo>
                    <a:lnTo>
                      <a:pt x="249" y="969"/>
                    </a:lnTo>
                    <a:lnTo>
                      <a:pt x="268" y="960"/>
                    </a:lnTo>
                    <a:lnTo>
                      <a:pt x="287" y="950"/>
                    </a:lnTo>
                    <a:lnTo>
                      <a:pt x="307" y="931"/>
                    </a:lnTo>
                    <a:lnTo>
                      <a:pt x="326" y="921"/>
                    </a:lnTo>
                    <a:lnTo>
                      <a:pt x="345" y="912"/>
                    </a:lnTo>
                    <a:lnTo>
                      <a:pt x="354" y="902"/>
                    </a:lnTo>
                    <a:lnTo>
                      <a:pt x="374" y="883"/>
                    </a:lnTo>
                    <a:lnTo>
                      <a:pt x="393" y="873"/>
                    </a:lnTo>
                    <a:lnTo>
                      <a:pt x="402" y="864"/>
                    </a:lnTo>
                    <a:lnTo>
                      <a:pt x="422" y="845"/>
                    </a:lnTo>
                    <a:lnTo>
                      <a:pt x="431" y="835"/>
                    </a:lnTo>
                    <a:lnTo>
                      <a:pt x="450" y="825"/>
                    </a:lnTo>
                    <a:lnTo>
                      <a:pt x="460" y="806"/>
                    </a:lnTo>
                    <a:lnTo>
                      <a:pt x="479" y="797"/>
                    </a:lnTo>
                    <a:lnTo>
                      <a:pt x="489" y="777"/>
                    </a:lnTo>
                    <a:lnTo>
                      <a:pt x="498" y="768"/>
                    </a:lnTo>
                    <a:lnTo>
                      <a:pt x="517" y="758"/>
                    </a:lnTo>
                    <a:lnTo>
                      <a:pt x="527" y="739"/>
                    </a:lnTo>
                    <a:lnTo>
                      <a:pt x="536" y="729"/>
                    </a:lnTo>
                    <a:lnTo>
                      <a:pt x="546" y="710"/>
                    </a:lnTo>
                    <a:lnTo>
                      <a:pt x="556" y="701"/>
                    </a:lnTo>
                    <a:lnTo>
                      <a:pt x="565" y="681"/>
                    </a:lnTo>
                    <a:lnTo>
                      <a:pt x="575" y="672"/>
                    </a:lnTo>
                    <a:lnTo>
                      <a:pt x="584" y="653"/>
                    </a:lnTo>
                    <a:lnTo>
                      <a:pt x="594" y="643"/>
                    </a:lnTo>
                    <a:lnTo>
                      <a:pt x="594" y="624"/>
                    </a:lnTo>
                    <a:lnTo>
                      <a:pt x="604" y="614"/>
                    </a:lnTo>
                    <a:lnTo>
                      <a:pt x="613" y="595"/>
                    </a:lnTo>
                    <a:lnTo>
                      <a:pt x="613" y="585"/>
                    </a:lnTo>
                    <a:lnTo>
                      <a:pt x="623" y="566"/>
                    </a:lnTo>
                    <a:lnTo>
                      <a:pt x="623" y="557"/>
                    </a:lnTo>
                    <a:lnTo>
                      <a:pt x="632" y="537"/>
                    </a:lnTo>
                    <a:lnTo>
                      <a:pt x="632" y="528"/>
                    </a:lnTo>
                    <a:lnTo>
                      <a:pt x="642" y="509"/>
                    </a:lnTo>
                    <a:lnTo>
                      <a:pt x="642" y="499"/>
                    </a:lnTo>
                    <a:lnTo>
                      <a:pt x="642" y="480"/>
                    </a:lnTo>
                    <a:lnTo>
                      <a:pt x="642" y="470"/>
                    </a:lnTo>
                    <a:lnTo>
                      <a:pt x="651" y="451"/>
                    </a:lnTo>
                    <a:lnTo>
                      <a:pt x="651" y="432"/>
                    </a:lnTo>
                    <a:lnTo>
                      <a:pt x="651" y="422"/>
                    </a:lnTo>
                    <a:lnTo>
                      <a:pt x="651" y="0"/>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4" name="Freeform 19"/>
              <p:cNvSpPr>
                <a:spLocks/>
              </p:cNvSpPr>
              <p:nvPr/>
            </p:nvSpPr>
            <p:spPr bwMode="auto">
              <a:xfrm>
                <a:off x="2875" y="2337"/>
                <a:ext cx="1044" cy="1094"/>
              </a:xfrm>
              <a:custGeom>
                <a:avLst/>
                <a:gdLst>
                  <a:gd name="T0" fmla="*/ 0 w 1044"/>
                  <a:gd name="T1" fmla="*/ 0 h 1094"/>
                  <a:gd name="T2" fmla="*/ 1044 w 1044"/>
                  <a:gd name="T3" fmla="*/ 672 h 1094"/>
                  <a:gd name="T4" fmla="*/ 1044 w 1044"/>
                  <a:gd name="T5" fmla="*/ 1094 h 1094"/>
                  <a:gd name="T6" fmla="*/ 0 w 1044"/>
                  <a:gd name="T7" fmla="*/ 422 h 1094"/>
                  <a:gd name="T8" fmla="*/ 0 w 1044"/>
                  <a:gd name="T9" fmla="*/ 0 h 1094"/>
                  <a:gd name="T10" fmla="*/ 0 w 1044"/>
                  <a:gd name="T11" fmla="*/ 0 h 1094"/>
                  <a:gd name="T12" fmla="*/ 0 60000 65536"/>
                  <a:gd name="T13" fmla="*/ 0 60000 65536"/>
                  <a:gd name="T14" fmla="*/ 0 60000 65536"/>
                  <a:gd name="T15" fmla="*/ 0 60000 65536"/>
                  <a:gd name="T16" fmla="*/ 0 60000 65536"/>
                  <a:gd name="T17" fmla="*/ 0 60000 65536"/>
                  <a:gd name="T18" fmla="*/ 0 w 1044"/>
                  <a:gd name="T19" fmla="*/ 0 h 1094"/>
                  <a:gd name="T20" fmla="*/ 1044 w 1044"/>
                  <a:gd name="T21" fmla="*/ 1094 h 1094"/>
                </a:gdLst>
                <a:ahLst/>
                <a:cxnLst>
                  <a:cxn ang="T12">
                    <a:pos x="T0" y="T1"/>
                  </a:cxn>
                  <a:cxn ang="T13">
                    <a:pos x="T2" y="T3"/>
                  </a:cxn>
                  <a:cxn ang="T14">
                    <a:pos x="T4" y="T5"/>
                  </a:cxn>
                  <a:cxn ang="T15">
                    <a:pos x="T6" y="T7"/>
                  </a:cxn>
                  <a:cxn ang="T16">
                    <a:pos x="T8" y="T9"/>
                  </a:cxn>
                  <a:cxn ang="T17">
                    <a:pos x="T10" y="T11"/>
                  </a:cxn>
                </a:cxnLst>
                <a:rect l="T18" t="T19" r="T20" b="T21"/>
                <a:pathLst>
                  <a:path w="1044" h="1094">
                    <a:moveTo>
                      <a:pt x="0" y="0"/>
                    </a:moveTo>
                    <a:lnTo>
                      <a:pt x="1044" y="672"/>
                    </a:lnTo>
                    <a:lnTo>
                      <a:pt x="1044" y="1094"/>
                    </a:lnTo>
                    <a:lnTo>
                      <a:pt x="0" y="422"/>
                    </a:lnTo>
                    <a:lnTo>
                      <a:pt x="0" y="0"/>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5" name="Freeform 20"/>
              <p:cNvSpPr>
                <a:spLocks/>
              </p:cNvSpPr>
              <p:nvPr/>
            </p:nvSpPr>
            <p:spPr bwMode="auto">
              <a:xfrm>
                <a:off x="2875" y="2308"/>
                <a:ext cx="1695" cy="701"/>
              </a:xfrm>
              <a:custGeom>
                <a:avLst/>
                <a:gdLst>
                  <a:gd name="T0" fmla="*/ 1695 w 1695"/>
                  <a:gd name="T1" fmla="*/ 0 h 701"/>
                  <a:gd name="T2" fmla="*/ 1695 w 1695"/>
                  <a:gd name="T3" fmla="*/ 19 h 701"/>
                  <a:gd name="T4" fmla="*/ 1695 w 1695"/>
                  <a:gd name="T5" fmla="*/ 29 h 701"/>
                  <a:gd name="T6" fmla="*/ 1695 w 1695"/>
                  <a:gd name="T7" fmla="*/ 48 h 701"/>
                  <a:gd name="T8" fmla="*/ 1695 w 1695"/>
                  <a:gd name="T9" fmla="*/ 58 h 701"/>
                  <a:gd name="T10" fmla="*/ 1686 w 1695"/>
                  <a:gd name="T11" fmla="*/ 77 h 701"/>
                  <a:gd name="T12" fmla="*/ 1686 w 1695"/>
                  <a:gd name="T13" fmla="*/ 96 h 701"/>
                  <a:gd name="T14" fmla="*/ 1686 w 1695"/>
                  <a:gd name="T15" fmla="*/ 106 h 701"/>
                  <a:gd name="T16" fmla="*/ 1686 w 1695"/>
                  <a:gd name="T17" fmla="*/ 125 h 701"/>
                  <a:gd name="T18" fmla="*/ 1676 w 1695"/>
                  <a:gd name="T19" fmla="*/ 134 h 701"/>
                  <a:gd name="T20" fmla="*/ 1676 w 1695"/>
                  <a:gd name="T21" fmla="*/ 154 h 701"/>
                  <a:gd name="T22" fmla="*/ 1667 w 1695"/>
                  <a:gd name="T23" fmla="*/ 163 h 701"/>
                  <a:gd name="T24" fmla="*/ 1667 w 1695"/>
                  <a:gd name="T25" fmla="*/ 182 h 701"/>
                  <a:gd name="T26" fmla="*/ 1657 w 1695"/>
                  <a:gd name="T27" fmla="*/ 192 h 701"/>
                  <a:gd name="T28" fmla="*/ 1657 w 1695"/>
                  <a:gd name="T29" fmla="*/ 211 h 701"/>
                  <a:gd name="T30" fmla="*/ 1648 w 1695"/>
                  <a:gd name="T31" fmla="*/ 221 h 701"/>
                  <a:gd name="T32" fmla="*/ 1638 w 1695"/>
                  <a:gd name="T33" fmla="*/ 240 h 701"/>
                  <a:gd name="T34" fmla="*/ 1638 w 1695"/>
                  <a:gd name="T35" fmla="*/ 250 h 701"/>
                  <a:gd name="T36" fmla="*/ 1628 w 1695"/>
                  <a:gd name="T37" fmla="*/ 269 h 701"/>
                  <a:gd name="T38" fmla="*/ 1619 w 1695"/>
                  <a:gd name="T39" fmla="*/ 278 h 701"/>
                  <a:gd name="T40" fmla="*/ 1609 w 1695"/>
                  <a:gd name="T41" fmla="*/ 298 h 701"/>
                  <a:gd name="T42" fmla="*/ 1600 w 1695"/>
                  <a:gd name="T43" fmla="*/ 307 h 701"/>
                  <a:gd name="T44" fmla="*/ 1590 w 1695"/>
                  <a:gd name="T45" fmla="*/ 326 h 701"/>
                  <a:gd name="T46" fmla="*/ 1580 w 1695"/>
                  <a:gd name="T47" fmla="*/ 336 h 701"/>
                  <a:gd name="T48" fmla="*/ 1571 w 1695"/>
                  <a:gd name="T49" fmla="*/ 355 h 701"/>
                  <a:gd name="T50" fmla="*/ 1561 w 1695"/>
                  <a:gd name="T51" fmla="*/ 365 h 701"/>
                  <a:gd name="T52" fmla="*/ 1542 w 1695"/>
                  <a:gd name="T53" fmla="*/ 374 h 701"/>
                  <a:gd name="T54" fmla="*/ 1533 w 1695"/>
                  <a:gd name="T55" fmla="*/ 394 h 701"/>
                  <a:gd name="T56" fmla="*/ 1523 w 1695"/>
                  <a:gd name="T57" fmla="*/ 403 h 701"/>
                  <a:gd name="T58" fmla="*/ 1504 w 1695"/>
                  <a:gd name="T59" fmla="*/ 422 h 701"/>
                  <a:gd name="T60" fmla="*/ 1494 w 1695"/>
                  <a:gd name="T61" fmla="*/ 432 h 701"/>
                  <a:gd name="T62" fmla="*/ 1475 w 1695"/>
                  <a:gd name="T63" fmla="*/ 442 h 701"/>
                  <a:gd name="T64" fmla="*/ 1466 w 1695"/>
                  <a:gd name="T65" fmla="*/ 461 h 701"/>
                  <a:gd name="T66" fmla="*/ 1446 w 1695"/>
                  <a:gd name="T67" fmla="*/ 470 h 701"/>
                  <a:gd name="T68" fmla="*/ 1437 w 1695"/>
                  <a:gd name="T69" fmla="*/ 480 h 701"/>
                  <a:gd name="T70" fmla="*/ 1418 w 1695"/>
                  <a:gd name="T71" fmla="*/ 499 h 701"/>
                  <a:gd name="T72" fmla="*/ 1398 w 1695"/>
                  <a:gd name="T73" fmla="*/ 509 h 701"/>
                  <a:gd name="T74" fmla="*/ 1389 w 1695"/>
                  <a:gd name="T75" fmla="*/ 518 h 701"/>
                  <a:gd name="T76" fmla="*/ 1370 w 1695"/>
                  <a:gd name="T77" fmla="*/ 538 h 701"/>
                  <a:gd name="T78" fmla="*/ 1351 w 1695"/>
                  <a:gd name="T79" fmla="*/ 547 h 701"/>
                  <a:gd name="T80" fmla="*/ 1331 w 1695"/>
                  <a:gd name="T81" fmla="*/ 557 h 701"/>
                  <a:gd name="T82" fmla="*/ 1312 w 1695"/>
                  <a:gd name="T83" fmla="*/ 566 h 701"/>
                  <a:gd name="T84" fmla="*/ 1293 w 1695"/>
                  <a:gd name="T85" fmla="*/ 576 h 701"/>
                  <a:gd name="T86" fmla="*/ 1274 w 1695"/>
                  <a:gd name="T87" fmla="*/ 595 h 701"/>
                  <a:gd name="T88" fmla="*/ 1255 w 1695"/>
                  <a:gd name="T89" fmla="*/ 605 h 701"/>
                  <a:gd name="T90" fmla="*/ 1236 w 1695"/>
                  <a:gd name="T91" fmla="*/ 614 h 701"/>
                  <a:gd name="T92" fmla="*/ 1216 w 1695"/>
                  <a:gd name="T93" fmla="*/ 624 h 701"/>
                  <a:gd name="T94" fmla="*/ 1197 w 1695"/>
                  <a:gd name="T95" fmla="*/ 634 h 701"/>
                  <a:gd name="T96" fmla="*/ 1178 w 1695"/>
                  <a:gd name="T97" fmla="*/ 643 h 701"/>
                  <a:gd name="T98" fmla="*/ 1149 w 1695"/>
                  <a:gd name="T99" fmla="*/ 653 h 701"/>
                  <a:gd name="T100" fmla="*/ 1130 w 1695"/>
                  <a:gd name="T101" fmla="*/ 662 h 701"/>
                  <a:gd name="T102" fmla="*/ 1111 w 1695"/>
                  <a:gd name="T103" fmla="*/ 672 h 701"/>
                  <a:gd name="T104" fmla="*/ 1082 w 1695"/>
                  <a:gd name="T105" fmla="*/ 682 h 701"/>
                  <a:gd name="T106" fmla="*/ 1063 w 1695"/>
                  <a:gd name="T107" fmla="*/ 691 h 701"/>
                  <a:gd name="T108" fmla="*/ 1044 w 1695"/>
                  <a:gd name="T109" fmla="*/ 701 h 701"/>
                  <a:gd name="T110" fmla="*/ 0 w 1695"/>
                  <a:gd name="T111" fmla="*/ 29 h 701"/>
                  <a:gd name="T112" fmla="*/ 1695 w 1695"/>
                  <a:gd name="T113" fmla="*/ 0 h 7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5"/>
                  <a:gd name="T172" fmla="*/ 0 h 701"/>
                  <a:gd name="T173" fmla="*/ 1695 w 1695"/>
                  <a:gd name="T174" fmla="*/ 701 h 7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5" h="701">
                    <a:moveTo>
                      <a:pt x="1695" y="0"/>
                    </a:moveTo>
                    <a:lnTo>
                      <a:pt x="1695" y="19"/>
                    </a:lnTo>
                    <a:lnTo>
                      <a:pt x="1695" y="29"/>
                    </a:lnTo>
                    <a:lnTo>
                      <a:pt x="1695" y="48"/>
                    </a:lnTo>
                    <a:lnTo>
                      <a:pt x="1695" y="58"/>
                    </a:lnTo>
                    <a:lnTo>
                      <a:pt x="1686" y="77"/>
                    </a:lnTo>
                    <a:lnTo>
                      <a:pt x="1686" y="96"/>
                    </a:lnTo>
                    <a:lnTo>
                      <a:pt x="1686" y="106"/>
                    </a:lnTo>
                    <a:lnTo>
                      <a:pt x="1686" y="125"/>
                    </a:lnTo>
                    <a:lnTo>
                      <a:pt x="1676" y="134"/>
                    </a:lnTo>
                    <a:lnTo>
                      <a:pt x="1676" y="154"/>
                    </a:lnTo>
                    <a:lnTo>
                      <a:pt x="1667" y="163"/>
                    </a:lnTo>
                    <a:lnTo>
                      <a:pt x="1667" y="182"/>
                    </a:lnTo>
                    <a:lnTo>
                      <a:pt x="1657" y="192"/>
                    </a:lnTo>
                    <a:lnTo>
                      <a:pt x="1657" y="211"/>
                    </a:lnTo>
                    <a:lnTo>
                      <a:pt x="1648" y="221"/>
                    </a:lnTo>
                    <a:lnTo>
                      <a:pt x="1638" y="240"/>
                    </a:lnTo>
                    <a:lnTo>
                      <a:pt x="1638" y="250"/>
                    </a:lnTo>
                    <a:lnTo>
                      <a:pt x="1628" y="269"/>
                    </a:lnTo>
                    <a:lnTo>
                      <a:pt x="1619" y="278"/>
                    </a:lnTo>
                    <a:lnTo>
                      <a:pt x="1609" y="298"/>
                    </a:lnTo>
                    <a:lnTo>
                      <a:pt x="1600" y="307"/>
                    </a:lnTo>
                    <a:lnTo>
                      <a:pt x="1590" y="326"/>
                    </a:lnTo>
                    <a:lnTo>
                      <a:pt x="1580" y="336"/>
                    </a:lnTo>
                    <a:lnTo>
                      <a:pt x="1571" y="355"/>
                    </a:lnTo>
                    <a:lnTo>
                      <a:pt x="1561" y="365"/>
                    </a:lnTo>
                    <a:lnTo>
                      <a:pt x="1542" y="374"/>
                    </a:lnTo>
                    <a:lnTo>
                      <a:pt x="1533" y="394"/>
                    </a:lnTo>
                    <a:lnTo>
                      <a:pt x="1523" y="403"/>
                    </a:lnTo>
                    <a:lnTo>
                      <a:pt x="1504" y="422"/>
                    </a:lnTo>
                    <a:lnTo>
                      <a:pt x="1494" y="432"/>
                    </a:lnTo>
                    <a:lnTo>
                      <a:pt x="1475" y="442"/>
                    </a:lnTo>
                    <a:lnTo>
                      <a:pt x="1466" y="461"/>
                    </a:lnTo>
                    <a:lnTo>
                      <a:pt x="1446" y="470"/>
                    </a:lnTo>
                    <a:lnTo>
                      <a:pt x="1437" y="480"/>
                    </a:lnTo>
                    <a:lnTo>
                      <a:pt x="1418" y="499"/>
                    </a:lnTo>
                    <a:lnTo>
                      <a:pt x="1398" y="509"/>
                    </a:lnTo>
                    <a:lnTo>
                      <a:pt x="1389" y="518"/>
                    </a:lnTo>
                    <a:lnTo>
                      <a:pt x="1370" y="538"/>
                    </a:lnTo>
                    <a:lnTo>
                      <a:pt x="1351" y="547"/>
                    </a:lnTo>
                    <a:lnTo>
                      <a:pt x="1331" y="557"/>
                    </a:lnTo>
                    <a:lnTo>
                      <a:pt x="1312" y="566"/>
                    </a:lnTo>
                    <a:lnTo>
                      <a:pt x="1293" y="576"/>
                    </a:lnTo>
                    <a:lnTo>
                      <a:pt x="1274" y="595"/>
                    </a:lnTo>
                    <a:lnTo>
                      <a:pt x="1255" y="605"/>
                    </a:lnTo>
                    <a:lnTo>
                      <a:pt x="1236" y="614"/>
                    </a:lnTo>
                    <a:lnTo>
                      <a:pt x="1216" y="624"/>
                    </a:lnTo>
                    <a:lnTo>
                      <a:pt x="1197" y="634"/>
                    </a:lnTo>
                    <a:lnTo>
                      <a:pt x="1178" y="643"/>
                    </a:lnTo>
                    <a:lnTo>
                      <a:pt x="1149" y="653"/>
                    </a:lnTo>
                    <a:lnTo>
                      <a:pt x="1130" y="662"/>
                    </a:lnTo>
                    <a:lnTo>
                      <a:pt x="1111" y="672"/>
                    </a:lnTo>
                    <a:lnTo>
                      <a:pt x="1082" y="682"/>
                    </a:lnTo>
                    <a:lnTo>
                      <a:pt x="1063" y="691"/>
                    </a:lnTo>
                    <a:lnTo>
                      <a:pt x="1044" y="701"/>
                    </a:lnTo>
                    <a:lnTo>
                      <a:pt x="0" y="29"/>
                    </a:lnTo>
                    <a:lnTo>
                      <a:pt x="1695" y="0"/>
                    </a:lnTo>
                    <a:close/>
                  </a:path>
                </a:pathLst>
              </a:custGeom>
              <a:solidFill>
                <a:srgbClr val="FF55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6" name="Freeform 21"/>
              <p:cNvSpPr>
                <a:spLocks/>
              </p:cNvSpPr>
              <p:nvPr/>
            </p:nvSpPr>
            <p:spPr bwMode="auto">
              <a:xfrm>
                <a:off x="3450" y="3009"/>
                <a:ext cx="469" cy="547"/>
              </a:xfrm>
              <a:custGeom>
                <a:avLst/>
                <a:gdLst>
                  <a:gd name="T0" fmla="*/ 469 w 469"/>
                  <a:gd name="T1" fmla="*/ 0 h 547"/>
                  <a:gd name="T2" fmla="*/ 440 w 469"/>
                  <a:gd name="T3" fmla="*/ 9 h 547"/>
                  <a:gd name="T4" fmla="*/ 421 w 469"/>
                  <a:gd name="T5" fmla="*/ 19 h 547"/>
                  <a:gd name="T6" fmla="*/ 392 w 469"/>
                  <a:gd name="T7" fmla="*/ 29 h 547"/>
                  <a:gd name="T8" fmla="*/ 373 w 469"/>
                  <a:gd name="T9" fmla="*/ 38 h 547"/>
                  <a:gd name="T10" fmla="*/ 344 w 469"/>
                  <a:gd name="T11" fmla="*/ 48 h 547"/>
                  <a:gd name="T12" fmla="*/ 316 w 469"/>
                  <a:gd name="T13" fmla="*/ 57 h 547"/>
                  <a:gd name="T14" fmla="*/ 297 w 469"/>
                  <a:gd name="T15" fmla="*/ 57 h 547"/>
                  <a:gd name="T16" fmla="*/ 268 w 469"/>
                  <a:gd name="T17" fmla="*/ 67 h 547"/>
                  <a:gd name="T18" fmla="*/ 239 w 469"/>
                  <a:gd name="T19" fmla="*/ 77 h 547"/>
                  <a:gd name="T20" fmla="*/ 220 w 469"/>
                  <a:gd name="T21" fmla="*/ 86 h 547"/>
                  <a:gd name="T22" fmla="*/ 191 w 469"/>
                  <a:gd name="T23" fmla="*/ 86 h 547"/>
                  <a:gd name="T24" fmla="*/ 162 w 469"/>
                  <a:gd name="T25" fmla="*/ 96 h 547"/>
                  <a:gd name="T26" fmla="*/ 134 w 469"/>
                  <a:gd name="T27" fmla="*/ 105 h 547"/>
                  <a:gd name="T28" fmla="*/ 114 w 469"/>
                  <a:gd name="T29" fmla="*/ 105 h 547"/>
                  <a:gd name="T30" fmla="*/ 86 w 469"/>
                  <a:gd name="T31" fmla="*/ 115 h 547"/>
                  <a:gd name="T32" fmla="*/ 57 w 469"/>
                  <a:gd name="T33" fmla="*/ 125 h 547"/>
                  <a:gd name="T34" fmla="*/ 28 w 469"/>
                  <a:gd name="T35" fmla="*/ 125 h 547"/>
                  <a:gd name="T36" fmla="*/ 0 w 469"/>
                  <a:gd name="T37" fmla="*/ 134 h 547"/>
                  <a:gd name="T38" fmla="*/ 0 w 469"/>
                  <a:gd name="T39" fmla="*/ 547 h 547"/>
                  <a:gd name="T40" fmla="*/ 28 w 469"/>
                  <a:gd name="T41" fmla="*/ 547 h 547"/>
                  <a:gd name="T42" fmla="*/ 57 w 469"/>
                  <a:gd name="T43" fmla="*/ 537 h 547"/>
                  <a:gd name="T44" fmla="*/ 86 w 469"/>
                  <a:gd name="T45" fmla="*/ 537 h 547"/>
                  <a:gd name="T46" fmla="*/ 114 w 469"/>
                  <a:gd name="T47" fmla="*/ 528 h 547"/>
                  <a:gd name="T48" fmla="*/ 134 w 469"/>
                  <a:gd name="T49" fmla="*/ 518 h 547"/>
                  <a:gd name="T50" fmla="*/ 162 w 469"/>
                  <a:gd name="T51" fmla="*/ 518 h 547"/>
                  <a:gd name="T52" fmla="*/ 191 w 469"/>
                  <a:gd name="T53" fmla="*/ 509 h 547"/>
                  <a:gd name="T54" fmla="*/ 220 w 469"/>
                  <a:gd name="T55" fmla="*/ 499 h 547"/>
                  <a:gd name="T56" fmla="*/ 239 w 469"/>
                  <a:gd name="T57" fmla="*/ 489 h 547"/>
                  <a:gd name="T58" fmla="*/ 268 w 469"/>
                  <a:gd name="T59" fmla="*/ 489 h 547"/>
                  <a:gd name="T60" fmla="*/ 297 w 469"/>
                  <a:gd name="T61" fmla="*/ 480 h 547"/>
                  <a:gd name="T62" fmla="*/ 316 w 469"/>
                  <a:gd name="T63" fmla="*/ 470 h 547"/>
                  <a:gd name="T64" fmla="*/ 344 w 469"/>
                  <a:gd name="T65" fmla="*/ 461 h 547"/>
                  <a:gd name="T66" fmla="*/ 373 w 469"/>
                  <a:gd name="T67" fmla="*/ 451 h 547"/>
                  <a:gd name="T68" fmla="*/ 392 w 469"/>
                  <a:gd name="T69" fmla="*/ 451 h 547"/>
                  <a:gd name="T70" fmla="*/ 421 w 469"/>
                  <a:gd name="T71" fmla="*/ 441 h 547"/>
                  <a:gd name="T72" fmla="*/ 440 w 469"/>
                  <a:gd name="T73" fmla="*/ 432 h 547"/>
                  <a:gd name="T74" fmla="*/ 469 w 469"/>
                  <a:gd name="T75" fmla="*/ 422 h 547"/>
                  <a:gd name="T76" fmla="*/ 469 w 469"/>
                  <a:gd name="T77" fmla="*/ 0 h 5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9"/>
                  <a:gd name="T118" fmla="*/ 0 h 547"/>
                  <a:gd name="T119" fmla="*/ 469 w 469"/>
                  <a:gd name="T120" fmla="*/ 547 h 5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9" h="547">
                    <a:moveTo>
                      <a:pt x="469" y="0"/>
                    </a:moveTo>
                    <a:lnTo>
                      <a:pt x="440" y="9"/>
                    </a:lnTo>
                    <a:lnTo>
                      <a:pt x="421" y="19"/>
                    </a:lnTo>
                    <a:lnTo>
                      <a:pt x="392" y="29"/>
                    </a:lnTo>
                    <a:lnTo>
                      <a:pt x="373" y="38"/>
                    </a:lnTo>
                    <a:lnTo>
                      <a:pt x="344" y="48"/>
                    </a:lnTo>
                    <a:lnTo>
                      <a:pt x="316" y="57"/>
                    </a:lnTo>
                    <a:lnTo>
                      <a:pt x="297" y="57"/>
                    </a:lnTo>
                    <a:lnTo>
                      <a:pt x="268" y="67"/>
                    </a:lnTo>
                    <a:lnTo>
                      <a:pt x="239" y="77"/>
                    </a:lnTo>
                    <a:lnTo>
                      <a:pt x="220" y="86"/>
                    </a:lnTo>
                    <a:lnTo>
                      <a:pt x="191" y="86"/>
                    </a:lnTo>
                    <a:lnTo>
                      <a:pt x="162" y="96"/>
                    </a:lnTo>
                    <a:lnTo>
                      <a:pt x="134" y="105"/>
                    </a:lnTo>
                    <a:lnTo>
                      <a:pt x="114" y="105"/>
                    </a:lnTo>
                    <a:lnTo>
                      <a:pt x="86" y="115"/>
                    </a:lnTo>
                    <a:lnTo>
                      <a:pt x="57" y="125"/>
                    </a:lnTo>
                    <a:lnTo>
                      <a:pt x="28" y="125"/>
                    </a:lnTo>
                    <a:lnTo>
                      <a:pt x="0" y="134"/>
                    </a:lnTo>
                    <a:lnTo>
                      <a:pt x="0" y="547"/>
                    </a:lnTo>
                    <a:lnTo>
                      <a:pt x="28" y="547"/>
                    </a:lnTo>
                    <a:lnTo>
                      <a:pt x="57" y="537"/>
                    </a:lnTo>
                    <a:lnTo>
                      <a:pt x="86" y="537"/>
                    </a:lnTo>
                    <a:lnTo>
                      <a:pt x="114" y="528"/>
                    </a:lnTo>
                    <a:lnTo>
                      <a:pt x="134" y="518"/>
                    </a:lnTo>
                    <a:lnTo>
                      <a:pt x="162" y="518"/>
                    </a:lnTo>
                    <a:lnTo>
                      <a:pt x="191" y="509"/>
                    </a:lnTo>
                    <a:lnTo>
                      <a:pt x="220" y="499"/>
                    </a:lnTo>
                    <a:lnTo>
                      <a:pt x="239" y="489"/>
                    </a:lnTo>
                    <a:lnTo>
                      <a:pt x="268" y="489"/>
                    </a:lnTo>
                    <a:lnTo>
                      <a:pt x="297" y="480"/>
                    </a:lnTo>
                    <a:lnTo>
                      <a:pt x="316" y="470"/>
                    </a:lnTo>
                    <a:lnTo>
                      <a:pt x="344" y="461"/>
                    </a:lnTo>
                    <a:lnTo>
                      <a:pt x="373" y="451"/>
                    </a:lnTo>
                    <a:lnTo>
                      <a:pt x="392" y="451"/>
                    </a:lnTo>
                    <a:lnTo>
                      <a:pt x="421" y="441"/>
                    </a:lnTo>
                    <a:lnTo>
                      <a:pt x="440" y="432"/>
                    </a:lnTo>
                    <a:lnTo>
                      <a:pt x="469" y="422"/>
                    </a:lnTo>
                    <a:lnTo>
                      <a:pt x="4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7" name="Freeform 22"/>
              <p:cNvSpPr>
                <a:spLocks/>
              </p:cNvSpPr>
              <p:nvPr/>
            </p:nvSpPr>
            <p:spPr bwMode="auto">
              <a:xfrm>
                <a:off x="2875" y="2308"/>
                <a:ext cx="1695" cy="701"/>
              </a:xfrm>
              <a:custGeom>
                <a:avLst/>
                <a:gdLst>
                  <a:gd name="T0" fmla="*/ 1695 w 1695"/>
                  <a:gd name="T1" fmla="*/ 19 h 701"/>
                  <a:gd name="T2" fmla="*/ 1695 w 1695"/>
                  <a:gd name="T3" fmla="*/ 29 h 701"/>
                  <a:gd name="T4" fmla="*/ 1695 w 1695"/>
                  <a:gd name="T5" fmla="*/ 48 h 701"/>
                  <a:gd name="T6" fmla="*/ 1686 w 1695"/>
                  <a:gd name="T7" fmla="*/ 77 h 701"/>
                  <a:gd name="T8" fmla="*/ 1686 w 1695"/>
                  <a:gd name="T9" fmla="*/ 96 h 701"/>
                  <a:gd name="T10" fmla="*/ 1686 w 1695"/>
                  <a:gd name="T11" fmla="*/ 106 h 701"/>
                  <a:gd name="T12" fmla="*/ 1676 w 1695"/>
                  <a:gd name="T13" fmla="*/ 134 h 701"/>
                  <a:gd name="T14" fmla="*/ 1676 w 1695"/>
                  <a:gd name="T15" fmla="*/ 154 h 701"/>
                  <a:gd name="T16" fmla="*/ 1667 w 1695"/>
                  <a:gd name="T17" fmla="*/ 163 h 701"/>
                  <a:gd name="T18" fmla="*/ 1657 w 1695"/>
                  <a:gd name="T19" fmla="*/ 192 h 701"/>
                  <a:gd name="T20" fmla="*/ 1657 w 1695"/>
                  <a:gd name="T21" fmla="*/ 211 h 701"/>
                  <a:gd name="T22" fmla="*/ 1648 w 1695"/>
                  <a:gd name="T23" fmla="*/ 221 h 701"/>
                  <a:gd name="T24" fmla="*/ 1638 w 1695"/>
                  <a:gd name="T25" fmla="*/ 250 h 701"/>
                  <a:gd name="T26" fmla="*/ 1628 w 1695"/>
                  <a:gd name="T27" fmla="*/ 269 h 701"/>
                  <a:gd name="T28" fmla="*/ 1619 w 1695"/>
                  <a:gd name="T29" fmla="*/ 278 h 701"/>
                  <a:gd name="T30" fmla="*/ 1600 w 1695"/>
                  <a:gd name="T31" fmla="*/ 307 h 701"/>
                  <a:gd name="T32" fmla="*/ 1590 w 1695"/>
                  <a:gd name="T33" fmla="*/ 326 h 701"/>
                  <a:gd name="T34" fmla="*/ 1580 w 1695"/>
                  <a:gd name="T35" fmla="*/ 336 h 701"/>
                  <a:gd name="T36" fmla="*/ 1561 w 1695"/>
                  <a:gd name="T37" fmla="*/ 365 h 701"/>
                  <a:gd name="T38" fmla="*/ 1542 w 1695"/>
                  <a:gd name="T39" fmla="*/ 374 h 701"/>
                  <a:gd name="T40" fmla="*/ 1533 w 1695"/>
                  <a:gd name="T41" fmla="*/ 394 h 701"/>
                  <a:gd name="T42" fmla="*/ 1504 w 1695"/>
                  <a:gd name="T43" fmla="*/ 422 h 701"/>
                  <a:gd name="T44" fmla="*/ 1494 w 1695"/>
                  <a:gd name="T45" fmla="*/ 432 h 701"/>
                  <a:gd name="T46" fmla="*/ 1475 w 1695"/>
                  <a:gd name="T47" fmla="*/ 442 h 701"/>
                  <a:gd name="T48" fmla="*/ 1446 w 1695"/>
                  <a:gd name="T49" fmla="*/ 470 h 701"/>
                  <a:gd name="T50" fmla="*/ 1437 w 1695"/>
                  <a:gd name="T51" fmla="*/ 480 h 701"/>
                  <a:gd name="T52" fmla="*/ 1418 w 1695"/>
                  <a:gd name="T53" fmla="*/ 499 h 701"/>
                  <a:gd name="T54" fmla="*/ 1389 w 1695"/>
                  <a:gd name="T55" fmla="*/ 518 h 701"/>
                  <a:gd name="T56" fmla="*/ 1370 w 1695"/>
                  <a:gd name="T57" fmla="*/ 538 h 701"/>
                  <a:gd name="T58" fmla="*/ 1351 w 1695"/>
                  <a:gd name="T59" fmla="*/ 547 h 701"/>
                  <a:gd name="T60" fmla="*/ 1312 w 1695"/>
                  <a:gd name="T61" fmla="*/ 566 h 701"/>
                  <a:gd name="T62" fmla="*/ 1293 w 1695"/>
                  <a:gd name="T63" fmla="*/ 576 h 701"/>
                  <a:gd name="T64" fmla="*/ 1274 w 1695"/>
                  <a:gd name="T65" fmla="*/ 595 h 701"/>
                  <a:gd name="T66" fmla="*/ 1236 w 1695"/>
                  <a:gd name="T67" fmla="*/ 614 h 701"/>
                  <a:gd name="T68" fmla="*/ 1216 w 1695"/>
                  <a:gd name="T69" fmla="*/ 624 h 701"/>
                  <a:gd name="T70" fmla="*/ 1197 w 1695"/>
                  <a:gd name="T71" fmla="*/ 634 h 701"/>
                  <a:gd name="T72" fmla="*/ 1149 w 1695"/>
                  <a:gd name="T73" fmla="*/ 653 h 701"/>
                  <a:gd name="T74" fmla="*/ 1130 w 1695"/>
                  <a:gd name="T75" fmla="*/ 662 h 701"/>
                  <a:gd name="T76" fmla="*/ 1111 w 1695"/>
                  <a:gd name="T77" fmla="*/ 672 h 701"/>
                  <a:gd name="T78" fmla="*/ 1063 w 1695"/>
                  <a:gd name="T79" fmla="*/ 691 h 701"/>
                  <a:gd name="T80" fmla="*/ 1044 w 1695"/>
                  <a:gd name="T81" fmla="*/ 701 h 701"/>
                  <a:gd name="T82" fmla="*/ 1695 w 1695"/>
                  <a:gd name="T83" fmla="*/ 0 h 7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5"/>
                  <a:gd name="T127" fmla="*/ 0 h 701"/>
                  <a:gd name="T128" fmla="*/ 1695 w 1695"/>
                  <a:gd name="T129" fmla="*/ 701 h 7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5" h="701">
                    <a:moveTo>
                      <a:pt x="1695" y="0"/>
                    </a:moveTo>
                    <a:lnTo>
                      <a:pt x="1695" y="19"/>
                    </a:lnTo>
                    <a:lnTo>
                      <a:pt x="1695" y="29"/>
                    </a:lnTo>
                    <a:lnTo>
                      <a:pt x="1695" y="48"/>
                    </a:lnTo>
                    <a:lnTo>
                      <a:pt x="1695" y="58"/>
                    </a:lnTo>
                    <a:lnTo>
                      <a:pt x="1686" y="77"/>
                    </a:lnTo>
                    <a:lnTo>
                      <a:pt x="1686" y="96"/>
                    </a:lnTo>
                    <a:lnTo>
                      <a:pt x="1686" y="106"/>
                    </a:lnTo>
                    <a:lnTo>
                      <a:pt x="1686" y="125"/>
                    </a:lnTo>
                    <a:lnTo>
                      <a:pt x="1676" y="134"/>
                    </a:lnTo>
                    <a:lnTo>
                      <a:pt x="1676" y="154"/>
                    </a:lnTo>
                    <a:lnTo>
                      <a:pt x="1667" y="163"/>
                    </a:lnTo>
                    <a:lnTo>
                      <a:pt x="1667" y="182"/>
                    </a:lnTo>
                    <a:lnTo>
                      <a:pt x="1657" y="192"/>
                    </a:lnTo>
                    <a:lnTo>
                      <a:pt x="1657" y="211"/>
                    </a:lnTo>
                    <a:lnTo>
                      <a:pt x="1648" y="221"/>
                    </a:lnTo>
                    <a:lnTo>
                      <a:pt x="1638" y="240"/>
                    </a:lnTo>
                    <a:lnTo>
                      <a:pt x="1638" y="250"/>
                    </a:lnTo>
                    <a:lnTo>
                      <a:pt x="1628" y="269"/>
                    </a:lnTo>
                    <a:lnTo>
                      <a:pt x="1619" y="278"/>
                    </a:lnTo>
                    <a:lnTo>
                      <a:pt x="1609" y="298"/>
                    </a:lnTo>
                    <a:lnTo>
                      <a:pt x="1600" y="307"/>
                    </a:lnTo>
                    <a:lnTo>
                      <a:pt x="1590" y="326"/>
                    </a:lnTo>
                    <a:lnTo>
                      <a:pt x="1580" y="336"/>
                    </a:lnTo>
                    <a:lnTo>
                      <a:pt x="1571" y="355"/>
                    </a:lnTo>
                    <a:lnTo>
                      <a:pt x="1561" y="365"/>
                    </a:lnTo>
                    <a:lnTo>
                      <a:pt x="1542" y="374"/>
                    </a:lnTo>
                    <a:lnTo>
                      <a:pt x="1533" y="394"/>
                    </a:lnTo>
                    <a:lnTo>
                      <a:pt x="1523" y="403"/>
                    </a:lnTo>
                    <a:lnTo>
                      <a:pt x="1504" y="422"/>
                    </a:lnTo>
                    <a:lnTo>
                      <a:pt x="1494" y="432"/>
                    </a:lnTo>
                    <a:lnTo>
                      <a:pt x="1475" y="442"/>
                    </a:lnTo>
                    <a:lnTo>
                      <a:pt x="1466" y="461"/>
                    </a:lnTo>
                    <a:lnTo>
                      <a:pt x="1446" y="470"/>
                    </a:lnTo>
                    <a:lnTo>
                      <a:pt x="1437" y="480"/>
                    </a:lnTo>
                    <a:lnTo>
                      <a:pt x="1418" y="499"/>
                    </a:lnTo>
                    <a:lnTo>
                      <a:pt x="1398" y="509"/>
                    </a:lnTo>
                    <a:lnTo>
                      <a:pt x="1389" y="518"/>
                    </a:lnTo>
                    <a:lnTo>
                      <a:pt x="1370" y="538"/>
                    </a:lnTo>
                    <a:lnTo>
                      <a:pt x="1351" y="547"/>
                    </a:lnTo>
                    <a:lnTo>
                      <a:pt x="1331" y="557"/>
                    </a:lnTo>
                    <a:lnTo>
                      <a:pt x="1312" y="566"/>
                    </a:lnTo>
                    <a:lnTo>
                      <a:pt x="1293" y="576"/>
                    </a:lnTo>
                    <a:lnTo>
                      <a:pt x="1274" y="595"/>
                    </a:lnTo>
                    <a:lnTo>
                      <a:pt x="1255" y="605"/>
                    </a:lnTo>
                    <a:lnTo>
                      <a:pt x="1236" y="614"/>
                    </a:lnTo>
                    <a:lnTo>
                      <a:pt x="1216" y="624"/>
                    </a:lnTo>
                    <a:lnTo>
                      <a:pt x="1197" y="634"/>
                    </a:lnTo>
                    <a:lnTo>
                      <a:pt x="1178" y="643"/>
                    </a:lnTo>
                    <a:lnTo>
                      <a:pt x="1149" y="653"/>
                    </a:lnTo>
                    <a:lnTo>
                      <a:pt x="1130" y="662"/>
                    </a:lnTo>
                    <a:lnTo>
                      <a:pt x="1111" y="672"/>
                    </a:lnTo>
                    <a:lnTo>
                      <a:pt x="1082" y="682"/>
                    </a:lnTo>
                    <a:lnTo>
                      <a:pt x="1063" y="691"/>
                    </a:lnTo>
                    <a:lnTo>
                      <a:pt x="1044" y="701"/>
                    </a:lnTo>
                    <a:lnTo>
                      <a:pt x="0" y="29"/>
                    </a:lnTo>
                    <a:lnTo>
                      <a:pt x="1695" y="0"/>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8" name="Freeform 23"/>
              <p:cNvSpPr>
                <a:spLocks/>
              </p:cNvSpPr>
              <p:nvPr/>
            </p:nvSpPr>
            <p:spPr bwMode="auto">
              <a:xfrm>
                <a:off x="3450" y="3009"/>
                <a:ext cx="469" cy="547"/>
              </a:xfrm>
              <a:custGeom>
                <a:avLst/>
                <a:gdLst>
                  <a:gd name="T0" fmla="*/ 469 w 469"/>
                  <a:gd name="T1" fmla="*/ 0 h 547"/>
                  <a:gd name="T2" fmla="*/ 440 w 469"/>
                  <a:gd name="T3" fmla="*/ 9 h 547"/>
                  <a:gd name="T4" fmla="*/ 440 w 469"/>
                  <a:gd name="T5" fmla="*/ 9 h 547"/>
                  <a:gd name="T6" fmla="*/ 421 w 469"/>
                  <a:gd name="T7" fmla="*/ 19 h 547"/>
                  <a:gd name="T8" fmla="*/ 392 w 469"/>
                  <a:gd name="T9" fmla="*/ 29 h 547"/>
                  <a:gd name="T10" fmla="*/ 392 w 469"/>
                  <a:gd name="T11" fmla="*/ 29 h 547"/>
                  <a:gd name="T12" fmla="*/ 373 w 469"/>
                  <a:gd name="T13" fmla="*/ 38 h 547"/>
                  <a:gd name="T14" fmla="*/ 344 w 469"/>
                  <a:gd name="T15" fmla="*/ 48 h 547"/>
                  <a:gd name="T16" fmla="*/ 344 w 469"/>
                  <a:gd name="T17" fmla="*/ 48 h 547"/>
                  <a:gd name="T18" fmla="*/ 316 w 469"/>
                  <a:gd name="T19" fmla="*/ 57 h 547"/>
                  <a:gd name="T20" fmla="*/ 297 w 469"/>
                  <a:gd name="T21" fmla="*/ 57 h 547"/>
                  <a:gd name="T22" fmla="*/ 297 w 469"/>
                  <a:gd name="T23" fmla="*/ 57 h 547"/>
                  <a:gd name="T24" fmla="*/ 268 w 469"/>
                  <a:gd name="T25" fmla="*/ 67 h 547"/>
                  <a:gd name="T26" fmla="*/ 239 w 469"/>
                  <a:gd name="T27" fmla="*/ 77 h 547"/>
                  <a:gd name="T28" fmla="*/ 239 w 469"/>
                  <a:gd name="T29" fmla="*/ 77 h 547"/>
                  <a:gd name="T30" fmla="*/ 220 w 469"/>
                  <a:gd name="T31" fmla="*/ 86 h 547"/>
                  <a:gd name="T32" fmla="*/ 191 w 469"/>
                  <a:gd name="T33" fmla="*/ 86 h 547"/>
                  <a:gd name="T34" fmla="*/ 191 w 469"/>
                  <a:gd name="T35" fmla="*/ 86 h 547"/>
                  <a:gd name="T36" fmla="*/ 162 w 469"/>
                  <a:gd name="T37" fmla="*/ 96 h 547"/>
                  <a:gd name="T38" fmla="*/ 134 w 469"/>
                  <a:gd name="T39" fmla="*/ 105 h 547"/>
                  <a:gd name="T40" fmla="*/ 134 w 469"/>
                  <a:gd name="T41" fmla="*/ 105 h 547"/>
                  <a:gd name="T42" fmla="*/ 114 w 469"/>
                  <a:gd name="T43" fmla="*/ 105 h 547"/>
                  <a:gd name="T44" fmla="*/ 86 w 469"/>
                  <a:gd name="T45" fmla="*/ 115 h 547"/>
                  <a:gd name="T46" fmla="*/ 86 w 469"/>
                  <a:gd name="T47" fmla="*/ 115 h 547"/>
                  <a:gd name="T48" fmla="*/ 57 w 469"/>
                  <a:gd name="T49" fmla="*/ 125 h 547"/>
                  <a:gd name="T50" fmla="*/ 28 w 469"/>
                  <a:gd name="T51" fmla="*/ 125 h 547"/>
                  <a:gd name="T52" fmla="*/ 28 w 469"/>
                  <a:gd name="T53" fmla="*/ 125 h 547"/>
                  <a:gd name="T54" fmla="*/ 0 w 469"/>
                  <a:gd name="T55" fmla="*/ 134 h 547"/>
                  <a:gd name="T56" fmla="*/ 0 w 469"/>
                  <a:gd name="T57" fmla="*/ 547 h 547"/>
                  <a:gd name="T58" fmla="*/ 28 w 469"/>
                  <a:gd name="T59" fmla="*/ 547 h 547"/>
                  <a:gd name="T60" fmla="*/ 28 w 469"/>
                  <a:gd name="T61" fmla="*/ 547 h 547"/>
                  <a:gd name="T62" fmla="*/ 57 w 469"/>
                  <a:gd name="T63" fmla="*/ 537 h 547"/>
                  <a:gd name="T64" fmla="*/ 86 w 469"/>
                  <a:gd name="T65" fmla="*/ 537 h 547"/>
                  <a:gd name="T66" fmla="*/ 86 w 469"/>
                  <a:gd name="T67" fmla="*/ 537 h 547"/>
                  <a:gd name="T68" fmla="*/ 114 w 469"/>
                  <a:gd name="T69" fmla="*/ 528 h 547"/>
                  <a:gd name="T70" fmla="*/ 134 w 469"/>
                  <a:gd name="T71" fmla="*/ 518 h 547"/>
                  <a:gd name="T72" fmla="*/ 134 w 469"/>
                  <a:gd name="T73" fmla="*/ 518 h 547"/>
                  <a:gd name="T74" fmla="*/ 162 w 469"/>
                  <a:gd name="T75" fmla="*/ 518 h 547"/>
                  <a:gd name="T76" fmla="*/ 191 w 469"/>
                  <a:gd name="T77" fmla="*/ 509 h 547"/>
                  <a:gd name="T78" fmla="*/ 191 w 469"/>
                  <a:gd name="T79" fmla="*/ 509 h 547"/>
                  <a:gd name="T80" fmla="*/ 220 w 469"/>
                  <a:gd name="T81" fmla="*/ 499 h 547"/>
                  <a:gd name="T82" fmla="*/ 239 w 469"/>
                  <a:gd name="T83" fmla="*/ 489 h 547"/>
                  <a:gd name="T84" fmla="*/ 239 w 469"/>
                  <a:gd name="T85" fmla="*/ 489 h 547"/>
                  <a:gd name="T86" fmla="*/ 268 w 469"/>
                  <a:gd name="T87" fmla="*/ 489 h 547"/>
                  <a:gd name="T88" fmla="*/ 297 w 469"/>
                  <a:gd name="T89" fmla="*/ 480 h 547"/>
                  <a:gd name="T90" fmla="*/ 297 w 469"/>
                  <a:gd name="T91" fmla="*/ 480 h 547"/>
                  <a:gd name="T92" fmla="*/ 316 w 469"/>
                  <a:gd name="T93" fmla="*/ 470 h 547"/>
                  <a:gd name="T94" fmla="*/ 344 w 469"/>
                  <a:gd name="T95" fmla="*/ 461 h 547"/>
                  <a:gd name="T96" fmla="*/ 344 w 469"/>
                  <a:gd name="T97" fmla="*/ 461 h 547"/>
                  <a:gd name="T98" fmla="*/ 373 w 469"/>
                  <a:gd name="T99" fmla="*/ 451 h 547"/>
                  <a:gd name="T100" fmla="*/ 392 w 469"/>
                  <a:gd name="T101" fmla="*/ 451 h 547"/>
                  <a:gd name="T102" fmla="*/ 392 w 469"/>
                  <a:gd name="T103" fmla="*/ 451 h 547"/>
                  <a:gd name="T104" fmla="*/ 421 w 469"/>
                  <a:gd name="T105" fmla="*/ 441 h 547"/>
                  <a:gd name="T106" fmla="*/ 440 w 469"/>
                  <a:gd name="T107" fmla="*/ 432 h 547"/>
                  <a:gd name="T108" fmla="*/ 440 w 469"/>
                  <a:gd name="T109" fmla="*/ 432 h 547"/>
                  <a:gd name="T110" fmla="*/ 469 w 469"/>
                  <a:gd name="T111" fmla="*/ 422 h 547"/>
                  <a:gd name="T112" fmla="*/ 469 w 469"/>
                  <a:gd name="T113" fmla="*/ 0 h 547"/>
                  <a:gd name="T114" fmla="*/ 469 w 469"/>
                  <a:gd name="T115" fmla="*/ 0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9"/>
                  <a:gd name="T175" fmla="*/ 0 h 547"/>
                  <a:gd name="T176" fmla="*/ 469 w 469"/>
                  <a:gd name="T177" fmla="*/ 547 h 5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9" h="547">
                    <a:moveTo>
                      <a:pt x="469" y="0"/>
                    </a:moveTo>
                    <a:lnTo>
                      <a:pt x="440" y="9"/>
                    </a:lnTo>
                    <a:lnTo>
                      <a:pt x="421" y="19"/>
                    </a:lnTo>
                    <a:lnTo>
                      <a:pt x="392" y="29"/>
                    </a:lnTo>
                    <a:lnTo>
                      <a:pt x="373" y="38"/>
                    </a:lnTo>
                    <a:lnTo>
                      <a:pt x="344" y="48"/>
                    </a:lnTo>
                    <a:lnTo>
                      <a:pt x="316" y="57"/>
                    </a:lnTo>
                    <a:lnTo>
                      <a:pt x="297" y="57"/>
                    </a:lnTo>
                    <a:lnTo>
                      <a:pt x="268" y="67"/>
                    </a:lnTo>
                    <a:lnTo>
                      <a:pt x="239" y="77"/>
                    </a:lnTo>
                    <a:lnTo>
                      <a:pt x="220" y="86"/>
                    </a:lnTo>
                    <a:lnTo>
                      <a:pt x="191" y="86"/>
                    </a:lnTo>
                    <a:lnTo>
                      <a:pt x="162" y="96"/>
                    </a:lnTo>
                    <a:lnTo>
                      <a:pt x="134" y="105"/>
                    </a:lnTo>
                    <a:lnTo>
                      <a:pt x="114" y="105"/>
                    </a:lnTo>
                    <a:lnTo>
                      <a:pt x="86" y="115"/>
                    </a:lnTo>
                    <a:lnTo>
                      <a:pt x="57" y="125"/>
                    </a:lnTo>
                    <a:lnTo>
                      <a:pt x="28" y="125"/>
                    </a:lnTo>
                    <a:lnTo>
                      <a:pt x="0" y="134"/>
                    </a:lnTo>
                    <a:lnTo>
                      <a:pt x="0" y="547"/>
                    </a:lnTo>
                    <a:lnTo>
                      <a:pt x="28" y="547"/>
                    </a:lnTo>
                    <a:lnTo>
                      <a:pt x="57" y="537"/>
                    </a:lnTo>
                    <a:lnTo>
                      <a:pt x="86" y="537"/>
                    </a:lnTo>
                    <a:lnTo>
                      <a:pt x="114" y="528"/>
                    </a:lnTo>
                    <a:lnTo>
                      <a:pt x="134" y="518"/>
                    </a:lnTo>
                    <a:lnTo>
                      <a:pt x="162" y="518"/>
                    </a:lnTo>
                    <a:lnTo>
                      <a:pt x="191" y="509"/>
                    </a:lnTo>
                    <a:lnTo>
                      <a:pt x="220" y="499"/>
                    </a:lnTo>
                    <a:lnTo>
                      <a:pt x="239" y="489"/>
                    </a:lnTo>
                    <a:lnTo>
                      <a:pt x="268" y="489"/>
                    </a:lnTo>
                    <a:lnTo>
                      <a:pt x="297" y="480"/>
                    </a:lnTo>
                    <a:lnTo>
                      <a:pt x="316" y="470"/>
                    </a:lnTo>
                    <a:lnTo>
                      <a:pt x="344" y="461"/>
                    </a:lnTo>
                    <a:lnTo>
                      <a:pt x="373" y="451"/>
                    </a:lnTo>
                    <a:lnTo>
                      <a:pt x="392" y="451"/>
                    </a:lnTo>
                    <a:lnTo>
                      <a:pt x="421" y="441"/>
                    </a:lnTo>
                    <a:lnTo>
                      <a:pt x="440" y="432"/>
                    </a:lnTo>
                    <a:lnTo>
                      <a:pt x="469" y="422"/>
                    </a:lnTo>
                    <a:lnTo>
                      <a:pt x="469" y="0"/>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9" name="Freeform 24"/>
              <p:cNvSpPr>
                <a:spLocks/>
              </p:cNvSpPr>
              <p:nvPr/>
            </p:nvSpPr>
            <p:spPr bwMode="auto">
              <a:xfrm>
                <a:off x="2875" y="2337"/>
                <a:ext cx="575" cy="1219"/>
              </a:xfrm>
              <a:custGeom>
                <a:avLst/>
                <a:gdLst>
                  <a:gd name="T0" fmla="*/ 0 w 575"/>
                  <a:gd name="T1" fmla="*/ 0 h 1219"/>
                  <a:gd name="T2" fmla="*/ 575 w 575"/>
                  <a:gd name="T3" fmla="*/ 806 h 1219"/>
                  <a:gd name="T4" fmla="*/ 575 w 575"/>
                  <a:gd name="T5" fmla="*/ 1219 h 1219"/>
                  <a:gd name="T6" fmla="*/ 0 w 575"/>
                  <a:gd name="T7" fmla="*/ 422 h 1219"/>
                  <a:gd name="T8" fmla="*/ 0 w 575"/>
                  <a:gd name="T9" fmla="*/ 0 h 1219"/>
                  <a:gd name="T10" fmla="*/ 0 60000 65536"/>
                  <a:gd name="T11" fmla="*/ 0 60000 65536"/>
                  <a:gd name="T12" fmla="*/ 0 60000 65536"/>
                  <a:gd name="T13" fmla="*/ 0 60000 65536"/>
                  <a:gd name="T14" fmla="*/ 0 60000 65536"/>
                  <a:gd name="T15" fmla="*/ 0 w 575"/>
                  <a:gd name="T16" fmla="*/ 0 h 1219"/>
                  <a:gd name="T17" fmla="*/ 575 w 575"/>
                  <a:gd name="T18" fmla="*/ 1219 h 1219"/>
                </a:gdLst>
                <a:ahLst/>
                <a:cxnLst>
                  <a:cxn ang="T10">
                    <a:pos x="T0" y="T1"/>
                  </a:cxn>
                  <a:cxn ang="T11">
                    <a:pos x="T2" y="T3"/>
                  </a:cxn>
                  <a:cxn ang="T12">
                    <a:pos x="T4" y="T5"/>
                  </a:cxn>
                  <a:cxn ang="T13">
                    <a:pos x="T6" y="T7"/>
                  </a:cxn>
                  <a:cxn ang="T14">
                    <a:pos x="T8" y="T9"/>
                  </a:cxn>
                </a:cxnLst>
                <a:rect l="T15" t="T16" r="T17" b="T18"/>
                <a:pathLst>
                  <a:path w="575" h="1219">
                    <a:moveTo>
                      <a:pt x="0" y="0"/>
                    </a:moveTo>
                    <a:lnTo>
                      <a:pt x="575" y="806"/>
                    </a:lnTo>
                    <a:lnTo>
                      <a:pt x="575" y="1219"/>
                    </a:lnTo>
                    <a:lnTo>
                      <a:pt x="0" y="4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0" name="Freeform 25"/>
              <p:cNvSpPr>
                <a:spLocks/>
              </p:cNvSpPr>
              <p:nvPr/>
            </p:nvSpPr>
            <p:spPr bwMode="auto">
              <a:xfrm>
                <a:off x="2875" y="2337"/>
                <a:ext cx="1044" cy="806"/>
              </a:xfrm>
              <a:custGeom>
                <a:avLst/>
                <a:gdLst>
                  <a:gd name="T0" fmla="*/ 1044 w 1044"/>
                  <a:gd name="T1" fmla="*/ 672 h 806"/>
                  <a:gd name="T2" fmla="*/ 1015 w 1044"/>
                  <a:gd name="T3" fmla="*/ 681 h 806"/>
                  <a:gd name="T4" fmla="*/ 996 w 1044"/>
                  <a:gd name="T5" fmla="*/ 691 h 806"/>
                  <a:gd name="T6" fmla="*/ 967 w 1044"/>
                  <a:gd name="T7" fmla="*/ 701 h 806"/>
                  <a:gd name="T8" fmla="*/ 948 w 1044"/>
                  <a:gd name="T9" fmla="*/ 710 h 806"/>
                  <a:gd name="T10" fmla="*/ 919 w 1044"/>
                  <a:gd name="T11" fmla="*/ 720 h 806"/>
                  <a:gd name="T12" fmla="*/ 891 w 1044"/>
                  <a:gd name="T13" fmla="*/ 729 h 806"/>
                  <a:gd name="T14" fmla="*/ 872 w 1044"/>
                  <a:gd name="T15" fmla="*/ 729 h 806"/>
                  <a:gd name="T16" fmla="*/ 843 w 1044"/>
                  <a:gd name="T17" fmla="*/ 739 h 806"/>
                  <a:gd name="T18" fmla="*/ 814 w 1044"/>
                  <a:gd name="T19" fmla="*/ 749 h 806"/>
                  <a:gd name="T20" fmla="*/ 795 w 1044"/>
                  <a:gd name="T21" fmla="*/ 758 h 806"/>
                  <a:gd name="T22" fmla="*/ 766 w 1044"/>
                  <a:gd name="T23" fmla="*/ 758 h 806"/>
                  <a:gd name="T24" fmla="*/ 737 w 1044"/>
                  <a:gd name="T25" fmla="*/ 768 h 806"/>
                  <a:gd name="T26" fmla="*/ 709 w 1044"/>
                  <a:gd name="T27" fmla="*/ 777 h 806"/>
                  <a:gd name="T28" fmla="*/ 689 w 1044"/>
                  <a:gd name="T29" fmla="*/ 777 h 806"/>
                  <a:gd name="T30" fmla="*/ 661 w 1044"/>
                  <a:gd name="T31" fmla="*/ 787 h 806"/>
                  <a:gd name="T32" fmla="*/ 632 w 1044"/>
                  <a:gd name="T33" fmla="*/ 797 h 806"/>
                  <a:gd name="T34" fmla="*/ 603 w 1044"/>
                  <a:gd name="T35" fmla="*/ 797 h 806"/>
                  <a:gd name="T36" fmla="*/ 575 w 1044"/>
                  <a:gd name="T37" fmla="*/ 806 h 806"/>
                  <a:gd name="T38" fmla="*/ 0 w 1044"/>
                  <a:gd name="T39" fmla="*/ 0 h 806"/>
                  <a:gd name="T40" fmla="*/ 1044 w 1044"/>
                  <a:gd name="T41" fmla="*/ 672 h 8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4"/>
                  <a:gd name="T64" fmla="*/ 0 h 806"/>
                  <a:gd name="T65" fmla="*/ 1044 w 1044"/>
                  <a:gd name="T66" fmla="*/ 806 h 8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4" h="806">
                    <a:moveTo>
                      <a:pt x="1044" y="672"/>
                    </a:moveTo>
                    <a:lnTo>
                      <a:pt x="1015" y="681"/>
                    </a:lnTo>
                    <a:lnTo>
                      <a:pt x="996" y="691"/>
                    </a:lnTo>
                    <a:lnTo>
                      <a:pt x="967" y="701"/>
                    </a:lnTo>
                    <a:lnTo>
                      <a:pt x="948" y="710"/>
                    </a:lnTo>
                    <a:lnTo>
                      <a:pt x="919" y="720"/>
                    </a:lnTo>
                    <a:lnTo>
                      <a:pt x="891" y="729"/>
                    </a:lnTo>
                    <a:lnTo>
                      <a:pt x="872" y="729"/>
                    </a:lnTo>
                    <a:lnTo>
                      <a:pt x="843" y="739"/>
                    </a:lnTo>
                    <a:lnTo>
                      <a:pt x="814" y="749"/>
                    </a:lnTo>
                    <a:lnTo>
                      <a:pt x="795" y="758"/>
                    </a:lnTo>
                    <a:lnTo>
                      <a:pt x="766" y="758"/>
                    </a:lnTo>
                    <a:lnTo>
                      <a:pt x="737" y="768"/>
                    </a:lnTo>
                    <a:lnTo>
                      <a:pt x="709" y="777"/>
                    </a:lnTo>
                    <a:lnTo>
                      <a:pt x="689" y="777"/>
                    </a:lnTo>
                    <a:lnTo>
                      <a:pt x="661" y="787"/>
                    </a:lnTo>
                    <a:lnTo>
                      <a:pt x="632" y="797"/>
                    </a:lnTo>
                    <a:lnTo>
                      <a:pt x="603" y="797"/>
                    </a:lnTo>
                    <a:lnTo>
                      <a:pt x="575" y="806"/>
                    </a:lnTo>
                    <a:lnTo>
                      <a:pt x="0" y="0"/>
                    </a:lnTo>
                    <a:lnTo>
                      <a:pt x="1044" y="6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 name="Freeform 26"/>
              <p:cNvSpPr>
                <a:spLocks/>
              </p:cNvSpPr>
              <p:nvPr/>
            </p:nvSpPr>
            <p:spPr bwMode="auto">
              <a:xfrm>
                <a:off x="2875" y="2337"/>
                <a:ext cx="575" cy="1219"/>
              </a:xfrm>
              <a:custGeom>
                <a:avLst/>
                <a:gdLst>
                  <a:gd name="T0" fmla="*/ 0 w 575"/>
                  <a:gd name="T1" fmla="*/ 0 h 1219"/>
                  <a:gd name="T2" fmla="*/ 575 w 575"/>
                  <a:gd name="T3" fmla="*/ 806 h 1219"/>
                  <a:gd name="T4" fmla="*/ 575 w 575"/>
                  <a:gd name="T5" fmla="*/ 1219 h 1219"/>
                  <a:gd name="T6" fmla="*/ 0 w 575"/>
                  <a:gd name="T7" fmla="*/ 422 h 1219"/>
                  <a:gd name="T8" fmla="*/ 0 w 575"/>
                  <a:gd name="T9" fmla="*/ 0 h 1219"/>
                  <a:gd name="T10" fmla="*/ 0 w 575"/>
                  <a:gd name="T11" fmla="*/ 0 h 1219"/>
                  <a:gd name="T12" fmla="*/ 0 60000 65536"/>
                  <a:gd name="T13" fmla="*/ 0 60000 65536"/>
                  <a:gd name="T14" fmla="*/ 0 60000 65536"/>
                  <a:gd name="T15" fmla="*/ 0 60000 65536"/>
                  <a:gd name="T16" fmla="*/ 0 60000 65536"/>
                  <a:gd name="T17" fmla="*/ 0 60000 65536"/>
                  <a:gd name="T18" fmla="*/ 0 w 575"/>
                  <a:gd name="T19" fmla="*/ 0 h 1219"/>
                  <a:gd name="T20" fmla="*/ 575 w 575"/>
                  <a:gd name="T21" fmla="*/ 1219 h 1219"/>
                </a:gdLst>
                <a:ahLst/>
                <a:cxnLst>
                  <a:cxn ang="T12">
                    <a:pos x="T0" y="T1"/>
                  </a:cxn>
                  <a:cxn ang="T13">
                    <a:pos x="T2" y="T3"/>
                  </a:cxn>
                  <a:cxn ang="T14">
                    <a:pos x="T4" y="T5"/>
                  </a:cxn>
                  <a:cxn ang="T15">
                    <a:pos x="T6" y="T7"/>
                  </a:cxn>
                  <a:cxn ang="T16">
                    <a:pos x="T8" y="T9"/>
                  </a:cxn>
                  <a:cxn ang="T17">
                    <a:pos x="T10" y="T11"/>
                  </a:cxn>
                </a:cxnLst>
                <a:rect l="T18" t="T19" r="T20" b="T21"/>
                <a:pathLst>
                  <a:path w="575" h="1219">
                    <a:moveTo>
                      <a:pt x="0" y="0"/>
                    </a:moveTo>
                    <a:lnTo>
                      <a:pt x="575" y="806"/>
                    </a:lnTo>
                    <a:lnTo>
                      <a:pt x="575" y="1219"/>
                    </a:lnTo>
                    <a:lnTo>
                      <a:pt x="0" y="422"/>
                    </a:lnTo>
                    <a:lnTo>
                      <a:pt x="0" y="0"/>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2" name="Freeform 27"/>
              <p:cNvSpPr>
                <a:spLocks/>
              </p:cNvSpPr>
              <p:nvPr/>
            </p:nvSpPr>
            <p:spPr bwMode="auto">
              <a:xfrm>
                <a:off x="2875" y="2337"/>
                <a:ext cx="1044" cy="806"/>
              </a:xfrm>
              <a:custGeom>
                <a:avLst/>
                <a:gdLst>
                  <a:gd name="T0" fmla="*/ 1044 w 1044"/>
                  <a:gd name="T1" fmla="*/ 672 h 806"/>
                  <a:gd name="T2" fmla="*/ 1015 w 1044"/>
                  <a:gd name="T3" fmla="*/ 681 h 806"/>
                  <a:gd name="T4" fmla="*/ 1015 w 1044"/>
                  <a:gd name="T5" fmla="*/ 681 h 806"/>
                  <a:gd name="T6" fmla="*/ 996 w 1044"/>
                  <a:gd name="T7" fmla="*/ 691 h 806"/>
                  <a:gd name="T8" fmla="*/ 967 w 1044"/>
                  <a:gd name="T9" fmla="*/ 701 h 806"/>
                  <a:gd name="T10" fmla="*/ 967 w 1044"/>
                  <a:gd name="T11" fmla="*/ 701 h 806"/>
                  <a:gd name="T12" fmla="*/ 948 w 1044"/>
                  <a:gd name="T13" fmla="*/ 710 h 806"/>
                  <a:gd name="T14" fmla="*/ 919 w 1044"/>
                  <a:gd name="T15" fmla="*/ 720 h 806"/>
                  <a:gd name="T16" fmla="*/ 919 w 1044"/>
                  <a:gd name="T17" fmla="*/ 720 h 806"/>
                  <a:gd name="T18" fmla="*/ 891 w 1044"/>
                  <a:gd name="T19" fmla="*/ 729 h 806"/>
                  <a:gd name="T20" fmla="*/ 872 w 1044"/>
                  <a:gd name="T21" fmla="*/ 729 h 806"/>
                  <a:gd name="T22" fmla="*/ 872 w 1044"/>
                  <a:gd name="T23" fmla="*/ 729 h 806"/>
                  <a:gd name="T24" fmla="*/ 843 w 1044"/>
                  <a:gd name="T25" fmla="*/ 739 h 806"/>
                  <a:gd name="T26" fmla="*/ 814 w 1044"/>
                  <a:gd name="T27" fmla="*/ 749 h 806"/>
                  <a:gd name="T28" fmla="*/ 814 w 1044"/>
                  <a:gd name="T29" fmla="*/ 749 h 806"/>
                  <a:gd name="T30" fmla="*/ 795 w 1044"/>
                  <a:gd name="T31" fmla="*/ 758 h 806"/>
                  <a:gd name="T32" fmla="*/ 766 w 1044"/>
                  <a:gd name="T33" fmla="*/ 758 h 806"/>
                  <a:gd name="T34" fmla="*/ 766 w 1044"/>
                  <a:gd name="T35" fmla="*/ 758 h 806"/>
                  <a:gd name="T36" fmla="*/ 737 w 1044"/>
                  <a:gd name="T37" fmla="*/ 768 h 806"/>
                  <a:gd name="T38" fmla="*/ 709 w 1044"/>
                  <a:gd name="T39" fmla="*/ 777 h 806"/>
                  <a:gd name="T40" fmla="*/ 709 w 1044"/>
                  <a:gd name="T41" fmla="*/ 777 h 806"/>
                  <a:gd name="T42" fmla="*/ 689 w 1044"/>
                  <a:gd name="T43" fmla="*/ 777 h 806"/>
                  <a:gd name="T44" fmla="*/ 661 w 1044"/>
                  <a:gd name="T45" fmla="*/ 787 h 806"/>
                  <a:gd name="T46" fmla="*/ 661 w 1044"/>
                  <a:gd name="T47" fmla="*/ 787 h 806"/>
                  <a:gd name="T48" fmla="*/ 632 w 1044"/>
                  <a:gd name="T49" fmla="*/ 797 h 806"/>
                  <a:gd name="T50" fmla="*/ 603 w 1044"/>
                  <a:gd name="T51" fmla="*/ 797 h 806"/>
                  <a:gd name="T52" fmla="*/ 603 w 1044"/>
                  <a:gd name="T53" fmla="*/ 797 h 806"/>
                  <a:gd name="T54" fmla="*/ 575 w 1044"/>
                  <a:gd name="T55" fmla="*/ 806 h 806"/>
                  <a:gd name="T56" fmla="*/ 0 w 1044"/>
                  <a:gd name="T57" fmla="*/ 0 h 806"/>
                  <a:gd name="T58" fmla="*/ 1044 w 1044"/>
                  <a:gd name="T59" fmla="*/ 672 h 806"/>
                  <a:gd name="T60" fmla="*/ 1044 w 1044"/>
                  <a:gd name="T61" fmla="*/ 672 h 8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4"/>
                  <a:gd name="T94" fmla="*/ 0 h 806"/>
                  <a:gd name="T95" fmla="*/ 1044 w 1044"/>
                  <a:gd name="T96" fmla="*/ 806 h 8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4" h="806">
                    <a:moveTo>
                      <a:pt x="1044" y="672"/>
                    </a:moveTo>
                    <a:lnTo>
                      <a:pt x="1015" y="681"/>
                    </a:lnTo>
                    <a:lnTo>
                      <a:pt x="996" y="691"/>
                    </a:lnTo>
                    <a:lnTo>
                      <a:pt x="967" y="701"/>
                    </a:lnTo>
                    <a:lnTo>
                      <a:pt x="948" y="710"/>
                    </a:lnTo>
                    <a:lnTo>
                      <a:pt x="919" y="720"/>
                    </a:lnTo>
                    <a:lnTo>
                      <a:pt x="891" y="729"/>
                    </a:lnTo>
                    <a:lnTo>
                      <a:pt x="872" y="729"/>
                    </a:lnTo>
                    <a:lnTo>
                      <a:pt x="843" y="739"/>
                    </a:lnTo>
                    <a:lnTo>
                      <a:pt x="814" y="749"/>
                    </a:lnTo>
                    <a:lnTo>
                      <a:pt x="795" y="758"/>
                    </a:lnTo>
                    <a:lnTo>
                      <a:pt x="766" y="758"/>
                    </a:lnTo>
                    <a:lnTo>
                      <a:pt x="737" y="768"/>
                    </a:lnTo>
                    <a:lnTo>
                      <a:pt x="709" y="777"/>
                    </a:lnTo>
                    <a:lnTo>
                      <a:pt x="689" y="777"/>
                    </a:lnTo>
                    <a:lnTo>
                      <a:pt x="661" y="787"/>
                    </a:lnTo>
                    <a:lnTo>
                      <a:pt x="632" y="797"/>
                    </a:lnTo>
                    <a:lnTo>
                      <a:pt x="603" y="797"/>
                    </a:lnTo>
                    <a:lnTo>
                      <a:pt x="575" y="806"/>
                    </a:lnTo>
                    <a:lnTo>
                      <a:pt x="0" y="0"/>
                    </a:lnTo>
                    <a:lnTo>
                      <a:pt x="1044" y="672"/>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 name="Freeform 28"/>
              <p:cNvSpPr>
                <a:spLocks/>
              </p:cNvSpPr>
              <p:nvPr/>
            </p:nvSpPr>
            <p:spPr bwMode="auto">
              <a:xfrm>
                <a:off x="3162" y="3143"/>
                <a:ext cx="288" cy="451"/>
              </a:xfrm>
              <a:custGeom>
                <a:avLst/>
                <a:gdLst>
                  <a:gd name="T0" fmla="*/ 288 w 288"/>
                  <a:gd name="T1" fmla="*/ 0 h 451"/>
                  <a:gd name="T2" fmla="*/ 259 w 288"/>
                  <a:gd name="T3" fmla="*/ 0 h 451"/>
                  <a:gd name="T4" fmla="*/ 230 w 288"/>
                  <a:gd name="T5" fmla="*/ 10 h 451"/>
                  <a:gd name="T6" fmla="*/ 201 w 288"/>
                  <a:gd name="T7" fmla="*/ 10 h 451"/>
                  <a:gd name="T8" fmla="*/ 173 w 288"/>
                  <a:gd name="T9" fmla="*/ 19 h 451"/>
                  <a:gd name="T10" fmla="*/ 144 w 288"/>
                  <a:gd name="T11" fmla="*/ 19 h 451"/>
                  <a:gd name="T12" fmla="*/ 115 w 288"/>
                  <a:gd name="T13" fmla="*/ 19 h 451"/>
                  <a:gd name="T14" fmla="*/ 86 w 288"/>
                  <a:gd name="T15" fmla="*/ 29 h 451"/>
                  <a:gd name="T16" fmla="*/ 58 w 288"/>
                  <a:gd name="T17" fmla="*/ 29 h 451"/>
                  <a:gd name="T18" fmla="*/ 29 w 288"/>
                  <a:gd name="T19" fmla="*/ 29 h 451"/>
                  <a:gd name="T20" fmla="*/ 0 w 288"/>
                  <a:gd name="T21" fmla="*/ 39 h 451"/>
                  <a:gd name="T22" fmla="*/ 0 w 288"/>
                  <a:gd name="T23" fmla="*/ 451 h 451"/>
                  <a:gd name="T24" fmla="*/ 29 w 288"/>
                  <a:gd name="T25" fmla="*/ 451 h 451"/>
                  <a:gd name="T26" fmla="*/ 58 w 288"/>
                  <a:gd name="T27" fmla="*/ 451 h 451"/>
                  <a:gd name="T28" fmla="*/ 86 w 288"/>
                  <a:gd name="T29" fmla="*/ 442 h 451"/>
                  <a:gd name="T30" fmla="*/ 115 w 288"/>
                  <a:gd name="T31" fmla="*/ 442 h 451"/>
                  <a:gd name="T32" fmla="*/ 144 w 288"/>
                  <a:gd name="T33" fmla="*/ 442 h 451"/>
                  <a:gd name="T34" fmla="*/ 173 w 288"/>
                  <a:gd name="T35" fmla="*/ 432 h 451"/>
                  <a:gd name="T36" fmla="*/ 201 w 288"/>
                  <a:gd name="T37" fmla="*/ 432 h 451"/>
                  <a:gd name="T38" fmla="*/ 230 w 288"/>
                  <a:gd name="T39" fmla="*/ 423 h 451"/>
                  <a:gd name="T40" fmla="*/ 259 w 288"/>
                  <a:gd name="T41" fmla="*/ 423 h 451"/>
                  <a:gd name="T42" fmla="*/ 288 w 288"/>
                  <a:gd name="T43" fmla="*/ 413 h 451"/>
                  <a:gd name="T44" fmla="*/ 288 w 288"/>
                  <a:gd name="T45" fmla="*/ 0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8"/>
                  <a:gd name="T70" fmla="*/ 0 h 451"/>
                  <a:gd name="T71" fmla="*/ 288 w 288"/>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8" h="451">
                    <a:moveTo>
                      <a:pt x="288" y="0"/>
                    </a:moveTo>
                    <a:lnTo>
                      <a:pt x="259" y="0"/>
                    </a:lnTo>
                    <a:lnTo>
                      <a:pt x="230" y="10"/>
                    </a:lnTo>
                    <a:lnTo>
                      <a:pt x="201" y="10"/>
                    </a:lnTo>
                    <a:lnTo>
                      <a:pt x="173" y="19"/>
                    </a:lnTo>
                    <a:lnTo>
                      <a:pt x="144" y="19"/>
                    </a:lnTo>
                    <a:lnTo>
                      <a:pt x="115" y="19"/>
                    </a:lnTo>
                    <a:lnTo>
                      <a:pt x="86" y="29"/>
                    </a:lnTo>
                    <a:lnTo>
                      <a:pt x="58" y="29"/>
                    </a:lnTo>
                    <a:lnTo>
                      <a:pt x="29" y="29"/>
                    </a:lnTo>
                    <a:lnTo>
                      <a:pt x="0" y="39"/>
                    </a:lnTo>
                    <a:lnTo>
                      <a:pt x="0" y="451"/>
                    </a:lnTo>
                    <a:lnTo>
                      <a:pt x="29" y="451"/>
                    </a:lnTo>
                    <a:lnTo>
                      <a:pt x="58" y="451"/>
                    </a:lnTo>
                    <a:lnTo>
                      <a:pt x="86" y="442"/>
                    </a:lnTo>
                    <a:lnTo>
                      <a:pt x="115" y="442"/>
                    </a:lnTo>
                    <a:lnTo>
                      <a:pt x="144" y="442"/>
                    </a:lnTo>
                    <a:lnTo>
                      <a:pt x="173" y="432"/>
                    </a:lnTo>
                    <a:lnTo>
                      <a:pt x="201" y="432"/>
                    </a:lnTo>
                    <a:lnTo>
                      <a:pt x="230" y="423"/>
                    </a:lnTo>
                    <a:lnTo>
                      <a:pt x="259" y="423"/>
                    </a:lnTo>
                    <a:lnTo>
                      <a:pt x="288" y="413"/>
                    </a:lnTo>
                    <a:lnTo>
                      <a:pt x="288" y="0"/>
                    </a:lnTo>
                    <a:close/>
                  </a:path>
                </a:pathLst>
              </a:custGeom>
              <a:solidFill>
                <a:srgbClr val="6478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4" name="Freeform 29"/>
              <p:cNvSpPr>
                <a:spLocks/>
              </p:cNvSpPr>
              <p:nvPr/>
            </p:nvSpPr>
            <p:spPr bwMode="auto">
              <a:xfrm>
                <a:off x="2875" y="2337"/>
                <a:ext cx="287" cy="1257"/>
              </a:xfrm>
              <a:custGeom>
                <a:avLst/>
                <a:gdLst>
                  <a:gd name="T0" fmla="*/ 0 w 287"/>
                  <a:gd name="T1" fmla="*/ 0 h 1257"/>
                  <a:gd name="T2" fmla="*/ 287 w 287"/>
                  <a:gd name="T3" fmla="*/ 845 h 1257"/>
                  <a:gd name="T4" fmla="*/ 287 w 287"/>
                  <a:gd name="T5" fmla="*/ 1257 h 1257"/>
                  <a:gd name="T6" fmla="*/ 0 w 287"/>
                  <a:gd name="T7" fmla="*/ 422 h 1257"/>
                  <a:gd name="T8" fmla="*/ 0 w 287"/>
                  <a:gd name="T9" fmla="*/ 0 h 1257"/>
                  <a:gd name="T10" fmla="*/ 0 60000 65536"/>
                  <a:gd name="T11" fmla="*/ 0 60000 65536"/>
                  <a:gd name="T12" fmla="*/ 0 60000 65536"/>
                  <a:gd name="T13" fmla="*/ 0 60000 65536"/>
                  <a:gd name="T14" fmla="*/ 0 60000 65536"/>
                  <a:gd name="T15" fmla="*/ 0 w 287"/>
                  <a:gd name="T16" fmla="*/ 0 h 1257"/>
                  <a:gd name="T17" fmla="*/ 287 w 287"/>
                  <a:gd name="T18" fmla="*/ 1257 h 1257"/>
                </a:gdLst>
                <a:ahLst/>
                <a:cxnLst>
                  <a:cxn ang="T10">
                    <a:pos x="T0" y="T1"/>
                  </a:cxn>
                  <a:cxn ang="T11">
                    <a:pos x="T2" y="T3"/>
                  </a:cxn>
                  <a:cxn ang="T12">
                    <a:pos x="T4" y="T5"/>
                  </a:cxn>
                  <a:cxn ang="T13">
                    <a:pos x="T6" y="T7"/>
                  </a:cxn>
                  <a:cxn ang="T14">
                    <a:pos x="T8" y="T9"/>
                  </a:cxn>
                </a:cxnLst>
                <a:rect l="T15" t="T16" r="T17" b="T18"/>
                <a:pathLst>
                  <a:path w="287" h="1257">
                    <a:moveTo>
                      <a:pt x="0" y="0"/>
                    </a:moveTo>
                    <a:lnTo>
                      <a:pt x="287" y="845"/>
                    </a:lnTo>
                    <a:lnTo>
                      <a:pt x="287" y="1257"/>
                    </a:lnTo>
                    <a:lnTo>
                      <a:pt x="0" y="422"/>
                    </a:lnTo>
                    <a:lnTo>
                      <a:pt x="0" y="0"/>
                    </a:lnTo>
                    <a:close/>
                  </a:path>
                </a:pathLst>
              </a:custGeom>
              <a:solidFill>
                <a:srgbClr val="6478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5" name="Freeform 30"/>
              <p:cNvSpPr>
                <a:spLocks/>
              </p:cNvSpPr>
              <p:nvPr/>
            </p:nvSpPr>
            <p:spPr bwMode="auto">
              <a:xfrm>
                <a:off x="3162" y="3143"/>
                <a:ext cx="288" cy="451"/>
              </a:xfrm>
              <a:custGeom>
                <a:avLst/>
                <a:gdLst>
                  <a:gd name="T0" fmla="*/ 288 w 288"/>
                  <a:gd name="T1" fmla="*/ 0 h 451"/>
                  <a:gd name="T2" fmla="*/ 259 w 288"/>
                  <a:gd name="T3" fmla="*/ 0 h 451"/>
                  <a:gd name="T4" fmla="*/ 259 w 288"/>
                  <a:gd name="T5" fmla="*/ 0 h 451"/>
                  <a:gd name="T6" fmla="*/ 230 w 288"/>
                  <a:gd name="T7" fmla="*/ 10 h 451"/>
                  <a:gd name="T8" fmla="*/ 201 w 288"/>
                  <a:gd name="T9" fmla="*/ 10 h 451"/>
                  <a:gd name="T10" fmla="*/ 201 w 288"/>
                  <a:gd name="T11" fmla="*/ 10 h 451"/>
                  <a:gd name="T12" fmla="*/ 173 w 288"/>
                  <a:gd name="T13" fmla="*/ 19 h 451"/>
                  <a:gd name="T14" fmla="*/ 144 w 288"/>
                  <a:gd name="T15" fmla="*/ 19 h 451"/>
                  <a:gd name="T16" fmla="*/ 144 w 288"/>
                  <a:gd name="T17" fmla="*/ 19 h 451"/>
                  <a:gd name="T18" fmla="*/ 115 w 288"/>
                  <a:gd name="T19" fmla="*/ 19 h 451"/>
                  <a:gd name="T20" fmla="*/ 86 w 288"/>
                  <a:gd name="T21" fmla="*/ 29 h 451"/>
                  <a:gd name="T22" fmla="*/ 86 w 288"/>
                  <a:gd name="T23" fmla="*/ 29 h 451"/>
                  <a:gd name="T24" fmla="*/ 58 w 288"/>
                  <a:gd name="T25" fmla="*/ 29 h 451"/>
                  <a:gd name="T26" fmla="*/ 29 w 288"/>
                  <a:gd name="T27" fmla="*/ 29 h 451"/>
                  <a:gd name="T28" fmla="*/ 29 w 288"/>
                  <a:gd name="T29" fmla="*/ 29 h 451"/>
                  <a:gd name="T30" fmla="*/ 0 w 288"/>
                  <a:gd name="T31" fmla="*/ 39 h 451"/>
                  <a:gd name="T32" fmla="*/ 0 w 288"/>
                  <a:gd name="T33" fmla="*/ 451 h 451"/>
                  <a:gd name="T34" fmla="*/ 29 w 288"/>
                  <a:gd name="T35" fmla="*/ 451 h 451"/>
                  <a:gd name="T36" fmla="*/ 29 w 288"/>
                  <a:gd name="T37" fmla="*/ 451 h 451"/>
                  <a:gd name="T38" fmla="*/ 58 w 288"/>
                  <a:gd name="T39" fmla="*/ 451 h 451"/>
                  <a:gd name="T40" fmla="*/ 86 w 288"/>
                  <a:gd name="T41" fmla="*/ 442 h 451"/>
                  <a:gd name="T42" fmla="*/ 86 w 288"/>
                  <a:gd name="T43" fmla="*/ 442 h 451"/>
                  <a:gd name="T44" fmla="*/ 115 w 288"/>
                  <a:gd name="T45" fmla="*/ 442 h 451"/>
                  <a:gd name="T46" fmla="*/ 144 w 288"/>
                  <a:gd name="T47" fmla="*/ 442 h 451"/>
                  <a:gd name="T48" fmla="*/ 144 w 288"/>
                  <a:gd name="T49" fmla="*/ 442 h 451"/>
                  <a:gd name="T50" fmla="*/ 173 w 288"/>
                  <a:gd name="T51" fmla="*/ 432 h 451"/>
                  <a:gd name="T52" fmla="*/ 201 w 288"/>
                  <a:gd name="T53" fmla="*/ 432 h 451"/>
                  <a:gd name="T54" fmla="*/ 201 w 288"/>
                  <a:gd name="T55" fmla="*/ 432 h 451"/>
                  <a:gd name="T56" fmla="*/ 230 w 288"/>
                  <a:gd name="T57" fmla="*/ 423 h 451"/>
                  <a:gd name="T58" fmla="*/ 259 w 288"/>
                  <a:gd name="T59" fmla="*/ 423 h 451"/>
                  <a:gd name="T60" fmla="*/ 259 w 288"/>
                  <a:gd name="T61" fmla="*/ 423 h 451"/>
                  <a:gd name="T62" fmla="*/ 288 w 288"/>
                  <a:gd name="T63" fmla="*/ 413 h 451"/>
                  <a:gd name="T64" fmla="*/ 288 w 288"/>
                  <a:gd name="T65" fmla="*/ 0 h 451"/>
                  <a:gd name="T66" fmla="*/ 288 w 288"/>
                  <a:gd name="T67" fmla="*/ 0 h 4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8"/>
                  <a:gd name="T103" fmla="*/ 0 h 451"/>
                  <a:gd name="T104" fmla="*/ 288 w 288"/>
                  <a:gd name="T105" fmla="*/ 451 h 4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8" h="451">
                    <a:moveTo>
                      <a:pt x="288" y="0"/>
                    </a:moveTo>
                    <a:lnTo>
                      <a:pt x="259" y="0"/>
                    </a:lnTo>
                    <a:lnTo>
                      <a:pt x="230" y="10"/>
                    </a:lnTo>
                    <a:lnTo>
                      <a:pt x="201" y="10"/>
                    </a:lnTo>
                    <a:lnTo>
                      <a:pt x="173" y="19"/>
                    </a:lnTo>
                    <a:lnTo>
                      <a:pt x="144" y="19"/>
                    </a:lnTo>
                    <a:lnTo>
                      <a:pt x="115" y="19"/>
                    </a:lnTo>
                    <a:lnTo>
                      <a:pt x="86" y="29"/>
                    </a:lnTo>
                    <a:lnTo>
                      <a:pt x="58" y="29"/>
                    </a:lnTo>
                    <a:lnTo>
                      <a:pt x="29" y="29"/>
                    </a:lnTo>
                    <a:lnTo>
                      <a:pt x="0" y="39"/>
                    </a:lnTo>
                    <a:lnTo>
                      <a:pt x="0" y="451"/>
                    </a:lnTo>
                    <a:lnTo>
                      <a:pt x="29" y="451"/>
                    </a:lnTo>
                    <a:lnTo>
                      <a:pt x="58" y="451"/>
                    </a:lnTo>
                    <a:lnTo>
                      <a:pt x="86" y="442"/>
                    </a:lnTo>
                    <a:lnTo>
                      <a:pt x="115" y="442"/>
                    </a:lnTo>
                    <a:lnTo>
                      <a:pt x="144" y="442"/>
                    </a:lnTo>
                    <a:lnTo>
                      <a:pt x="173" y="432"/>
                    </a:lnTo>
                    <a:lnTo>
                      <a:pt x="201" y="432"/>
                    </a:lnTo>
                    <a:lnTo>
                      <a:pt x="230" y="423"/>
                    </a:lnTo>
                    <a:lnTo>
                      <a:pt x="259" y="423"/>
                    </a:lnTo>
                    <a:lnTo>
                      <a:pt x="288" y="413"/>
                    </a:lnTo>
                    <a:lnTo>
                      <a:pt x="288" y="0"/>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6" name="Freeform 31"/>
              <p:cNvSpPr>
                <a:spLocks/>
              </p:cNvSpPr>
              <p:nvPr/>
            </p:nvSpPr>
            <p:spPr bwMode="auto">
              <a:xfrm>
                <a:off x="2875" y="2337"/>
                <a:ext cx="287" cy="1257"/>
              </a:xfrm>
              <a:custGeom>
                <a:avLst/>
                <a:gdLst>
                  <a:gd name="T0" fmla="*/ 0 w 287"/>
                  <a:gd name="T1" fmla="*/ 0 h 1257"/>
                  <a:gd name="T2" fmla="*/ 287 w 287"/>
                  <a:gd name="T3" fmla="*/ 845 h 1257"/>
                  <a:gd name="T4" fmla="*/ 287 w 287"/>
                  <a:gd name="T5" fmla="*/ 1257 h 1257"/>
                  <a:gd name="T6" fmla="*/ 0 w 287"/>
                  <a:gd name="T7" fmla="*/ 422 h 1257"/>
                  <a:gd name="T8" fmla="*/ 0 w 287"/>
                  <a:gd name="T9" fmla="*/ 0 h 1257"/>
                  <a:gd name="T10" fmla="*/ 0 w 287"/>
                  <a:gd name="T11" fmla="*/ 0 h 1257"/>
                  <a:gd name="T12" fmla="*/ 0 60000 65536"/>
                  <a:gd name="T13" fmla="*/ 0 60000 65536"/>
                  <a:gd name="T14" fmla="*/ 0 60000 65536"/>
                  <a:gd name="T15" fmla="*/ 0 60000 65536"/>
                  <a:gd name="T16" fmla="*/ 0 60000 65536"/>
                  <a:gd name="T17" fmla="*/ 0 60000 65536"/>
                  <a:gd name="T18" fmla="*/ 0 w 287"/>
                  <a:gd name="T19" fmla="*/ 0 h 1257"/>
                  <a:gd name="T20" fmla="*/ 287 w 287"/>
                  <a:gd name="T21" fmla="*/ 1257 h 1257"/>
                </a:gdLst>
                <a:ahLst/>
                <a:cxnLst>
                  <a:cxn ang="T12">
                    <a:pos x="T0" y="T1"/>
                  </a:cxn>
                  <a:cxn ang="T13">
                    <a:pos x="T2" y="T3"/>
                  </a:cxn>
                  <a:cxn ang="T14">
                    <a:pos x="T4" y="T5"/>
                  </a:cxn>
                  <a:cxn ang="T15">
                    <a:pos x="T6" y="T7"/>
                  </a:cxn>
                  <a:cxn ang="T16">
                    <a:pos x="T8" y="T9"/>
                  </a:cxn>
                  <a:cxn ang="T17">
                    <a:pos x="T10" y="T11"/>
                  </a:cxn>
                </a:cxnLst>
                <a:rect l="T18" t="T19" r="T20" b="T21"/>
                <a:pathLst>
                  <a:path w="287" h="1257">
                    <a:moveTo>
                      <a:pt x="0" y="0"/>
                    </a:moveTo>
                    <a:lnTo>
                      <a:pt x="287" y="845"/>
                    </a:lnTo>
                    <a:lnTo>
                      <a:pt x="287" y="1257"/>
                    </a:lnTo>
                    <a:lnTo>
                      <a:pt x="0" y="422"/>
                    </a:lnTo>
                    <a:lnTo>
                      <a:pt x="0" y="0"/>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7" name="Freeform 32"/>
              <p:cNvSpPr>
                <a:spLocks/>
              </p:cNvSpPr>
              <p:nvPr/>
            </p:nvSpPr>
            <p:spPr bwMode="auto">
              <a:xfrm>
                <a:off x="2875" y="2337"/>
                <a:ext cx="575" cy="845"/>
              </a:xfrm>
              <a:custGeom>
                <a:avLst/>
                <a:gdLst>
                  <a:gd name="T0" fmla="*/ 575 w 575"/>
                  <a:gd name="T1" fmla="*/ 806 h 845"/>
                  <a:gd name="T2" fmla="*/ 546 w 575"/>
                  <a:gd name="T3" fmla="*/ 806 h 845"/>
                  <a:gd name="T4" fmla="*/ 517 w 575"/>
                  <a:gd name="T5" fmla="*/ 816 h 845"/>
                  <a:gd name="T6" fmla="*/ 488 w 575"/>
                  <a:gd name="T7" fmla="*/ 816 h 845"/>
                  <a:gd name="T8" fmla="*/ 460 w 575"/>
                  <a:gd name="T9" fmla="*/ 825 h 845"/>
                  <a:gd name="T10" fmla="*/ 431 w 575"/>
                  <a:gd name="T11" fmla="*/ 825 h 845"/>
                  <a:gd name="T12" fmla="*/ 402 w 575"/>
                  <a:gd name="T13" fmla="*/ 825 h 845"/>
                  <a:gd name="T14" fmla="*/ 373 w 575"/>
                  <a:gd name="T15" fmla="*/ 835 h 845"/>
                  <a:gd name="T16" fmla="*/ 345 w 575"/>
                  <a:gd name="T17" fmla="*/ 835 h 845"/>
                  <a:gd name="T18" fmla="*/ 316 w 575"/>
                  <a:gd name="T19" fmla="*/ 835 h 845"/>
                  <a:gd name="T20" fmla="*/ 287 w 575"/>
                  <a:gd name="T21" fmla="*/ 845 h 845"/>
                  <a:gd name="T22" fmla="*/ 0 w 575"/>
                  <a:gd name="T23" fmla="*/ 0 h 845"/>
                  <a:gd name="T24" fmla="*/ 575 w 575"/>
                  <a:gd name="T25" fmla="*/ 806 h 8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5"/>
                  <a:gd name="T40" fmla="*/ 0 h 845"/>
                  <a:gd name="T41" fmla="*/ 575 w 575"/>
                  <a:gd name="T42" fmla="*/ 845 h 8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5" h="845">
                    <a:moveTo>
                      <a:pt x="575" y="806"/>
                    </a:moveTo>
                    <a:lnTo>
                      <a:pt x="546" y="806"/>
                    </a:lnTo>
                    <a:lnTo>
                      <a:pt x="517" y="816"/>
                    </a:lnTo>
                    <a:lnTo>
                      <a:pt x="488" y="816"/>
                    </a:lnTo>
                    <a:lnTo>
                      <a:pt x="460" y="825"/>
                    </a:lnTo>
                    <a:lnTo>
                      <a:pt x="431" y="825"/>
                    </a:lnTo>
                    <a:lnTo>
                      <a:pt x="402" y="825"/>
                    </a:lnTo>
                    <a:lnTo>
                      <a:pt x="373" y="835"/>
                    </a:lnTo>
                    <a:lnTo>
                      <a:pt x="345" y="835"/>
                    </a:lnTo>
                    <a:lnTo>
                      <a:pt x="316" y="835"/>
                    </a:lnTo>
                    <a:lnTo>
                      <a:pt x="287" y="845"/>
                    </a:lnTo>
                    <a:lnTo>
                      <a:pt x="0" y="0"/>
                    </a:lnTo>
                    <a:lnTo>
                      <a:pt x="575" y="806"/>
                    </a:lnTo>
                    <a:close/>
                  </a:path>
                </a:pathLst>
              </a:custGeom>
              <a:solidFill>
                <a:srgbClr val="C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8" name="Freeform 33"/>
              <p:cNvSpPr>
                <a:spLocks/>
              </p:cNvSpPr>
              <p:nvPr/>
            </p:nvSpPr>
            <p:spPr bwMode="auto">
              <a:xfrm>
                <a:off x="901" y="2442"/>
                <a:ext cx="1983" cy="1268"/>
              </a:xfrm>
              <a:custGeom>
                <a:avLst/>
                <a:gdLst>
                  <a:gd name="T0" fmla="*/ 1897 w 1983"/>
                  <a:gd name="T1" fmla="*/ 845 h 1268"/>
                  <a:gd name="T2" fmla="*/ 1782 w 1983"/>
                  <a:gd name="T3" fmla="*/ 855 h 1268"/>
                  <a:gd name="T4" fmla="*/ 1667 w 1983"/>
                  <a:gd name="T5" fmla="*/ 855 h 1268"/>
                  <a:gd name="T6" fmla="*/ 1543 w 1983"/>
                  <a:gd name="T7" fmla="*/ 845 h 1268"/>
                  <a:gd name="T8" fmla="*/ 1428 w 1983"/>
                  <a:gd name="T9" fmla="*/ 845 h 1268"/>
                  <a:gd name="T10" fmla="*/ 1313 w 1983"/>
                  <a:gd name="T11" fmla="*/ 826 h 1268"/>
                  <a:gd name="T12" fmla="*/ 1198 w 1983"/>
                  <a:gd name="T13" fmla="*/ 816 h 1268"/>
                  <a:gd name="T14" fmla="*/ 1083 w 1983"/>
                  <a:gd name="T15" fmla="*/ 797 h 1268"/>
                  <a:gd name="T16" fmla="*/ 977 w 1983"/>
                  <a:gd name="T17" fmla="*/ 768 h 1268"/>
                  <a:gd name="T18" fmla="*/ 872 w 1983"/>
                  <a:gd name="T19" fmla="*/ 740 h 1268"/>
                  <a:gd name="T20" fmla="*/ 767 w 1983"/>
                  <a:gd name="T21" fmla="*/ 711 h 1268"/>
                  <a:gd name="T22" fmla="*/ 671 w 1983"/>
                  <a:gd name="T23" fmla="*/ 682 h 1268"/>
                  <a:gd name="T24" fmla="*/ 585 w 1983"/>
                  <a:gd name="T25" fmla="*/ 644 h 1268"/>
                  <a:gd name="T26" fmla="*/ 489 w 1983"/>
                  <a:gd name="T27" fmla="*/ 605 h 1268"/>
                  <a:gd name="T28" fmla="*/ 412 w 1983"/>
                  <a:gd name="T29" fmla="*/ 557 h 1268"/>
                  <a:gd name="T30" fmla="*/ 335 w 1983"/>
                  <a:gd name="T31" fmla="*/ 509 h 1268"/>
                  <a:gd name="T32" fmla="*/ 268 w 1983"/>
                  <a:gd name="T33" fmla="*/ 461 h 1268"/>
                  <a:gd name="T34" fmla="*/ 211 w 1983"/>
                  <a:gd name="T35" fmla="*/ 413 h 1268"/>
                  <a:gd name="T36" fmla="*/ 153 w 1983"/>
                  <a:gd name="T37" fmla="*/ 356 h 1268"/>
                  <a:gd name="T38" fmla="*/ 106 w 1983"/>
                  <a:gd name="T39" fmla="*/ 308 h 1268"/>
                  <a:gd name="T40" fmla="*/ 67 w 1983"/>
                  <a:gd name="T41" fmla="*/ 250 h 1268"/>
                  <a:gd name="T42" fmla="*/ 38 w 1983"/>
                  <a:gd name="T43" fmla="*/ 192 h 1268"/>
                  <a:gd name="T44" fmla="*/ 19 w 1983"/>
                  <a:gd name="T45" fmla="*/ 135 h 1268"/>
                  <a:gd name="T46" fmla="*/ 0 w 1983"/>
                  <a:gd name="T47" fmla="*/ 77 h 1268"/>
                  <a:gd name="T48" fmla="*/ 0 w 1983"/>
                  <a:gd name="T49" fmla="*/ 10 h 1268"/>
                  <a:gd name="T50" fmla="*/ 0 w 1983"/>
                  <a:gd name="T51" fmla="*/ 442 h 1268"/>
                  <a:gd name="T52" fmla="*/ 10 w 1983"/>
                  <a:gd name="T53" fmla="*/ 509 h 1268"/>
                  <a:gd name="T54" fmla="*/ 19 w 1983"/>
                  <a:gd name="T55" fmla="*/ 567 h 1268"/>
                  <a:gd name="T56" fmla="*/ 48 w 1983"/>
                  <a:gd name="T57" fmla="*/ 624 h 1268"/>
                  <a:gd name="T58" fmla="*/ 77 w 1983"/>
                  <a:gd name="T59" fmla="*/ 682 h 1268"/>
                  <a:gd name="T60" fmla="*/ 125 w 1983"/>
                  <a:gd name="T61" fmla="*/ 740 h 1268"/>
                  <a:gd name="T62" fmla="*/ 173 w 1983"/>
                  <a:gd name="T63" fmla="*/ 788 h 1268"/>
                  <a:gd name="T64" fmla="*/ 220 w 1983"/>
                  <a:gd name="T65" fmla="*/ 845 h 1268"/>
                  <a:gd name="T66" fmla="*/ 288 w 1983"/>
                  <a:gd name="T67" fmla="*/ 893 h 1268"/>
                  <a:gd name="T68" fmla="*/ 355 w 1983"/>
                  <a:gd name="T69" fmla="*/ 941 h 1268"/>
                  <a:gd name="T70" fmla="*/ 431 w 1983"/>
                  <a:gd name="T71" fmla="*/ 989 h 1268"/>
                  <a:gd name="T72" fmla="*/ 517 w 1983"/>
                  <a:gd name="T73" fmla="*/ 1028 h 1268"/>
                  <a:gd name="T74" fmla="*/ 604 w 1983"/>
                  <a:gd name="T75" fmla="*/ 1066 h 1268"/>
                  <a:gd name="T76" fmla="*/ 700 w 1983"/>
                  <a:gd name="T77" fmla="*/ 1104 h 1268"/>
                  <a:gd name="T78" fmla="*/ 795 w 1983"/>
                  <a:gd name="T79" fmla="*/ 1143 h 1268"/>
                  <a:gd name="T80" fmla="*/ 901 w 1983"/>
                  <a:gd name="T81" fmla="*/ 1172 h 1268"/>
                  <a:gd name="T82" fmla="*/ 1006 w 1983"/>
                  <a:gd name="T83" fmla="*/ 1191 h 1268"/>
                  <a:gd name="T84" fmla="*/ 1111 w 1983"/>
                  <a:gd name="T85" fmla="*/ 1220 h 1268"/>
                  <a:gd name="T86" fmla="*/ 1226 w 1983"/>
                  <a:gd name="T87" fmla="*/ 1239 h 1268"/>
                  <a:gd name="T88" fmla="*/ 1341 w 1983"/>
                  <a:gd name="T89" fmla="*/ 1248 h 1268"/>
                  <a:gd name="T90" fmla="*/ 1456 w 1983"/>
                  <a:gd name="T91" fmla="*/ 1258 h 1268"/>
                  <a:gd name="T92" fmla="*/ 1571 w 1983"/>
                  <a:gd name="T93" fmla="*/ 1268 h 1268"/>
                  <a:gd name="T94" fmla="*/ 1696 w 1983"/>
                  <a:gd name="T95" fmla="*/ 1268 h 1268"/>
                  <a:gd name="T96" fmla="*/ 1811 w 1983"/>
                  <a:gd name="T97" fmla="*/ 1268 h 1268"/>
                  <a:gd name="T98" fmla="*/ 1926 w 1983"/>
                  <a:gd name="T99" fmla="*/ 1258 h 1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83"/>
                  <a:gd name="T151" fmla="*/ 0 h 1268"/>
                  <a:gd name="T152" fmla="*/ 1983 w 1983"/>
                  <a:gd name="T153" fmla="*/ 1268 h 1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83" h="1268">
                    <a:moveTo>
                      <a:pt x="1983" y="836"/>
                    </a:moveTo>
                    <a:lnTo>
                      <a:pt x="1955" y="845"/>
                    </a:lnTo>
                    <a:lnTo>
                      <a:pt x="1926" y="845"/>
                    </a:lnTo>
                    <a:lnTo>
                      <a:pt x="1897" y="845"/>
                    </a:lnTo>
                    <a:lnTo>
                      <a:pt x="1868" y="845"/>
                    </a:lnTo>
                    <a:lnTo>
                      <a:pt x="1840" y="845"/>
                    </a:lnTo>
                    <a:lnTo>
                      <a:pt x="1811" y="845"/>
                    </a:lnTo>
                    <a:lnTo>
                      <a:pt x="1782" y="855"/>
                    </a:lnTo>
                    <a:lnTo>
                      <a:pt x="1753" y="855"/>
                    </a:lnTo>
                    <a:lnTo>
                      <a:pt x="1725" y="855"/>
                    </a:lnTo>
                    <a:lnTo>
                      <a:pt x="1696" y="855"/>
                    </a:lnTo>
                    <a:lnTo>
                      <a:pt x="1667" y="855"/>
                    </a:lnTo>
                    <a:lnTo>
                      <a:pt x="1629" y="855"/>
                    </a:lnTo>
                    <a:lnTo>
                      <a:pt x="1600" y="855"/>
                    </a:lnTo>
                    <a:lnTo>
                      <a:pt x="1571" y="845"/>
                    </a:lnTo>
                    <a:lnTo>
                      <a:pt x="1543" y="845"/>
                    </a:lnTo>
                    <a:lnTo>
                      <a:pt x="1514" y="845"/>
                    </a:lnTo>
                    <a:lnTo>
                      <a:pt x="1485" y="845"/>
                    </a:lnTo>
                    <a:lnTo>
                      <a:pt x="1456" y="845"/>
                    </a:lnTo>
                    <a:lnTo>
                      <a:pt x="1428" y="845"/>
                    </a:lnTo>
                    <a:lnTo>
                      <a:pt x="1399" y="836"/>
                    </a:lnTo>
                    <a:lnTo>
                      <a:pt x="1370" y="836"/>
                    </a:lnTo>
                    <a:lnTo>
                      <a:pt x="1341" y="836"/>
                    </a:lnTo>
                    <a:lnTo>
                      <a:pt x="1313" y="826"/>
                    </a:lnTo>
                    <a:lnTo>
                      <a:pt x="1284" y="826"/>
                    </a:lnTo>
                    <a:lnTo>
                      <a:pt x="1255" y="826"/>
                    </a:lnTo>
                    <a:lnTo>
                      <a:pt x="1226" y="816"/>
                    </a:lnTo>
                    <a:lnTo>
                      <a:pt x="1198" y="816"/>
                    </a:lnTo>
                    <a:lnTo>
                      <a:pt x="1169" y="807"/>
                    </a:lnTo>
                    <a:lnTo>
                      <a:pt x="1140" y="807"/>
                    </a:lnTo>
                    <a:lnTo>
                      <a:pt x="1111" y="797"/>
                    </a:lnTo>
                    <a:lnTo>
                      <a:pt x="1083" y="797"/>
                    </a:lnTo>
                    <a:lnTo>
                      <a:pt x="1054" y="788"/>
                    </a:lnTo>
                    <a:lnTo>
                      <a:pt x="1025" y="788"/>
                    </a:lnTo>
                    <a:lnTo>
                      <a:pt x="1006" y="778"/>
                    </a:lnTo>
                    <a:lnTo>
                      <a:pt x="977" y="768"/>
                    </a:lnTo>
                    <a:lnTo>
                      <a:pt x="949" y="768"/>
                    </a:lnTo>
                    <a:lnTo>
                      <a:pt x="920" y="759"/>
                    </a:lnTo>
                    <a:lnTo>
                      <a:pt x="901" y="749"/>
                    </a:lnTo>
                    <a:lnTo>
                      <a:pt x="872" y="740"/>
                    </a:lnTo>
                    <a:lnTo>
                      <a:pt x="843" y="740"/>
                    </a:lnTo>
                    <a:lnTo>
                      <a:pt x="814" y="730"/>
                    </a:lnTo>
                    <a:lnTo>
                      <a:pt x="795" y="720"/>
                    </a:lnTo>
                    <a:lnTo>
                      <a:pt x="767" y="711"/>
                    </a:lnTo>
                    <a:lnTo>
                      <a:pt x="747" y="701"/>
                    </a:lnTo>
                    <a:lnTo>
                      <a:pt x="719" y="701"/>
                    </a:lnTo>
                    <a:lnTo>
                      <a:pt x="700" y="692"/>
                    </a:lnTo>
                    <a:lnTo>
                      <a:pt x="671" y="682"/>
                    </a:lnTo>
                    <a:lnTo>
                      <a:pt x="652" y="672"/>
                    </a:lnTo>
                    <a:lnTo>
                      <a:pt x="623" y="663"/>
                    </a:lnTo>
                    <a:lnTo>
                      <a:pt x="604" y="653"/>
                    </a:lnTo>
                    <a:lnTo>
                      <a:pt x="585" y="644"/>
                    </a:lnTo>
                    <a:lnTo>
                      <a:pt x="556" y="634"/>
                    </a:lnTo>
                    <a:lnTo>
                      <a:pt x="537" y="624"/>
                    </a:lnTo>
                    <a:lnTo>
                      <a:pt x="517" y="615"/>
                    </a:lnTo>
                    <a:lnTo>
                      <a:pt x="489" y="605"/>
                    </a:lnTo>
                    <a:lnTo>
                      <a:pt x="470" y="596"/>
                    </a:lnTo>
                    <a:lnTo>
                      <a:pt x="450" y="576"/>
                    </a:lnTo>
                    <a:lnTo>
                      <a:pt x="431" y="567"/>
                    </a:lnTo>
                    <a:lnTo>
                      <a:pt x="412" y="557"/>
                    </a:lnTo>
                    <a:lnTo>
                      <a:pt x="393" y="548"/>
                    </a:lnTo>
                    <a:lnTo>
                      <a:pt x="374" y="538"/>
                    </a:lnTo>
                    <a:lnTo>
                      <a:pt x="355" y="528"/>
                    </a:lnTo>
                    <a:lnTo>
                      <a:pt x="335" y="509"/>
                    </a:lnTo>
                    <a:lnTo>
                      <a:pt x="316" y="500"/>
                    </a:lnTo>
                    <a:lnTo>
                      <a:pt x="307" y="490"/>
                    </a:lnTo>
                    <a:lnTo>
                      <a:pt x="288" y="480"/>
                    </a:lnTo>
                    <a:lnTo>
                      <a:pt x="268" y="461"/>
                    </a:lnTo>
                    <a:lnTo>
                      <a:pt x="259" y="452"/>
                    </a:lnTo>
                    <a:lnTo>
                      <a:pt x="240" y="442"/>
                    </a:lnTo>
                    <a:lnTo>
                      <a:pt x="220" y="423"/>
                    </a:lnTo>
                    <a:lnTo>
                      <a:pt x="211" y="413"/>
                    </a:lnTo>
                    <a:lnTo>
                      <a:pt x="192" y="404"/>
                    </a:lnTo>
                    <a:lnTo>
                      <a:pt x="182" y="384"/>
                    </a:lnTo>
                    <a:lnTo>
                      <a:pt x="173" y="375"/>
                    </a:lnTo>
                    <a:lnTo>
                      <a:pt x="153" y="356"/>
                    </a:lnTo>
                    <a:lnTo>
                      <a:pt x="144" y="346"/>
                    </a:lnTo>
                    <a:lnTo>
                      <a:pt x="134" y="336"/>
                    </a:lnTo>
                    <a:lnTo>
                      <a:pt x="125" y="317"/>
                    </a:lnTo>
                    <a:lnTo>
                      <a:pt x="106" y="308"/>
                    </a:lnTo>
                    <a:lnTo>
                      <a:pt x="96" y="288"/>
                    </a:lnTo>
                    <a:lnTo>
                      <a:pt x="86" y="279"/>
                    </a:lnTo>
                    <a:lnTo>
                      <a:pt x="77" y="260"/>
                    </a:lnTo>
                    <a:lnTo>
                      <a:pt x="67" y="250"/>
                    </a:lnTo>
                    <a:lnTo>
                      <a:pt x="58" y="231"/>
                    </a:lnTo>
                    <a:lnTo>
                      <a:pt x="58" y="221"/>
                    </a:lnTo>
                    <a:lnTo>
                      <a:pt x="48" y="202"/>
                    </a:lnTo>
                    <a:lnTo>
                      <a:pt x="38" y="192"/>
                    </a:lnTo>
                    <a:lnTo>
                      <a:pt x="29" y="173"/>
                    </a:lnTo>
                    <a:lnTo>
                      <a:pt x="29" y="164"/>
                    </a:lnTo>
                    <a:lnTo>
                      <a:pt x="19" y="144"/>
                    </a:lnTo>
                    <a:lnTo>
                      <a:pt x="19" y="135"/>
                    </a:lnTo>
                    <a:lnTo>
                      <a:pt x="10" y="116"/>
                    </a:lnTo>
                    <a:lnTo>
                      <a:pt x="10" y="106"/>
                    </a:lnTo>
                    <a:lnTo>
                      <a:pt x="10" y="87"/>
                    </a:lnTo>
                    <a:lnTo>
                      <a:pt x="0" y="77"/>
                    </a:lnTo>
                    <a:lnTo>
                      <a:pt x="0" y="58"/>
                    </a:lnTo>
                    <a:lnTo>
                      <a:pt x="0" y="48"/>
                    </a:lnTo>
                    <a:lnTo>
                      <a:pt x="0" y="29"/>
                    </a:lnTo>
                    <a:lnTo>
                      <a:pt x="0" y="10"/>
                    </a:lnTo>
                    <a:lnTo>
                      <a:pt x="0" y="0"/>
                    </a:lnTo>
                    <a:lnTo>
                      <a:pt x="0" y="413"/>
                    </a:lnTo>
                    <a:lnTo>
                      <a:pt x="0" y="432"/>
                    </a:lnTo>
                    <a:lnTo>
                      <a:pt x="0" y="442"/>
                    </a:lnTo>
                    <a:lnTo>
                      <a:pt x="0" y="461"/>
                    </a:lnTo>
                    <a:lnTo>
                      <a:pt x="0" y="480"/>
                    </a:lnTo>
                    <a:lnTo>
                      <a:pt x="0" y="490"/>
                    </a:lnTo>
                    <a:lnTo>
                      <a:pt x="10" y="509"/>
                    </a:lnTo>
                    <a:lnTo>
                      <a:pt x="10" y="519"/>
                    </a:lnTo>
                    <a:lnTo>
                      <a:pt x="10" y="538"/>
                    </a:lnTo>
                    <a:lnTo>
                      <a:pt x="19" y="548"/>
                    </a:lnTo>
                    <a:lnTo>
                      <a:pt x="19" y="567"/>
                    </a:lnTo>
                    <a:lnTo>
                      <a:pt x="29" y="576"/>
                    </a:lnTo>
                    <a:lnTo>
                      <a:pt x="29" y="596"/>
                    </a:lnTo>
                    <a:lnTo>
                      <a:pt x="38" y="605"/>
                    </a:lnTo>
                    <a:lnTo>
                      <a:pt x="48" y="624"/>
                    </a:lnTo>
                    <a:lnTo>
                      <a:pt x="58" y="634"/>
                    </a:lnTo>
                    <a:lnTo>
                      <a:pt x="58" y="653"/>
                    </a:lnTo>
                    <a:lnTo>
                      <a:pt x="67" y="663"/>
                    </a:lnTo>
                    <a:lnTo>
                      <a:pt x="77" y="682"/>
                    </a:lnTo>
                    <a:lnTo>
                      <a:pt x="86" y="692"/>
                    </a:lnTo>
                    <a:lnTo>
                      <a:pt x="96" y="711"/>
                    </a:lnTo>
                    <a:lnTo>
                      <a:pt x="106" y="720"/>
                    </a:lnTo>
                    <a:lnTo>
                      <a:pt x="125" y="740"/>
                    </a:lnTo>
                    <a:lnTo>
                      <a:pt x="134" y="749"/>
                    </a:lnTo>
                    <a:lnTo>
                      <a:pt x="144" y="759"/>
                    </a:lnTo>
                    <a:lnTo>
                      <a:pt x="153" y="778"/>
                    </a:lnTo>
                    <a:lnTo>
                      <a:pt x="173" y="788"/>
                    </a:lnTo>
                    <a:lnTo>
                      <a:pt x="182" y="807"/>
                    </a:lnTo>
                    <a:lnTo>
                      <a:pt x="192" y="816"/>
                    </a:lnTo>
                    <a:lnTo>
                      <a:pt x="211" y="826"/>
                    </a:lnTo>
                    <a:lnTo>
                      <a:pt x="220" y="845"/>
                    </a:lnTo>
                    <a:lnTo>
                      <a:pt x="240" y="855"/>
                    </a:lnTo>
                    <a:lnTo>
                      <a:pt x="259" y="864"/>
                    </a:lnTo>
                    <a:lnTo>
                      <a:pt x="268" y="884"/>
                    </a:lnTo>
                    <a:lnTo>
                      <a:pt x="288" y="893"/>
                    </a:lnTo>
                    <a:lnTo>
                      <a:pt x="307" y="903"/>
                    </a:lnTo>
                    <a:lnTo>
                      <a:pt x="316" y="922"/>
                    </a:lnTo>
                    <a:lnTo>
                      <a:pt x="335" y="932"/>
                    </a:lnTo>
                    <a:lnTo>
                      <a:pt x="355" y="941"/>
                    </a:lnTo>
                    <a:lnTo>
                      <a:pt x="374" y="951"/>
                    </a:lnTo>
                    <a:lnTo>
                      <a:pt x="393" y="960"/>
                    </a:lnTo>
                    <a:lnTo>
                      <a:pt x="412" y="980"/>
                    </a:lnTo>
                    <a:lnTo>
                      <a:pt x="431" y="989"/>
                    </a:lnTo>
                    <a:lnTo>
                      <a:pt x="450" y="999"/>
                    </a:lnTo>
                    <a:lnTo>
                      <a:pt x="470" y="1008"/>
                    </a:lnTo>
                    <a:lnTo>
                      <a:pt x="489" y="1018"/>
                    </a:lnTo>
                    <a:lnTo>
                      <a:pt x="517" y="1028"/>
                    </a:lnTo>
                    <a:lnTo>
                      <a:pt x="537" y="1037"/>
                    </a:lnTo>
                    <a:lnTo>
                      <a:pt x="556" y="1047"/>
                    </a:lnTo>
                    <a:lnTo>
                      <a:pt x="585" y="1056"/>
                    </a:lnTo>
                    <a:lnTo>
                      <a:pt x="604" y="1066"/>
                    </a:lnTo>
                    <a:lnTo>
                      <a:pt x="623" y="1076"/>
                    </a:lnTo>
                    <a:lnTo>
                      <a:pt x="652" y="1085"/>
                    </a:lnTo>
                    <a:lnTo>
                      <a:pt x="671" y="1095"/>
                    </a:lnTo>
                    <a:lnTo>
                      <a:pt x="700" y="1104"/>
                    </a:lnTo>
                    <a:lnTo>
                      <a:pt x="719" y="1114"/>
                    </a:lnTo>
                    <a:lnTo>
                      <a:pt x="747" y="1124"/>
                    </a:lnTo>
                    <a:lnTo>
                      <a:pt x="767" y="1133"/>
                    </a:lnTo>
                    <a:lnTo>
                      <a:pt x="795" y="1143"/>
                    </a:lnTo>
                    <a:lnTo>
                      <a:pt x="814" y="1143"/>
                    </a:lnTo>
                    <a:lnTo>
                      <a:pt x="843" y="1152"/>
                    </a:lnTo>
                    <a:lnTo>
                      <a:pt x="872" y="1162"/>
                    </a:lnTo>
                    <a:lnTo>
                      <a:pt x="901" y="1172"/>
                    </a:lnTo>
                    <a:lnTo>
                      <a:pt x="920" y="1172"/>
                    </a:lnTo>
                    <a:lnTo>
                      <a:pt x="949" y="1181"/>
                    </a:lnTo>
                    <a:lnTo>
                      <a:pt x="977" y="1191"/>
                    </a:lnTo>
                    <a:lnTo>
                      <a:pt x="1006" y="1191"/>
                    </a:lnTo>
                    <a:lnTo>
                      <a:pt x="1025" y="1200"/>
                    </a:lnTo>
                    <a:lnTo>
                      <a:pt x="1054" y="1210"/>
                    </a:lnTo>
                    <a:lnTo>
                      <a:pt x="1083" y="1210"/>
                    </a:lnTo>
                    <a:lnTo>
                      <a:pt x="1111" y="1220"/>
                    </a:lnTo>
                    <a:lnTo>
                      <a:pt x="1140" y="1220"/>
                    </a:lnTo>
                    <a:lnTo>
                      <a:pt x="1169" y="1229"/>
                    </a:lnTo>
                    <a:lnTo>
                      <a:pt x="1198" y="1229"/>
                    </a:lnTo>
                    <a:lnTo>
                      <a:pt x="1226" y="1239"/>
                    </a:lnTo>
                    <a:lnTo>
                      <a:pt x="1255" y="1239"/>
                    </a:lnTo>
                    <a:lnTo>
                      <a:pt x="1284" y="1239"/>
                    </a:lnTo>
                    <a:lnTo>
                      <a:pt x="1313" y="1248"/>
                    </a:lnTo>
                    <a:lnTo>
                      <a:pt x="1341" y="1248"/>
                    </a:lnTo>
                    <a:lnTo>
                      <a:pt x="1370" y="1248"/>
                    </a:lnTo>
                    <a:lnTo>
                      <a:pt x="1399" y="1258"/>
                    </a:lnTo>
                    <a:lnTo>
                      <a:pt x="1428" y="1258"/>
                    </a:lnTo>
                    <a:lnTo>
                      <a:pt x="1456" y="1258"/>
                    </a:lnTo>
                    <a:lnTo>
                      <a:pt x="1485" y="1258"/>
                    </a:lnTo>
                    <a:lnTo>
                      <a:pt x="1514" y="1268"/>
                    </a:lnTo>
                    <a:lnTo>
                      <a:pt x="1543" y="1268"/>
                    </a:lnTo>
                    <a:lnTo>
                      <a:pt x="1571" y="1268"/>
                    </a:lnTo>
                    <a:lnTo>
                      <a:pt x="1600" y="1268"/>
                    </a:lnTo>
                    <a:lnTo>
                      <a:pt x="1629" y="1268"/>
                    </a:lnTo>
                    <a:lnTo>
                      <a:pt x="1667" y="1268"/>
                    </a:lnTo>
                    <a:lnTo>
                      <a:pt x="1696" y="1268"/>
                    </a:lnTo>
                    <a:lnTo>
                      <a:pt x="1725" y="1268"/>
                    </a:lnTo>
                    <a:lnTo>
                      <a:pt x="1753" y="1268"/>
                    </a:lnTo>
                    <a:lnTo>
                      <a:pt x="1782" y="1268"/>
                    </a:lnTo>
                    <a:lnTo>
                      <a:pt x="1811" y="1268"/>
                    </a:lnTo>
                    <a:lnTo>
                      <a:pt x="1840" y="1268"/>
                    </a:lnTo>
                    <a:lnTo>
                      <a:pt x="1868" y="1268"/>
                    </a:lnTo>
                    <a:lnTo>
                      <a:pt x="1897" y="1258"/>
                    </a:lnTo>
                    <a:lnTo>
                      <a:pt x="1926" y="1258"/>
                    </a:lnTo>
                    <a:lnTo>
                      <a:pt x="1955" y="1258"/>
                    </a:lnTo>
                    <a:lnTo>
                      <a:pt x="1983" y="1258"/>
                    </a:lnTo>
                    <a:lnTo>
                      <a:pt x="1983" y="836"/>
                    </a:lnTo>
                    <a:close/>
                  </a:path>
                </a:pathLst>
              </a:custGeom>
              <a:solidFill>
                <a:srgbClr val="432A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9" name="Freeform 34"/>
              <p:cNvSpPr>
                <a:spLocks/>
              </p:cNvSpPr>
              <p:nvPr/>
            </p:nvSpPr>
            <p:spPr bwMode="auto">
              <a:xfrm>
                <a:off x="2875" y="2337"/>
                <a:ext cx="575" cy="845"/>
              </a:xfrm>
              <a:custGeom>
                <a:avLst/>
                <a:gdLst>
                  <a:gd name="T0" fmla="*/ 575 w 575"/>
                  <a:gd name="T1" fmla="*/ 806 h 845"/>
                  <a:gd name="T2" fmla="*/ 546 w 575"/>
                  <a:gd name="T3" fmla="*/ 806 h 845"/>
                  <a:gd name="T4" fmla="*/ 546 w 575"/>
                  <a:gd name="T5" fmla="*/ 806 h 845"/>
                  <a:gd name="T6" fmla="*/ 517 w 575"/>
                  <a:gd name="T7" fmla="*/ 816 h 845"/>
                  <a:gd name="T8" fmla="*/ 488 w 575"/>
                  <a:gd name="T9" fmla="*/ 816 h 845"/>
                  <a:gd name="T10" fmla="*/ 488 w 575"/>
                  <a:gd name="T11" fmla="*/ 816 h 845"/>
                  <a:gd name="T12" fmla="*/ 460 w 575"/>
                  <a:gd name="T13" fmla="*/ 825 h 845"/>
                  <a:gd name="T14" fmla="*/ 431 w 575"/>
                  <a:gd name="T15" fmla="*/ 825 h 845"/>
                  <a:gd name="T16" fmla="*/ 431 w 575"/>
                  <a:gd name="T17" fmla="*/ 825 h 845"/>
                  <a:gd name="T18" fmla="*/ 402 w 575"/>
                  <a:gd name="T19" fmla="*/ 825 h 845"/>
                  <a:gd name="T20" fmla="*/ 373 w 575"/>
                  <a:gd name="T21" fmla="*/ 835 h 845"/>
                  <a:gd name="T22" fmla="*/ 373 w 575"/>
                  <a:gd name="T23" fmla="*/ 835 h 845"/>
                  <a:gd name="T24" fmla="*/ 345 w 575"/>
                  <a:gd name="T25" fmla="*/ 835 h 845"/>
                  <a:gd name="T26" fmla="*/ 316 w 575"/>
                  <a:gd name="T27" fmla="*/ 835 h 845"/>
                  <a:gd name="T28" fmla="*/ 316 w 575"/>
                  <a:gd name="T29" fmla="*/ 835 h 845"/>
                  <a:gd name="T30" fmla="*/ 287 w 575"/>
                  <a:gd name="T31" fmla="*/ 845 h 845"/>
                  <a:gd name="T32" fmla="*/ 0 w 575"/>
                  <a:gd name="T33" fmla="*/ 0 h 845"/>
                  <a:gd name="T34" fmla="*/ 575 w 575"/>
                  <a:gd name="T35" fmla="*/ 806 h 845"/>
                  <a:gd name="T36" fmla="*/ 575 w 575"/>
                  <a:gd name="T37" fmla="*/ 806 h 8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5"/>
                  <a:gd name="T58" fmla="*/ 0 h 845"/>
                  <a:gd name="T59" fmla="*/ 575 w 575"/>
                  <a:gd name="T60" fmla="*/ 845 h 8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5" h="845">
                    <a:moveTo>
                      <a:pt x="575" y="806"/>
                    </a:moveTo>
                    <a:lnTo>
                      <a:pt x="546" y="806"/>
                    </a:lnTo>
                    <a:lnTo>
                      <a:pt x="517" y="816"/>
                    </a:lnTo>
                    <a:lnTo>
                      <a:pt x="488" y="816"/>
                    </a:lnTo>
                    <a:lnTo>
                      <a:pt x="460" y="825"/>
                    </a:lnTo>
                    <a:lnTo>
                      <a:pt x="431" y="825"/>
                    </a:lnTo>
                    <a:lnTo>
                      <a:pt x="402" y="825"/>
                    </a:lnTo>
                    <a:lnTo>
                      <a:pt x="373" y="835"/>
                    </a:lnTo>
                    <a:lnTo>
                      <a:pt x="345" y="835"/>
                    </a:lnTo>
                    <a:lnTo>
                      <a:pt x="316" y="835"/>
                    </a:lnTo>
                    <a:lnTo>
                      <a:pt x="287" y="845"/>
                    </a:lnTo>
                    <a:lnTo>
                      <a:pt x="0" y="0"/>
                    </a:lnTo>
                    <a:lnTo>
                      <a:pt x="575" y="806"/>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0" name="Freeform 35"/>
              <p:cNvSpPr>
                <a:spLocks/>
              </p:cNvSpPr>
              <p:nvPr/>
            </p:nvSpPr>
            <p:spPr bwMode="auto">
              <a:xfrm>
                <a:off x="901" y="2442"/>
                <a:ext cx="1983" cy="1268"/>
              </a:xfrm>
              <a:custGeom>
                <a:avLst/>
                <a:gdLst>
                  <a:gd name="T0" fmla="*/ 1897 w 1983"/>
                  <a:gd name="T1" fmla="*/ 845 h 1268"/>
                  <a:gd name="T2" fmla="*/ 1811 w 1983"/>
                  <a:gd name="T3" fmla="*/ 845 h 1268"/>
                  <a:gd name="T4" fmla="*/ 1725 w 1983"/>
                  <a:gd name="T5" fmla="*/ 855 h 1268"/>
                  <a:gd name="T6" fmla="*/ 1600 w 1983"/>
                  <a:gd name="T7" fmla="*/ 855 h 1268"/>
                  <a:gd name="T8" fmla="*/ 1514 w 1983"/>
                  <a:gd name="T9" fmla="*/ 845 h 1268"/>
                  <a:gd name="T10" fmla="*/ 1428 w 1983"/>
                  <a:gd name="T11" fmla="*/ 845 h 1268"/>
                  <a:gd name="T12" fmla="*/ 1313 w 1983"/>
                  <a:gd name="T13" fmla="*/ 826 h 1268"/>
                  <a:gd name="T14" fmla="*/ 1226 w 1983"/>
                  <a:gd name="T15" fmla="*/ 816 h 1268"/>
                  <a:gd name="T16" fmla="*/ 1140 w 1983"/>
                  <a:gd name="T17" fmla="*/ 807 h 1268"/>
                  <a:gd name="T18" fmla="*/ 1025 w 1983"/>
                  <a:gd name="T19" fmla="*/ 788 h 1268"/>
                  <a:gd name="T20" fmla="*/ 949 w 1983"/>
                  <a:gd name="T21" fmla="*/ 768 h 1268"/>
                  <a:gd name="T22" fmla="*/ 872 w 1983"/>
                  <a:gd name="T23" fmla="*/ 740 h 1268"/>
                  <a:gd name="T24" fmla="*/ 767 w 1983"/>
                  <a:gd name="T25" fmla="*/ 711 h 1268"/>
                  <a:gd name="T26" fmla="*/ 700 w 1983"/>
                  <a:gd name="T27" fmla="*/ 692 h 1268"/>
                  <a:gd name="T28" fmla="*/ 623 w 1983"/>
                  <a:gd name="T29" fmla="*/ 663 h 1268"/>
                  <a:gd name="T30" fmla="*/ 537 w 1983"/>
                  <a:gd name="T31" fmla="*/ 624 h 1268"/>
                  <a:gd name="T32" fmla="*/ 470 w 1983"/>
                  <a:gd name="T33" fmla="*/ 596 h 1268"/>
                  <a:gd name="T34" fmla="*/ 412 w 1983"/>
                  <a:gd name="T35" fmla="*/ 557 h 1268"/>
                  <a:gd name="T36" fmla="*/ 335 w 1983"/>
                  <a:gd name="T37" fmla="*/ 509 h 1268"/>
                  <a:gd name="T38" fmla="*/ 288 w 1983"/>
                  <a:gd name="T39" fmla="*/ 480 h 1268"/>
                  <a:gd name="T40" fmla="*/ 240 w 1983"/>
                  <a:gd name="T41" fmla="*/ 442 h 1268"/>
                  <a:gd name="T42" fmla="*/ 182 w 1983"/>
                  <a:gd name="T43" fmla="*/ 384 h 1268"/>
                  <a:gd name="T44" fmla="*/ 144 w 1983"/>
                  <a:gd name="T45" fmla="*/ 346 h 1268"/>
                  <a:gd name="T46" fmla="*/ 106 w 1983"/>
                  <a:gd name="T47" fmla="*/ 308 h 1268"/>
                  <a:gd name="T48" fmla="*/ 67 w 1983"/>
                  <a:gd name="T49" fmla="*/ 250 h 1268"/>
                  <a:gd name="T50" fmla="*/ 48 w 1983"/>
                  <a:gd name="T51" fmla="*/ 202 h 1268"/>
                  <a:gd name="T52" fmla="*/ 29 w 1983"/>
                  <a:gd name="T53" fmla="*/ 164 h 1268"/>
                  <a:gd name="T54" fmla="*/ 10 w 1983"/>
                  <a:gd name="T55" fmla="*/ 106 h 1268"/>
                  <a:gd name="T56" fmla="*/ 0 w 1983"/>
                  <a:gd name="T57" fmla="*/ 58 h 1268"/>
                  <a:gd name="T58" fmla="*/ 0 w 1983"/>
                  <a:gd name="T59" fmla="*/ 10 h 1268"/>
                  <a:gd name="T60" fmla="*/ 0 w 1983"/>
                  <a:gd name="T61" fmla="*/ 442 h 1268"/>
                  <a:gd name="T62" fmla="*/ 0 w 1983"/>
                  <a:gd name="T63" fmla="*/ 490 h 1268"/>
                  <a:gd name="T64" fmla="*/ 19 w 1983"/>
                  <a:gd name="T65" fmla="*/ 548 h 1268"/>
                  <a:gd name="T66" fmla="*/ 29 w 1983"/>
                  <a:gd name="T67" fmla="*/ 596 h 1268"/>
                  <a:gd name="T68" fmla="*/ 58 w 1983"/>
                  <a:gd name="T69" fmla="*/ 634 h 1268"/>
                  <a:gd name="T70" fmla="*/ 86 w 1983"/>
                  <a:gd name="T71" fmla="*/ 692 h 1268"/>
                  <a:gd name="T72" fmla="*/ 125 w 1983"/>
                  <a:gd name="T73" fmla="*/ 740 h 1268"/>
                  <a:gd name="T74" fmla="*/ 153 w 1983"/>
                  <a:gd name="T75" fmla="*/ 778 h 1268"/>
                  <a:gd name="T76" fmla="*/ 211 w 1983"/>
                  <a:gd name="T77" fmla="*/ 826 h 1268"/>
                  <a:gd name="T78" fmla="*/ 259 w 1983"/>
                  <a:gd name="T79" fmla="*/ 864 h 1268"/>
                  <a:gd name="T80" fmla="*/ 307 w 1983"/>
                  <a:gd name="T81" fmla="*/ 903 h 1268"/>
                  <a:gd name="T82" fmla="*/ 374 w 1983"/>
                  <a:gd name="T83" fmla="*/ 951 h 1268"/>
                  <a:gd name="T84" fmla="*/ 431 w 1983"/>
                  <a:gd name="T85" fmla="*/ 989 h 1268"/>
                  <a:gd name="T86" fmla="*/ 489 w 1983"/>
                  <a:gd name="T87" fmla="*/ 1018 h 1268"/>
                  <a:gd name="T88" fmla="*/ 585 w 1983"/>
                  <a:gd name="T89" fmla="*/ 1056 h 1268"/>
                  <a:gd name="T90" fmla="*/ 652 w 1983"/>
                  <a:gd name="T91" fmla="*/ 1085 h 1268"/>
                  <a:gd name="T92" fmla="*/ 719 w 1983"/>
                  <a:gd name="T93" fmla="*/ 1114 h 1268"/>
                  <a:gd name="T94" fmla="*/ 814 w 1983"/>
                  <a:gd name="T95" fmla="*/ 1143 h 1268"/>
                  <a:gd name="T96" fmla="*/ 901 w 1983"/>
                  <a:gd name="T97" fmla="*/ 1172 h 1268"/>
                  <a:gd name="T98" fmla="*/ 977 w 1983"/>
                  <a:gd name="T99" fmla="*/ 1191 h 1268"/>
                  <a:gd name="T100" fmla="*/ 1083 w 1983"/>
                  <a:gd name="T101" fmla="*/ 1210 h 1268"/>
                  <a:gd name="T102" fmla="*/ 1169 w 1983"/>
                  <a:gd name="T103" fmla="*/ 1229 h 1268"/>
                  <a:gd name="T104" fmla="*/ 1255 w 1983"/>
                  <a:gd name="T105" fmla="*/ 1239 h 1268"/>
                  <a:gd name="T106" fmla="*/ 1370 w 1983"/>
                  <a:gd name="T107" fmla="*/ 1248 h 1268"/>
                  <a:gd name="T108" fmla="*/ 1456 w 1983"/>
                  <a:gd name="T109" fmla="*/ 1258 h 1268"/>
                  <a:gd name="T110" fmla="*/ 1543 w 1983"/>
                  <a:gd name="T111" fmla="*/ 1268 h 1268"/>
                  <a:gd name="T112" fmla="*/ 1667 w 1983"/>
                  <a:gd name="T113" fmla="*/ 1268 h 1268"/>
                  <a:gd name="T114" fmla="*/ 1753 w 1983"/>
                  <a:gd name="T115" fmla="*/ 1268 h 1268"/>
                  <a:gd name="T116" fmla="*/ 1840 w 1983"/>
                  <a:gd name="T117" fmla="*/ 1268 h 1268"/>
                  <a:gd name="T118" fmla="*/ 1955 w 1983"/>
                  <a:gd name="T119" fmla="*/ 1258 h 1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83"/>
                  <a:gd name="T181" fmla="*/ 0 h 1268"/>
                  <a:gd name="T182" fmla="*/ 1983 w 1983"/>
                  <a:gd name="T183" fmla="*/ 1268 h 12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83" h="1268">
                    <a:moveTo>
                      <a:pt x="1983" y="836"/>
                    </a:moveTo>
                    <a:lnTo>
                      <a:pt x="1955" y="845"/>
                    </a:lnTo>
                    <a:lnTo>
                      <a:pt x="1926" y="845"/>
                    </a:lnTo>
                    <a:lnTo>
                      <a:pt x="1897" y="845"/>
                    </a:lnTo>
                    <a:lnTo>
                      <a:pt x="1868" y="845"/>
                    </a:lnTo>
                    <a:lnTo>
                      <a:pt x="1840" y="845"/>
                    </a:lnTo>
                    <a:lnTo>
                      <a:pt x="1811" y="845"/>
                    </a:lnTo>
                    <a:lnTo>
                      <a:pt x="1782" y="855"/>
                    </a:lnTo>
                    <a:lnTo>
                      <a:pt x="1753" y="855"/>
                    </a:lnTo>
                    <a:lnTo>
                      <a:pt x="1725" y="855"/>
                    </a:lnTo>
                    <a:lnTo>
                      <a:pt x="1696" y="855"/>
                    </a:lnTo>
                    <a:lnTo>
                      <a:pt x="1667" y="855"/>
                    </a:lnTo>
                    <a:lnTo>
                      <a:pt x="1629" y="855"/>
                    </a:lnTo>
                    <a:lnTo>
                      <a:pt x="1600" y="855"/>
                    </a:lnTo>
                    <a:lnTo>
                      <a:pt x="1571" y="845"/>
                    </a:lnTo>
                    <a:lnTo>
                      <a:pt x="1543" y="845"/>
                    </a:lnTo>
                    <a:lnTo>
                      <a:pt x="1514" y="845"/>
                    </a:lnTo>
                    <a:lnTo>
                      <a:pt x="1485" y="845"/>
                    </a:lnTo>
                    <a:lnTo>
                      <a:pt x="1456" y="845"/>
                    </a:lnTo>
                    <a:lnTo>
                      <a:pt x="1428" y="845"/>
                    </a:lnTo>
                    <a:lnTo>
                      <a:pt x="1399" y="836"/>
                    </a:lnTo>
                    <a:lnTo>
                      <a:pt x="1370" y="836"/>
                    </a:lnTo>
                    <a:lnTo>
                      <a:pt x="1341" y="836"/>
                    </a:lnTo>
                    <a:lnTo>
                      <a:pt x="1313" y="826"/>
                    </a:lnTo>
                    <a:lnTo>
                      <a:pt x="1284" y="826"/>
                    </a:lnTo>
                    <a:lnTo>
                      <a:pt x="1255" y="826"/>
                    </a:lnTo>
                    <a:lnTo>
                      <a:pt x="1226" y="816"/>
                    </a:lnTo>
                    <a:lnTo>
                      <a:pt x="1198" y="816"/>
                    </a:lnTo>
                    <a:lnTo>
                      <a:pt x="1169" y="807"/>
                    </a:lnTo>
                    <a:lnTo>
                      <a:pt x="1140" y="807"/>
                    </a:lnTo>
                    <a:lnTo>
                      <a:pt x="1111" y="797"/>
                    </a:lnTo>
                    <a:lnTo>
                      <a:pt x="1083" y="797"/>
                    </a:lnTo>
                    <a:lnTo>
                      <a:pt x="1054" y="788"/>
                    </a:lnTo>
                    <a:lnTo>
                      <a:pt x="1025" y="788"/>
                    </a:lnTo>
                    <a:lnTo>
                      <a:pt x="1006" y="778"/>
                    </a:lnTo>
                    <a:lnTo>
                      <a:pt x="977" y="768"/>
                    </a:lnTo>
                    <a:lnTo>
                      <a:pt x="949" y="768"/>
                    </a:lnTo>
                    <a:lnTo>
                      <a:pt x="920" y="759"/>
                    </a:lnTo>
                    <a:lnTo>
                      <a:pt x="901" y="749"/>
                    </a:lnTo>
                    <a:lnTo>
                      <a:pt x="872" y="740"/>
                    </a:lnTo>
                    <a:lnTo>
                      <a:pt x="843" y="740"/>
                    </a:lnTo>
                    <a:lnTo>
                      <a:pt x="814" y="730"/>
                    </a:lnTo>
                    <a:lnTo>
                      <a:pt x="795" y="720"/>
                    </a:lnTo>
                    <a:lnTo>
                      <a:pt x="767" y="711"/>
                    </a:lnTo>
                    <a:lnTo>
                      <a:pt x="747" y="701"/>
                    </a:lnTo>
                    <a:lnTo>
                      <a:pt x="719" y="701"/>
                    </a:lnTo>
                    <a:lnTo>
                      <a:pt x="700" y="692"/>
                    </a:lnTo>
                    <a:lnTo>
                      <a:pt x="671" y="682"/>
                    </a:lnTo>
                    <a:lnTo>
                      <a:pt x="652" y="672"/>
                    </a:lnTo>
                    <a:lnTo>
                      <a:pt x="623" y="663"/>
                    </a:lnTo>
                    <a:lnTo>
                      <a:pt x="604" y="653"/>
                    </a:lnTo>
                    <a:lnTo>
                      <a:pt x="585" y="644"/>
                    </a:lnTo>
                    <a:lnTo>
                      <a:pt x="556" y="634"/>
                    </a:lnTo>
                    <a:lnTo>
                      <a:pt x="537" y="624"/>
                    </a:lnTo>
                    <a:lnTo>
                      <a:pt x="517" y="615"/>
                    </a:lnTo>
                    <a:lnTo>
                      <a:pt x="489" y="605"/>
                    </a:lnTo>
                    <a:lnTo>
                      <a:pt x="470" y="596"/>
                    </a:lnTo>
                    <a:lnTo>
                      <a:pt x="450" y="576"/>
                    </a:lnTo>
                    <a:lnTo>
                      <a:pt x="431" y="567"/>
                    </a:lnTo>
                    <a:lnTo>
                      <a:pt x="412" y="557"/>
                    </a:lnTo>
                    <a:lnTo>
                      <a:pt x="393" y="548"/>
                    </a:lnTo>
                    <a:lnTo>
                      <a:pt x="374" y="538"/>
                    </a:lnTo>
                    <a:lnTo>
                      <a:pt x="355" y="528"/>
                    </a:lnTo>
                    <a:lnTo>
                      <a:pt x="335" y="509"/>
                    </a:lnTo>
                    <a:lnTo>
                      <a:pt x="316" y="500"/>
                    </a:lnTo>
                    <a:lnTo>
                      <a:pt x="307" y="490"/>
                    </a:lnTo>
                    <a:lnTo>
                      <a:pt x="288" y="480"/>
                    </a:lnTo>
                    <a:lnTo>
                      <a:pt x="268" y="461"/>
                    </a:lnTo>
                    <a:lnTo>
                      <a:pt x="259" y="452"/>
                    </a:lnTo>
                    <a:lnTo>
                      <a:pt x="240" y="442"/>
                    </a:lnTo>
                    <a:lnTo>
                      <a:pt x="220" y="423"/>
                    </a:lnTo>
                    <a:lnTo>
                      <a:pt x="211" y="413"/>
                    </a:lnTo>
                    <a:lnTo>
                      <a:pt x="192" y="404"/>
                    </a:lnTo>
                    <a:lnTo>
                      <a:pt x="182" y="384"/>
                    </a:lnTo>
                    <a:lnTo>
                      <a:pt x="173" y="375"/>
                    </a:lnTo>
                    <a:lnTo>
                      <a:pt x="153" y="356"/>
                    </a:lnTo>
                    <a:lnTo>
                      <a:pt x="144" y="346"/>
                    </a:lnTo>
                    <a:lnTo>
                      <a:pt x="134" y="336"/>
                    </a:lnTo>
                    <a:lnTo>
                      <a:pt x="125" y="317"/>
                    </a:lnTo>
                    <a:lnTo>
                      <a:pt x="106" y="308"/>
                    </a:lnTo>
                    <a:lnTo>
                      <a:pt x="96" y="288"/>
                    </a:lnTo>
                    <a:lnTo>
                      <a:pt x="86" y="279"/>
                    </a:lnTo>
                    <a:lnTo>
                      <a:pt x="77" y="260"/>
                    </a:lnTo>
                    <a:lnTo>
                      <a:pt x="67" y="250"/>
                    </a:lnTo>
                    <a:lnTo>
                      <a:pt x="58" y="231"/>
                    </a:lnTo>
                    <a:lnTo>
                      <a:pt x="58" y="221"/>
                    </a:lnTo>
                    <a:lnTo>
                      <a:pt x="48" y="202"/>
                    </a:lnTo>
                    <a:lnTo>
                      <a:pt x="38" y="192"/>
                    </a:lnTo>
                    <a:lnTo>
                      <a:pt x="29" y="173"/>
                    </a:lnTo>
                    <a:lnTo>
                      <a:pt x="29" y="164"/>
                    </a:lnTo>
                    <a:lnTo>
                      <a:pt x="19" y="144"/>
                    </a:lnTo>
                    <a:lnTo>
                      <a:pt x="19" y="135"/>
                    </a:lnTo>
                    <a:lnTo>
                      <a:pt x="10" y="116"/>
                    </a:lnTo>
                    <a:lnTo>
                      <a:pt x="10" y="106"/>
                    </a:lnTo>
                    <a:lnTo>
                      <a:pt x="10" y="87"/>
                    </a:lnTo>
                    <a:lnTo>
                      <a:pt x="0" y="77"/>
                    </a:lnTo>
                    <a:lnTo>
                      <a:pt x="0" y="58"/>
                    </a:lnTo>
                    <a:lnTo>
                      <a:pt x="0" y="48"/>
                    </a:lnTo>
                    <a:lnTo>
                      <a:pt x="0" y="29"/>
                    </a:lnTo>
                    <a:lnTo>
                      <a:pt x="0" y="10"/>
                    </a:lnTo>
                    <a:lnTo>
                      <a:pt x="0" y="0"/>
                    </a:lnTo>
                    <a:lnTo>
                      <a:pt x="0" y="413"/>
                    </a:lnTo>
                    <a:lnTo>
                      <a:pt x="0" y="432"/>
                    </a:lnTo>
                    <a:lnTo>
                      <a:pt x="0" y="442"/>
                    </a:lnTo>
                    <a:lnTo>
                      <a:pt x="0" y="461"/>
                    </a:lnTo>
                    <a:lnTo>
                      <a:pt x="0" y="480"/>
                    </a:lnTo>
                    <a:lnTo>
                      <a:pt x="0" y="490"/>
                    </a:lnTo>
                    <a:lnTo>
                      <a:pt x="10" y="509"/>
                    </a:lnTo>
                    <a:lnTo>
                      <a:pt x="10" y="519"/>
                    </a:lnTo>
                    <a:lnTo>
                      <a:pt x="10" y="538"/>
                    </a:lnTo>
                    <a:lnTo>
                      <a:pt x="19" y="548"/>
                    </a:lnTo>
                    <a:lnTo>
                      <a:pt x="19" y="567"/>
                    </a:lnTo>
                    <a:lnTo>
                      <a:pt x="29" y="576"/>
                    </a:lnTo>
                    <a:lnTo>
                      <a:pt x="29" y="596"/>
                    </a:lnTo>
                    <a:lnTo>
                      <a:pt x="38" y="605"/>
                    </a:lnTo>
                    <a:lnTo>
                      <a:pt x="48" y="624"/>
                    </a:lnTo>
                    <a:lnTo>
                      <a:pt x="58" y="634"/>
                    </a:lnTo>
                    <a:lnTo>
                      <a:pt x="58" y="653"/>
                    </a:lnTo>
                    <a:lnTo>
                      <a:pt x="67" y="663"/>
                    </a:lnTo>
                    <a:lnTo>
                      <a:pt x="77" y="682"/>
                    </a:lnTo>
                    <a:lnTo>
                      <a:pt x="86" y="692"/>
                    </a:lnTo>
                    <a:lnTo>
                      <a:pt x="96" y="711"/>
                    </a:lnTo>
                    <a:lnTo>
                      <a:pt x="106" y="720"/>
                    </a:lnTo>
                    <a:lnTo>
                      <a:pt x="125" y="740"/>
                    </a:lnTo>
                    <a:lnTo>
                      <a:pt x="134" y="749"/>
                    </a:lnTo>
                    <a:lnTo>
                      <a:pt x="144" y="759"/>
                    </a:lnTo>
                    <a:lnTo>
                      <a:pt x="153" y="778"/>
                    </a:lnTo>
                    <a:lnTo>
                      <a:pt x="173" y="788"/>
                    </a:lnTo>
                    <a:lnTo>
                      <a:pt x="182" y="807"/>
                    </a:lnTo>
                    <a:lnTo>
                      <a:pt x="192" y="816"/>
                    </a:lnTo>
                    <a:lnTo>
                      <a:pt x="211" y="826"/>
                    </a:lnTo>
                    <a:lnTo>
                      <a:pt x="220" y="845"/>
                    </a:lnTo>
                    <a:lnTo>
                      <a:pt x="240" y="855"/>
                    </a:lnTo>
                    <a:lnTo>
                      <a:pt x="259" y="864"/>
                    </a:lnTo>
                    <a:lnTo>
                      <a:pt x="268" y="884"/>
                    </a:lnTo>
                    <a:lnTo>
                      <a:pt x="288" y="893"/>
                    </a:lnTo>
                    <a:lnTo>
                      <a:pt x="307" y="903"/>
                    </a:lnTo>
                    <a:lnTo>
                      <a:pt x="316" y="922"/>
                    </a:lnTo>
                    <a:lnTo>
                      <a:pt x="335" y="932"/>
                    </a:lnTo>
                    <a:lnTo>
                      <a:pt x="355" y="941"/>
                    </a:lnTo>
                    <a:lnTo>
                      <a:pt x="374" y="951"/>
                    </a:lnTo>
                    <a:lnTo>
                      <a:pt x="393" y="960"/>
                    </a:lnTo>
                    <a:lnTo>
                      <a:pt x="412" y="980"/>
                    </a:lnTo>
                    <a:lnTo>
                      <a:pt x="431" y="989"/>
                    </a:lnTo>
                    <a:lnTo>
                      <a:pt x="450" y="999"/>
                    </a:lnTo>
                    <a:lnTo>
                      <a:pt x="470" y="1008"/>
                    </a:lnTo>
                    <a:lnTo>
                      <a:pt x="489" y="1018"/>
                    </a:lnTo>
                    <a:lnTo>
                      <a:pt x="517" y="1028"/>
                    </a:lnTo>
                    <a:lnTo>
                      <a:pt x="537" y="1037"/>
                    </a:lnTo>
                    <a:lnTo>
                      <a:pt x="556" y="1047"/>
                    </a:lnTo>
                    <a:lnTo>
                      <a:pt x="585" y="1056"/>
                    </a:lnTo>
                    <a:lnTo>
                      <a:pt x="604" y="1066"/>
                    </a:lnTo>
                    <a:lnTo>
                      <a:pt x="623" y="1076"/>
                    </a:lnTo>
                    <a:lnTo>
                      <a:pt x="652" y="1085"/>
                    </a:lnTo>
                    <a:lnTo>
                      <a:pt x="671" y="1095"/>
                    </a:lnTo>
                    <a:lnTo>
                      <a:pt x="700" y="1104"/>
                    </a:lnTo>
                    <a:lnTo>
                      <a:pt x="719" y="1114"/>
                    </a:lnTo>
                    <a:lnTo>
                      <a:pt x="747" y="1124"/>
                    </a:lnTo>
                    <a:lnTo>
                      <a:pt x="767" y="1133"/>
                    </a:lnTo>
                    <a:lnTo>
                      <a:pt x="795" y="1143"/>
                    </a:lnTo>
                    <a:lnTo>
                      <a:pt x="814" y="1143"/>
                    </a:lnTo>
                    <a:lnTo>
                      <a:pt x="843" y="1152"/>
                    </a:lnTo>
                    <a:lnTo>
                      <a:pt x="872" y="1162"/>
                    </a:lnTo>
                    <a:lnTo>
                      <a:pt x="901" y="1172"/>
                    </a:lnTo>
                    <a:lnTo>
                      <a:pt x="920" y="1172"/>
                    </a:lnTo>
                    <a:lnTo>
                      <a:pt x="949" y="1181"/>
                    </a:lnTo>
                    <a:lnTo>
                      <a:pt x="977" y="1191"/>
                    </a:lnTo>
                    <a:lnTo>
                      <a:pt x="1006" y="1191"/>
                    </a:lnTo>
                    <a:lnTo>
                      <a:pt x="1025" y="1200"/>
                    </a:lnTo>
                    <a:lnTo>
                      <a:pt x="1054" y="1210"/>
                    </a:lnTo>
                    <a:lnTo>
                      <a:pt x="1083" y="1210"/>
                    </a:lnTo>
                    <a:lnTo>
                      <a:pt x="1111" y="1220"/>
                    </a:lnTo>
                    <a:lnTo>
                      <a:pt x="1140" y="1220"/>
                    </a:lnTo>
                    <a:lnTo>
                      <a:pt x="1169" y="1229"/>
                    </a:lnTo>
                    <a:lnTo>
                      <a:pt x="1198" y="1229"/>
                    </a:lnTo>
                    <a:lnTo>
                      <a:pt x="1226" y="1239"/>
                    </a:lnTo>
                    <a:lnTo>
                      <a:pt x="1255" y="1239"/>
                    </a:lnTo>
                    <a:lnTo>
                      <a:pt x="1284" y="1239"/>
                    </a:lnTo>
                    <a:lnTo>
                      <a:pt x="1313" y="1248"/>
                    </a:lnTo>
                    <a:lnTo>
                      <a:pt x="1341" y="1248"/>
                    </a:lnTo>
                    <a:lnTo>
                      <a:pt x="1370" y="1248"/>
                    </a:lnTo>
                    <a:lnTo>
                      <a:pt x="1399" y="1258"/>
                    </a:lnTo>
                    <a:lnTo>
                      <a:pt x="1428" y="1258"/>
                    </a:lnTo>
                    <a:lnTo>
                      <a:pt x="1456" y="1258"/>
                    </a:lnTo>
                    <a:lnTo>
                      <a:pt x="1485" y="1258"/>
                    </a:lnTo>
                    <a:lnTo>
                      <a:pt x="1514" y="1268"/>
                    </a:lnTo>
                    <a:lnTo>
                      <a:pt x="1543" y="1268"/>
                    </a:lnTo>
                    <a:lnTo>
                      <a:pt x="1571" y="1268"/>
                    </a:lnTo>
                    <a:lnTo>
                      <a:pt x="1600" y="1268"/>
                    </a:lnTo>
                    <a:lnTo>
                      <a:pt x="1629" y="1268"/>
                    </a:lnTo>
                    <a:lnTo>
                      <a:pt x="1667" y="1268"/>
                    </a:lnTo>
                    <a:lnTo>
                      <a:pt x="1696" y="1268"/>
                    </a:lnTo>
                    <a:lnTo>
                      <a:pt x="1725" y="1268"/>
                    </a:lnTo>
                    <a:lnTo>
                      <a:pt x="1753" y="1268"/>
                    </a:lnTo>
                    <a:lnTo>
                      <a:pt x="1782" y="1268"/>
                    </a:lnTo>
                    <a:lnTo>
                      <a:pt x="1811" y="1268"/>
                    </a:lnTo>
                    <a:lnTo>
                      <a:pt x="1840" y="1268"/>
                    </a:lnTo>
                    <a:lnTo>
                      <a:pt x="1868" y="1268"/>
                    </a:lnTo>
                    <a:lnTo>
                      <a:pt x="1897" y="1258"/>
                    </a:lnTo>
                    <a:lnTo>
                      <a:pt x="1926" y="1258"/>
                    </a:lnTo>
                    <a:lnTo>
                      <a:pt x="1955" y="1258"/>
                    </a:lnTo>
                    <a:lnTo>
                      <a:pt x="1983" y="1258"/>
                    </a:lnTo>
                    <a:lnTo>
                      <a:pt x="1983" y="836"/>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1" name="Freeform 36"/>
              <p:cNvSpPr>
                <a:spLocks/>
              </p:cNvSpPr>
              <p:nvPr/>
            </p:nvSpPr>
            <p:spPr bwMode="auto">
              <a:xfrm>
                <a:off x="901" y="2010"/>
                <a:ext cx="1983" cy="1287"/>
              </a:xfrm>
              <a:custGeom>
                <a:avLst/>
                <a:gdLst>
                  <a:gd name="T0" fmla="*/ 1926 w 1983"/>
                  <a:gd name="T1" fmla="*/ 1277 h 1287"/>
                  <a:gd name="T2" fmla="*/ 1840 w 1983"/>
                  <a:gd name="T3" fmla="*/ 1277 h 1287"/>
                  <a:gd name="T4" fmla="*/ 1753 w 1983"/>
                  <a:gd name="T5" fmla="*/ 1287 h 1287"/>
                  <a:gd name="T6" fmla="*/ 1667 w 1983"/>
                  <a:gd name="T7" fmla="*/ 1287 h 1287"/>
                  <a:gd name="T8" fmla="*/ 1571 w 1983"/>
                  <a:gd name="T9" fmla="*/ 1277 h 1287"/>
                  <a:gd name="T10" fmla="*/ 1485 w 1983"/>
                  <a:gd name="T11" fmla="*/ 1277 h 1287"/>
                  <a:gd name="T12" fmla="*/ 1399 w 1983"/>
                  <a:gd name="T13" fmla="*/ 1268 h 1287"/>
                  <a:gd name="T14" fmla="*/ 1313 w 1983"/>
                  <a:gd name="T15" fmla="*/ 1258 h 1287"/>
                  <a:gd name="T16" fmla="*/ 1226 w 1983"/>
                  <a:gd name="T17" fmla="*/ 1248 h 1287"/>
                  <a:gd name="T18" fmla="*/ 1140 w 1983"/>
                  <a:gd name="T19" fmla="*/ 1239 h 1287"/>
                  <a:gd name="T20" fmla="*/ 1054 w 1983"/>
                  <a:gd name="T21" fmla="*/ 1220 h 1287"/>
                  <a:gd name="T22" fmla="*/ 977 w 1983"/>
                  <a:gd name="T23" fmla="*/ 1200 h 1287"/>
                  <a:gd name="T24" fmla="*/ 901 w 1983"/>
                  <a:gd name="T25" fmla="*/ 1181 h 1287"/>
                  <a:gd name="T26" fmla="*/ 814 w 1983"/>
                  <a:gd name="T27" fmla="*/ 1162 h 1287"/>
                  <a:gd name="T28" fmla="*/ 747 w 1983"/>
                  <a:gd name="T29" fmla="*/ 1133 h 1287"/>
                  <a:gd name="T30" fmla="*/ 671 w 1983"/>
                  <a:gd name="T31" fmla="*/ 1114 h 1287"/>
                  <a:gd name="T32" fmla="*/ 604 w 1983"/>
                  <a:gd name="T33" fmla="*/ 1085 h 1287"/>
                  <a:gd name="T34" fmla="*/ 537 w 1983"/>
                  <a:gd name="T35" fmla="*/ 1056 h 1287"/>
                  <a:gd name="T36" fmla="*/ 470 w 1983"/>
                  <a:gd name="T37" fmla="*/ 1028 h 1287"/>
                  <a:gd name="T38" fmla="*/ 412 w 1983"/>
                  <a:gd name="T39" fmla="*/ 989 h 1287"/>
                  <a:gd name="T40" fmla="*/ 355 w 1983"/>
                  <a:gd name="T41" fmla="*/ 960 h 1287"/>
                  <a:gd name="T42" fmla="*/ 307 w 1983"/>
                  <a:gd name="T43" fmla="*/ 922 h 1287"/>
                  <a:gd name="T44" fmla="*/ 259 w 1983"/>
                  <a:gd name="T45" fmla="*/ 884 h 1287"/>
                  <a:gd name="T46" fmla="*/ 211 w 1983"/>
                  <a:gd name="T47" fmla="*/ 845 h 1287"/>
                  <a:gd name="T48" fmla="*/ 173 w 1983"/>
                  <a:gd name="T49" fmla="*/ 807 h 1287"/>
                  <a:gd name="T50" fmla="*/ 134 w 1983"/>
                  <a:gd name="T51" fmla="*/ 768 h 1287"/>
                  <a:gd name="T52" fmla="*/ 96 w 1983"/>
                  <a:gd name="T53" fmla="*/ 720 h 1287"/>
                  <a:gd name="T54" fmla="*/ 67 w 1983"/>
                  <a:gd name="T55" fmla="*/ 682 h 1287"/>
                  <a:gd name="T56" fmla="*/ 48 w 1983"/>
                  <a:gd name="T57" fmla="*/ 634 h 1287"/>
                  <a:gd name="T58" fmla="*/ 29 w 1983"/>
                  <a:gd name="T59" fmla="*/ 596 h 1287"/>
                  <a:gd name="T60" fmla="*/ 10 w 1983"/>
                  <a:gd name="T61" fmla="*/ 548 h 1287"/>
                  <a:gd name="T62" fmla="*/ 0 w 1983"/>
                  <a:gd name="T63" fmla="*/ 509 h 1287"/>
                  <a:gd name="T64" fmla="*/ 0 w 1983"/>
                  <a:gd name="T65" fmla="*/ 461 h 1287"/>
                  <a:gd name="T66" fmla="*/ 0 w 1983"/>
                  <a:gd name="T67" fmla="*/ 413 h 1287"/>
                  <a:gd name="T68" fmla="*/ 0 w 1983"/>
                  <a:gd name="T69" fmla="*/ 375 h 1287"/>
                  <a:gd name="T70" fmla="*/ 10 w 1983"/>
                  <a:gd name="T71" fmla="*/ 327 h 1287"/>
                  <a:gd name="T72" fmla="*/ 19 w 1983"/>
                  <a:gd name="T73" fmla="*/ 279 h 1287"/>
                  <a:gd name="T74" fmla="*/ 38 w 1983"/>
                  <a:gd name="T75" fmla="*/ 240 h 1287"/>
                  <a:gd name="T76" fmla="*/ 58 w 1983"/>
                  <a:gd name="T77" fmla="*/ 192 h 1287"/>
                  <a:gd name="T78" fmla="*/ 86 w 1983"/>
                  <a:gd name="T79" fmla="*/ 154 h 1287"/>
                  <a:gd name="T80" fmla="*/ 125 w 1983"/>
                  <a:gd name="T81" fmla="*/ 116 h 1287"/>
                  <a:gd name="T82" fmla="*/ 153 w 1983"/>
                  <a:gd name="T83" fmla="*/ 68 h 1287"/>
                  <a:gd name="T84" fmla="*/ 192 w 1983"/>
                  <a:gd name="T85" fmla="*/ 29 h 1287"/>
                  <a:gd name="T86" fmla="*/ 1696 w 1983"/>
                  <a:gd name="T87" fmla="*/ 432 h 12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83"/>
                  <a:gd name="T133" fmla="*/ 0 h 1287"/>
                  <a:gd name="T134" fmla="*/ 1983 w 1983"/>
                  <a:gd name="T135" fmla="*/ 1287 h 12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83" h="1287">
                    <a:moveTo>
                      <a:pt x="1983" y="1268"/>
                    </a:moveTo>
                    <a:lnTo>
                      <a:pt x="1955" y="1277"/>
                    </a:lnTo>
                    <a:lnTo>
                      <a:pt x="1926" y="1277"/>
                    </a:lnTo>
                    <a:lnTo>
                      <a:pt x="1897" y="1277"/>
                    </a:lnTo>
                    <a:lnTo>
                      <a:pt x="1868" y="1277"/>
                    </a:lnTo>
                    <a:lnTo>
                      <a:pt x="1840" y="1277"/>
                    </a:lnTo>
                    <a:lnTo>
                      <a:pt x="1811" y="1277"/>
                    </a:lnTo>
                    <a:lnTo>
                      <a:pt x="1782" y="1287"/>
                    </a:lnTo>
                    <a:lnTo>
                      <a:pt x="1753" y="1287"/>
                    </a:lnTo>
                    <a:lnTo>
                      <a:pt x="1725" y="1287"/>
                    </a:lnTo>
                    <a:lnTo>
                      <a:pt x="1696" y="1287"/>
                    </a:lnTo>
                    <a:lnTo>
                      <a:pt x="1667" y="1287"/>
                    </a:lnTo>
                    <a:lnTo>
                      <a:pt x="1629" y="1287"/>
                    </a:lnTo>
                    <a:lnTo>
                      <a:pt x="1600" y="1287"/>
                    </a:lnTo>
                    <a:lnTo>
                      <a:pt x="1571" y="1277"/>
                    </a:lnTo>
                    <a:lnTo>
                      <a:pt x="1543" y="1277"/>
                    </a:lnTo>
                    <a:lnTo>
                      <a:pt x="1514" y="1277"/>
                    </a:lnTo>
                    <a:lnTo>
                      <a:pt x="1485" y="1277"/>
                    </a:lnTo>
                    <a:lnTo>
                      <a:pt x="1456" y="1277"/>
                    </a:lnTo>
                    <a:lnTo>
                      <a:pt x="1428" y="1277"/>
                    </a:lnTo>
                    <a:lnTo>
                      <a:pt x="1399" y="1268"/>
                    </a:lnTo>
                    <a:lnTo>
                      <a:pt x="1370" y="1268"/>
                    </a:lnTo>
                    <a:lnTo>
                      <a:pt x="1341" y="1268"/>
                    </a:lnTo>
                    <a:lnTo>
                      <a:pt x="1313" y="1258"/>
                    </a:lnTo>
                    <a:lnTo>
                      <a:pt x="1284" y="1258"/>
                    </a:lnTo>
                    <a:lnTo>
                      <a:pt x="1255" y="1258"/>
                    </a:lnTo>
                    <a:lnTo>
                      <a:pt x="1226" y="1248"/>
                    </a:lnTo>
                    <a:lnTo>
                      <a:pt x="1198" y="1248"/>
                    </a:lnTo>
                    <a:lnTo>
                      <a:pt x="1169" y="1239"/>
                    </a:lnTo>
                    <a:lnTo>
                      <a:pt x="1140" y="1239"/>
                    </a:lnTo>
                    <a:lnTo>
                      <a:pt x="1111" y="1229"/>
                    </a:lnTo>
                    <a:lnTo>
                      <a:pt x="1083" y="1229"/>
                    </a:lnTo>
                    <a:lnTo>
                      <a:pt x="1054" y="1220"/>
                    </a:lnTo>
                    <a:lnTo>
                      <a:pt x="1025" y="1220"/>
                    </a:lnTo>
                    <a:lnTo>
                      <a:pt x="1006" y="1210"/>
                    </a:lnTo>
                    <a:lnTo>
                      <a:pt x="977" y="1200"/>
                    </a:lnTo>
                    <a:lnTo>
                      <a:pt x="949" y="1200"/>
                    </a:lnTo>
                    <a:lnTo>
                      <a:pt x="920" y="1191"/>
                    </a:lnTo>
                    <a:lnTo>
                      <a:pt x="901" y="1181"/>
                    </a:lnTo>
                    <a:lnTo>
                      <a:pt x="872" y="1172"/>
                    </a:lnTo>
                    <a:lnTo>
                      <a:pt x="843" y="1172"/>
                    </a:lnTo>
                    <a:lnTo>
                      <a:pt x="814" y="1162"/>
                    </a:lnTo>
                    <a:lnTo>
                      <a:pt x="795" y="1152"/>
                    </a:lnTo>
                    <a:lnTo>
                      <a:pt x="767" y="1143"/>
                    </a:lnTo>
                    <a:lnTo>
                      <a:pt x="747" y="1133"/>
                    </a:lnTo>
                    <a:lnTo>
                      <a:pt x="719" y="1133"/>
                    </a:lnTo>
                    <a:lnTo>
                      <a:pt x="700" y="1124"/>
                    </a:lnTo>
                    <a:lnTo>
                      <a:pt x="671" y="1114"/>
                    </a:lnTo>
                    <a:lnTo>
                      <a:pt x="652" y="1104"/>
                    </a:lnTo>
                    <a:lnTo>
                      <a:pt x="623" y="1095"/>
                    </a:lnTo>
                    <a:lnTo>
                      <a:pt x="604" y="1085"/>
                    </a:lnTo>
                    <a:lnTo>
                      <a:pt x="585" y="1076"/>
                    </a:lnTo>
                    <a:lnTo>
                      <a:pt x="556" y="1066"/>
                    </a:lnTo>
                    <a:lnTo>
                      <a:pt x="537" y="1056"/>
                    </a:lnTo>
                    <a:lnTo>
                      <a:pt x="517" y="1047"/>
                    </a:lnTo>
                    <a:lnTo>
                      <a:pt x="489" y="1037"/>
                    </a:lnTo>
                    <a:lnTo>
                      <a:pt x="470" y="1028"/>
                    </a:lnTo>
                    <a:lnTo>
                      <a:pt x="450" y="1008"/>
                    </a:lnTo>
                    <a:lnTo>
                      <a:pt x="431" y="999"/>
                    </a:lnTo>
                    <a:lnTo>
                      <a:pt x="412" y="989"/>
                    </a:lnTo>
                    <a:lnTo>
                      <a:pt x="393" y="980"/>
                    </a:lnTo>
                    <a:lnTo>
                      <a:pt x="374" y="970"/>
                    </a:lnTo>
                    <a:lnTo>
                      <a:pt x="355" y="960"/>
                    </a:lnTo>
                    <a:lnTo>
                      <a:pt x="335" y="941"/>
                    </a:lnTo>
                    <a:lnTo>
                      <a:pt x="316" y="932"/>
                    </a:lnTo>
                    <a:lnTo>
                      <a:pt x="307" y="922"/>
                    </a:lnTo>
                    <a:lnTo>
                      <a:pt x="288" y="912"/>
                    </a:lnTo>
                    <a:lnTo>
                      <a:pt x="268" y="893"/>
                    </a:lnTo>
                    <a:lnTo>
                      <a:pt x="259" y="884"/>
                    </a:lnTo>
                    <a:lnTo>
                      <a:pt x="240" y="874"/>
                    </a:lnTo>
                    <a:lnTo>
                      <a:pt x="220" y="855"/>
                    </a:lnTo>
                    <a:lnTo>
                      <a:pt x="211" y="845"/>
                    </a:lnTo>
                    <a:lnTo>
                      <a:pt x="192" y="836"/>
                    </a:lnTo>
                    <a:lnTo>
                      <a:pt x="182" y="816"/>
                    </a:lnTo>
                    <a:lnTo>
                      <a:pt x="173" y="807"/>
                    </a:lnTo>
                    <a:lnTo>
                      <a:pt x="153" y="788"/>
                    </a:lnTo>
                    <a:lnTo>
                      <a:pt x="144" y="778"/>
                    </a:lnTo>
                    <a:lnTo>
                      <a:pt x="134" y="768"/>
                    </a:lnTo>
                    <a:lnTo>
                      <a:pt x="125" y="749"/>
                    </a:lnTo>
                    <a:lnTo>
                      <a:pt x="106" y="740"/>
                    </a:lnTo>
                    <a:lnTo>
                      <a:pt x="96" y="720"/>
                    </a:lnTo>
                    <a:lnTo>
                      <a:pt x="86" y="711"/>
                    </a:lnTo>
                    <a:lnTo>
                      <a:pt x="77" y="692"/>
                    </a:lnTo>
                    <a:lnTo>
                      <a:pt x="67" y="682"/>
                    </a:lnTo>
                    <a:lnTo>
                      <a:pt x="58" y="663"/>
                    </a:lnTo>
                    <a:lnTo>
                      <a:pt x="58" y="653"/>
                    </a:lnTo>
                    <a:lnTo>
                      <a:pt x="48" y="634"/>
                    </a:lnTo>
                    <a:lnTo>
                      <a:pt x="38" y="624"/>
                    </a:lnTo>
                    <a:lnTo>
                      <a:pt x="29" y="605"/>
                    </a:lnTo>
                    <a:lnTo>
                      <a:pt x="29" y="596"/>
                    </a:lnTo>
                    <a:lnTo>
                      <a:pt x="19" y="576"/>
                    </a:lnTo>
                    <a:lnTo>
                      <a:pt x="19" y="567"/>
                    </a:lnTo>
                    <a:lnTo>
                      <a:pt x="10" y="548"/>
                    </a:lnTo>
                    <a:lnTo>
                      <a:pt x="10" y="538"/>
                    </a:lnTo>
                    <a:lnTo>
                      <a:pt x="10" y="519"/>
                    </a:lnTo>
                    <a:lnTo>
                      <a:pt x="0" y="509"/>
                    </a:lnTo>
                    <a:lnTo>
                      <a:pt x="0" y="490"/>
                    </a:lnTo>
                    <a:lnTo>
                      <a:pt x="0" y="480"/>
                    </a:lnTo>
                    <a:lnTo>
                      <a:pt x="0" y="461"/>
                    </a:lnTo>
                    <a:lnTo>
                      <a:pt x="0" y="442"/>
                    </a:lnTo>
                    <a:lnTo>
                      <a:pt x="0" y="432"/>
                    </a:lnTo>
                    <a:lnTo>
                      <a:pt x="0" y="413"/>
                    </a:lnTo>
                    <a:lnTo>
                      <a:pt x="0" y="404"/>
                    </a:lnTo>
                    <a:lnTo>
                      <a:pt x="0" y="384"/>
                    </a:lnTo>
                    <a:lnTo>
                      <a:pt x="0" y="375"/>
                    </a:lnTo>
                    <a:lnTo>
                      <a:pt x="0" y="356"/>
                    </a:lnTo>
                    <a:lnTo>
                      <a:pt x="10" y="346"/>
                    </a:lnTo>
                    <a:lnTo>
                      <a:pt x="10" y="327"/>
                    </a:lnTo>
                    <a:lnTo>
                      <a:pt x="10" y="317"/>
                    </a:lnTo>
                    <a:lnTo>
                      <a:pt x="19" y="298"/>
                    </a:lnTo>
                    <a:lnTo>
                      <a:pt x="19" y="279"/>
                    </a:lnTo>
                    <a:lnTo>
                      <a:pt x="29" y="269"/>
                    </a:lnTo>
                    <a:lnTo>
                      <a:pt x="29" y="250"/>
                    </a:lnTo>
                    <a:lnTo>
                      <a:pt x="38" y="240"/>
                    </a:lnTo>
                    <a:lnTo>
                      <a:pt x="48" y="221"/>
                    </a:lnTo>
                    <a:lnTo>
                      <a:pt x="58" y="212"/>
                    </a:lnTo>
                    <a:lnTo>
                      <a:pt x="58" y="192"/>
                    </a:lnTo>
                    <a:lnTo>
                      <a:pt x="67" y="183"/>
                    </a:lnTo>
                    <a:lnTo>
                      <a:pt x="77" y="164"/>
                    </a:lnTo>
                    <a:lnTo>
                      <a:pt x="86" y="154"/>
                    </a:lnTo>
                    <a:lnTo>
                      <a:pt x="96" y="144"/>
                    </a:lnTo>
                    <a:lnTo>
                      <a:pt x="106" y="125"/>
                    </a:lnTo>
                    <a:lnTo>
                      <a:pt x="125" y="116"/>
                    </a:lnTo>
                    <a:lnTo>
                      <a:pt x="134" y="96"/>
                    </a:lnTo>
                    <a:lnTo>
                      <a:pt x="144" y="87"/>
                    </a:lnTo>
                    <a:lnTo>
                      <a:pt x="153" y="68"/>
                    </a:lnTo>
                    <a:lnTo>
                      <a:pt x="173" y="58"/>
                    </a:lnTo>
                    <a:lnTo>
                      <a:pt x="182" y="48"/>
                    </a:lnTo>
                    <a:lnTo>
                      <a:pt x="192" y="29"/>
                    </a:lnTo>
                    <a:lnTo>
                      <a:pt x="211" y="20"/>
                    </a:lnTo>
                    <a:lnTo>
                      <a:pt x="220" y="0"/>
                    </a:lnTo>
                    <a:lnTo>
                      <a:pt x="1696" y="432"/>
                    </a:lnTo>
                    <a:lnTo>
                      <a:pt x="1983" y="1268"/>
                    </a:lnTo>
                    <a:close/>
                  </a:path>
                </a:pathLst>
              </a:custGeom>
              <a:solidFill>
                <a:srgbClr val="8653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2" name="Freeform 37"/>
              <p:cNvSpPr>
                <a:spLocks/>
              </p:cNvSpPr>
              <p:nvPr/>
            </p:nvSpPr>
            <p:spPr bwMode="auto">
              <a:xfrm>
                <a:off x="901" y="2010"/>
                <a:ext cx="1983" cy="1287"/>
              </a:xfrm>
              <a:custGeom>
                <a:avLst/>
                <a:gdLst>
                  <a:gd name="T0" fmla="*/ 1926 w 1983"/>
                  <a:gd name="T1" fmla="*/ 1277 h 1287"/>
                  <a:gd name="T2" fmla="*/ 1840 w 1983"/>
                  <a:gd name="T3" fmla="*/ 1277 h 1287"/>
                  <a:gd name="T4" fmla="*/ 1782 w 1983"/>
                  <a:gd name="T5" fmla="*/ 1287 h 1287"/>
                  <a:gd name="T6" fmla="*/ 1696 w 1983"/>
                  <a:gd name="T7" fmla="*/ 1287 h 1287"/>
                  <a:gd name="T8" fmla="*/ 1600 w 1983"/>
                  <a:gd name="T9" fmla="*/ 1287 h 1287"/>
                  <a:gd name="T10" fmla="*/ 1543 w 1983"/>
                  <a:gd name="T11" fmla="*/ 1277 h 1287"/>
                  <a:gd name="T12" fmla="*/ 1456 w 1983"/>
                  <a:gd name="T13" fmla="*/ 1277 h 1287"/>
                  <a:gd name="T14" fmla="*/ 1370 w 1983"/>
                  <a:gd name="T15" fmla="*/ 1268 h 1287"/>
                  <a:gd name="T16" fmla="*/ 1313 w 1983"/>
                  <a:gd name="T17" fmla="*/ 1258 h 1287"/>
                  <a:gd name="T18" fmla="*/ 1226 w 1983"/>
                  <a:gd name="T19" fmla="*/ 1248 h 1287"/>
                  <a:gd name="T20" fmla="*/ 1140 w 1983"/>
                  <a:gd name="T21" fmla="*/ 1239 h 1287"/>
                  <a:gd name="T22" fmla="*/ 1083 w 1983"/>
                  <a:gd name="T23" fmla="*/ 1229 h 1287"/>
                  <a:gd name="T24" fmla="*/ 1006 w 1983"/>
                  <a:gd name="T25" fmla="*/ 1210 h 1287"/>
                  <a:gd name="T26" fmla="*/ 920 w 1983"/>
                  <a:gd name="T27" fmla="*/ 1191 h 1287"/>
                  <a:gd name="T28" fmla="*/ 872 w 1983"/>
                  <a:gd name="T29" fmla="*/ 1172 h 1287"/>
                  <a:gd name="T30" fmla="*/ 795 w 1983"/>
                  <a:gd name="T31" fmla="*/ 1152 h 1287"/>
                  <a:gd name="T32" fmla="*/ 719 w 1983"/>
                  <a:gd name="T33" fmla="*/ 1133 h 1287"/>
                  <a:gd name="T34" fmla="*/ 671 w 1983"/>
                  <a:gd name="T35" fmla="*/ 1114 h 1287"/>
                  <a:gd name="T36" fmla="*/ 604 w 1983"/>
                  <a:gd name="T37" fmla="*/ 1085 h 1287"/>
                  <a:gd name="T38" fmla="*/ 537 w 1983"/>
                  <a:gd name="T39" fmla="*/ 1056 h 1287"/>
                  <a:gd name="T40" fmla="*/ 489 w 1983"/>
                  <a:gd name="T41" fmla="*/ 1037 h 1287"/>
                  <a:gd name="T42" fmla="*/ 431 w 1983"/>
                  <a:gd name="T43" fmla="*/ 999 h 1287"/>
                  <a:gd name="T44" fmla="*/ 374 w 1983"/>
                  <a:gd name="T45" fmla="*/ 970 h 1287"/>
                  <a:gd name="T46" fmla="*/ 335 w 1983"/>
                  <a:gd name="T47" fmla="*/ 941 h 1287"/>
                  <a:gd name="T48" fmla="*/ 288 w 1983"/>
                  <a:gd name="T49" fmla="*/ 912 h 1287"/>
                  <a:gd name="T50" fmla="*/ 240 w 1983"/>
                  <a:gd name="T51" fmla="*/ 874 h 1287"/>
                  <a:gd name="T52" fmla="*/ 211 w 1983"/>
                  <a:gd name="T53" fmla="*/ 845 h 1287"/>
                  <a:gd name="T54" fmla="*/ 173 w 1983"/>
                  <a:gd name="T55" fmla="*/ 807 h 1287"/>
                  <a:gd name="T56" fmla="*/ 134 w 1983"/>
                  <a:gd name="T57" fmla="*/ 768 h 1287"/>
                  <a:gd name="T58" fmla="*/ 106 w 1983"/>
                  <a:gd name="T59" fmla="*/ 740 h 1287"/>
                  <a:gd name="T60" fmla="*/ 77 w 1983"/>
                  <a:gd name="T61" fmla="*/ 692 h 1287"/>
                  <a:gd name="T62" fmla="*/ 58 w 1983"/>
                  <a:gd name="T63" fmla="*/ 653 h 1287"/>
                  <a:gd name="T64" fmla="*/ 38 w 1983"/>
                  <a:gd name="T65" fmla="*/ 624 h 1287"/>
                  <a:gd name="T66" fmla="*/ 19 w 1983"/>
                  <a:gd name="T67" fmla="*/ 576 h 1287"/>
                  <a:gd name="T68" fmla="*/ 10 w 1983"/>
                  <a:gd name="T69" fmla="*/ 538 h 1287"/>
                  <a:gd name="T70" fmla="*/ 0 w 1983"/>
                  <a:gd name="T71" fmla="*/ 509 h 1287"/>
                  <a:gd name="T72" fmla="*/ 0 w 1983"/>
                  <a:gd name="T73" fmla="*/ 461 h 1287"/>
                  <a:gd name="T74" fmla="*/ 0 w 1983"/>
                  <a:gd name="T75" fmla="*/ 413 h 1287"/>
                  <a:gd name="T76" fmla="*/ 0 w 1983"/>
                  <a:gd name="T77" fmla="*/ 384 h 1287"/>
                  <a:gd name="T78" fmla="*/ 10 w 1983"/>
                  <a:gd name="T79" fmla="*/ 346 h 1287"/>
                  <a:gd name="T80" fmla="*/ 19 w 1983"/>
                  <a:gd name="T81" fmla="*/ 298 h 1287"/>
                  <a:gd name="T82" fmla="*/ 29 w 1983"/>
                  <a:gd name="T83" fmla="*/ 269 h 1287"/>
                  <a:gd name="T84" fmla="*/ 48 w 1983"/>
                  <a:gd name="T85" fmla="*/ 221 h 1287"/>
                  <a:gd name="T86" fmla="*/ 67 w 1983"/>
                  <a:gd name="T87" fmla="*/ 183 h 1287"/>
                  <a:gd name="T88" fmla="*/ 86 w 1983"/>
                  <a:gd name="T89" fmla="*/ 154 h 1287"/>
                  <a:gd name="T90" fmla="*/ 125 w 1983"/>
                  <a:gd name="T91" fmla="*/ 116 h 1287"/>
                  <a:gd name="T92" fmla="*/ 153 w 1983"/>
                  <a:gd name="T93" fmla="*/ 68 h 1287"/>
                  <a:gd name="T94" fmla="*/ 182 w 1983"/>
                  <a:gd name="T95" fmla="*/ 48 h 1287"/>
                  <a:gd name="T96" fmla="*/ 220 w 1983"/>
                  <a:gd name="T97" fmla="*/ 0 h 1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83"/>
                  <a:gd name="T148" fmla="*/ 0 h 1287"/>
                  <a:gd name="T149" fmla="*/ 1983 w 1983"/>
                  <a:gd name="T150" fmla="*/ 1287 h 1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83" h="1287">
                    <a:moveTo>
                      <a:pt x="1983" y="1268"/>
                    </a:moveTo>
                    <a:lnTo>
                      <a:pt x="1955" y="1277"/>
                    </a:lnTo>
                    <a:lnTo>
                      <a:pt x="1926" y="1277"/>
                    </a:lnTo>
                    <a:lnTo>
                      <a:pt x="1897" y="1277"/>
                    </a:lnTo>
                    <a:lnTo>
                      <a:pt x="1868" y="1277"/>
                    </a:lnTo>
                    <a:lnTo>
                      <a:pt x="1840" y="1277"/>
                    </a:lnTo>
                    <a:lnTo>
                      <a:pt x="1811" y="1277"/>
                    </a:lnTo>
                    <a:lnTo>
                      <a:pt x="1782" y="1287"/>
                    </a:lnTo>
                    <a:lnTo>
                      <a:pt x="1753" y="1287"/>
                    </a:lnTo>
                    <a:lnTo>
                      <a:pt x="1725" y="1287"/>
                    </a:lnTo>
                    <a:lnTo>
                      <a:pt x="1696" y="1287"/>
                    </a:lnTo>
                    <a:lnTo>
                      <a:pt x="1667" y="1287"/>
                    </a:lnTo>
                    <a:lnTo>
                      <a:pt x="1629" y="1287"/>
                    </a:lnTo>
                    <a:lnTo>
                      <a:pt x="1600" y="1287"/>
                    </a:lnTo>
                    <a:lnTo>
                      <a:pt x="1571" y="1277"/>
                    </a:lnTo>
                    <a:lnTo>
                      <a:pt x="1543" y="1277"/>
                    </a:lnTo>
                    <a:lnTo>
                      <a:pt x="1514" y="1277"/>
                    </a:lnTo>
                    <a:lnTo>
                      <a:pt x="1485" y="1277"/>
                    </a:lnTo>
                    <a:lnTo>
                      <a:pt x="1456" y="1277"/>
                    </a:lnTo>
                    <a:lnTo>
                      <a:pt x="1428" y="1277"/>
                    </a:lnTo>
                    <a:lnTo>
                      <a:pt x="1399" y="1268"/>
                    </a:lnTo>
                    <a:lnTo>
                      <a:pt x="1370" y="1268"/>
                    </a:lnTo>
                    <a:lnTo>
                      <a:pt x="1341" y="1268"/>
                    </a:lnTo>
                    <a:lnTo>
                      <a:pt x="1313" y="1258"/>
                    </a:lnTo>
                    <a:lnTo>
                      <a:pt x="1284" y="1258"/>
                    </a:lnTo>
                    <a:lnTo>
                      <a:pt x="1255" y="1258"/>
                    </a:lnTo>
                    <a:lnTo>
                      <a:pt x="1226" y="1248"/>
                    </a:lnTo>
                    <a:lnTo>
                      <a:pt x="1198" y="1248"/>
                    </a:lnTo>
                    <a:lnTo>
                      <a:pt x="1169" y="1239"/>
                    </a:lnTo>
                    <a:lnTo>
                      <a:pt x="1140" y="1239"/>
                    </a:lnTo>
                    <a:lnTo>
                      <a:pt x="1111" y="1229"/>
                    </a:lnTo>
                    <a:lnTo>
                      <a:pt x="1083" y="1229"/>
                    </a:lnTo>
                    <a:lnTo>
                      <a:pt x="1054" y="1220"/>
                    </a:lnTo>
                    <a:lnTo>
                      <a:pt x="1025" y="1220"/>
                    </a:lnTo>
                    <a:lnTo>
                      <a:pt x="1006" y="1210"/>
                    </a:lnTo>
                    <a:lnTo>
                      <a:pt x="977" y="1200"/>
                    </a:lnTo>
                    <a:lnTo>
                      <a:pt x="949" y="1200"/>
                    </a:lnTo>
                    <a:lnTo>
                      <a:pt x="920" y="1191"/>
                    </a:lnTo>
                    <a:lnTo>
                      <a:pt x="901" y="1181"/>
                    </a:lnTo>
                    <a:lnTo>
                      <a:pt x="872" y="1172"/>
                    </a:lnTo>
                    <a:lnTo>
                      <a:pt x="843" y="1172"/>
                    </a:lnTo>
                    <a:lnTo>
                      <a:pt x="814" y="1162"/>
                    </a:lnTo>
                    <a:lnTo>
                      <a:pt x="795" y="1152"/>
                    </a:lnTo>
                    <a:lnTo>
                      <a:pt x="767" y="1143"/>
                    </a:lnTo>
                    <a:lnTo>
                      <a:pt x="747" y="1133"/>
                    </a:lnTo>
                    <a:lnTo>
                      <a:pt x="719" y="1133"/>
                    </a:lnTo>
                    <a:lnTo>
                      <a:pt x="700" y="1124"/>
                    </a:lnTo>
                    <a:lnTo>
                      <a:pt x="671" y="1114"/>
                    </a:lnTo>
                    <a:lnTo>
                      <a:pt x="652" y="1104"/>
                    </a:lnTo>
                    <a:lnTo>
                      <a:pt x="623" y="1095"/>
                    </a:lnTo>
                    <a:lnTo>
                      <a:pt x="604" y="1085"/>
                    </a:lnTo>
                    <a:lnTo>
                      <a:pt x="585" y="1076"/>
                    </a:lnTo>
                    <a:lnTo>
                      <a:pt x="556" y="1066"/>
                    </a:lnTo>
                    <a:lnTo>
                      <a:pt x="537" y="1056"/>
                    </a:lnTo>
                    <a:lnTo>
                      <a:pt x="517" y="1047"/>
                    </a:lnTo>
                    <a:lnTo>
                      <a:pt x="489" y="1037"/>
                    </a:lnTo>
                    <a:lnTo>
                      <a:pt x="470" y="1028"/>
                    </a:lnTo>
                    <a:lnTo>
                      <a:pt x="450" y="1008"/>
                    </a:lnTo>
                    <a:lnTo>
                      <a:pt x="431" y="999"/>
                    </a:lnTo>
                    <a:lnTo>
                      <a:pt x="412" y="989"/>
                    </a:lnTo>
                    <a:lnTo>
                      <a:pt x="393" y="980"/>
                    </a:lnTo>
                    <a:lnTo>
                      <a:pt x="374" y="970"/>
                    </a:lnTo>
                    <a:lnTo>
                      <a:pt x="355" y="960"/>
                    </a:lnTo>
                    <a:lnTo>
                      <a:pt x="335" y="941"/>
                    </a:lnTo>
                    <a:lnTo>
                      <a:pt x="316" y="932"/>
                    </a:lnTo>
                    <a:lnTo>
                      <a:pt x="307" y="922"/>
                    </a:lnTo>
                    <a:lnTo>
                      <a:pt x="288" y="912"/>
                    </a:lnTo>
                    <a:lnTo>
                      <a:pt x="268" y="893"/>
                    </a:lnTo>
                    <a:lnTo>
                      <a:pt x="259" y="884"/>
                    </a:lnTo>
                    <a:lnTo>
                      <a:pt x="240" y="874"/>
                    </a:lnTo>
                    <a:lnTo>
                      <a:pt x="220" y="855"/>
                    </a:lnTo>
                    <a:lnTo>
                      <a:pt x="211" y="845"/>
                    </a:lnTo>
                    <a:lnTo>
                      <a:pt x="192" y="836"/>
                    </a:lnTo>
                    <a:lnTo>
                      <a:pt x="182" y="816"/>
                    </a:lnTo>
                    <a:lnTo>
                      <a:pt x="173" y="807"/>
                    </a:lnTo>
                    <a:lnTo>
                      <a:pt x="153" y="788"/>
                    </a:lnTo>
                    <a:lnTo>
                      <a:pt x="144" y="778"/>
                    </a:lnTo>
                    <a:lnTo>
                      <a:pt x="134" y="768"/>
                    </a:lnTo>
                    <a:lnTo>
                      <a:pt x="125" y="749"/>
                    </a:lnTo>
                    <a:lnTo>
                      <a:pt x="106" y="740"/>
                    </a:lnTo>
                    <a:lnTo>
                      <a:pt x="96" y="720"/>
                    </a:lnTo>
                    <a:lnTo>
                      <a:pt x="86" y="711"/>
                    </a:lnTo>
                    <a:lnTo>
                      <a:pt x="77" y="692"/>
                    </a:lnTo>
                    <a:lnTo>
                      <a:pt x="67" y="682"/>
                    </a:lnTo>
                    <a:lnTo>
                      <a:pt x="58" y="663"/>
                    </a:lnTo>
                    <a:lnTo>
                      <a:pt x="58" y="653"/>
                    </a:lnTo>
                    <a:lnTo>
                      <a:pt x="48" y="634"/>
                    </a:lnTo>
                    <a:lnTo>
                      <a:pt x="38" y="624"/>
                    </a:lnTo>
                    <a:lnTo>
                      <a:pt x="29" y="605"/>
                    </a:lnTo>
                    <a:lnTo>
                      <a:pt x="29" y="596"/>
                    </a:lnTo>
                    <a:lnTo>
                      <a:pt x="19" y="576"/>
                    </a:lnTo>
                    <a:lnTo>
                      <a:pt x="19" y="567"/>
                    </a:lnTo>
                    <a:lnTo>
                      <a:pt x="10" y="548"/>
                    </a:lnTo>
                    <a:lnTo>
                      <a:pt x="10" y="538"/>
                    </a:lnTo>
                    <a:lnTo>
                      <a:pt x="10" y="519"/>
                    </a:lnTo>
                    <a:lnTo>
                      <a:pt x="0" y="509"/>
                    </a:lnTo>
                    <a:lnTo>
                      <a:pt x="0" y="490"/>
                    </a:lnTo>
                    <a:lnTo>
                      <a:pt x="0" y="480"/>
                    </a:lnTo>
                    <a:lnTo>
                      <a:pt x="0" y="461"/>
                    </a:lnTo>
                    <a:lnTo>
                      <a:pt x="0" y="442"/>
                    </a:lnTo>
                    <a:lnTo>
                      <a:pt x="0" y="432"/>
                    </a:lnTo>
                    <a:lnTo>
                      <a:pt x="0" y="413"/>
                    </a:lnTo>
                    <a:lnTo>
                      <a:pt x="0" y="404"/>
                    </a:lnTo>
                    <a:lnTo>
                      <a:pt x="0" y="384"/>
                    </a:lnTo>
                    <a:lnTo>
                      <a:pt x="0" y="375"/>
                    </a:lnTo>
                    <a:lnTo>
                      <a:pt x="0" y="356"/>
                    </a:lnTo>
                    <a:lnTo>
                      <a:pt x="10" y="346"/>
                    </a:lnTo>
                    <a:lnTo>
                      <a:pt x="10" y="327"/>
                    </a:lnTo>
                    <a:lnTo>
                      <a:pt x="10" y="317"/>
                    </a:lnTo>
                    <a:lnTo>
                      <a:pt x="19" y="298"/>
                    </a:lnTo>
                    <a:lnTo>
                      <a:pt x="19" y="279"/>
                    </a:lnTo>
                    <a:lnTo>
                      <a:pt x="29" y="269"/>
                    </a:lnTo>
                    <a:lnTo>
                      <a:pt x="29" y="250"/>
                    </a:lnTo>
                    <a:lnTo>
                      <a:pt x="38" y="240"/>
                    </a:lnTo>
                    <a:lnTo>
                      <a:pt x="48" y="221"/>
                    </a:lnTo>
                    <a:lnTo>
                      <a:pt x="58" y="212"/>
                    </a:lnTo>
                    <a:lnTo>
                      <a:pt x="58" y="192"/>
                    </a:lnTo>
                    <a:lnTo>
                      <a:pt x="67" y="183"/>
                    </a:lnTo>
                    <a:lnTo>
                      <a:pt x="77" y="164"/>
                    </a:lnTo>
                    <a:lnTo>
                      <a:pt x="86" y="154"/>
                    </a:lnTo>
                    <a:lnTo>
                      <a:pt x="96" y="144"/>
                    </a:lnTo>
                    <a:lnTo>
                      <a:pt x="106" y="125"/>
                    </a:lnTo>
                    <a:lnTo>
                      <a:pt x="125" y="116"/>
                    </a:lnTo>
                    <a:lnTo>
                      <a:pt x="134" y="96"/>
                    </a:lnTo>
                    <a:lnTo>
                      <a:pt x="144" y="87"/>
                    </a:lnTo>
                    <a:lnTo>
                      <a:pt x="153" y="68"/>
                    </a:lnTo>
                    <a:lnTo>
                      <a:pt x="173" y="58"/>
                    </a:lnTo>
                    <a:lnTo>
                      <a:pt x="182" y="48"/>
                    </a:lnTo>
                    <a:lnTo>
                      <a:pt x="192" y="29"/>
                    </a:lnTo>
                    <a:lnTo>
                      <a:pt x="211" y="20"/>
                    </a:lnTo>
                    <a:lnTo>
                      <a:pt x="220" y="0"/>
                    </a:lnTo>
                    <a:lnTo>
                      <a:pt x="1696" y="432"/>
                    </a:lnTo>
                    <a:lnTo>
                      <a:pt x="1983" y="1268"/>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sp>
          <p:nvSpPr>
            <p:cNvPr id="53" name="Rectangle 38"/>
            <p:cNvSpPr>
              <a:spLocks noChangeArrowheads="1"/>
            </p:cNvSpPr>
            <p:nvPr/>
          </p:nvSpPr>
          <p:spPr bwMode="auto">
            <a:xfrm>
              <a:off x="6322272" y="1992313"/>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solidFill>
                    <a:srgbClr val="000000"/>
                  </a:solidFill>
                </a:rPr>
                <a:t>Surgical</a:t>
              </a:r>
              <a:endParaRPr lang="en-US" sz="1600">
                <a:solidFill>
                  <a:srgbClr val="000000"/>
                </a:solidFill>
              </a:endParaRPr>
            </a:p>
          </p:txBody>
        </p:sp>
        <p:sp>
          <p:nvSpPr>
            <p:cNvPr id="54" name="Rectangle 39"/>
            <p:cNvSpPr>
              <a:spLocks noChangeArrowheads="1"/>
            </p:cNvSpPr>
            <p:nvPr/>
          </p:nvSpPr>
          <p:spPr bwMode="auto">
            <a:xfrm>
              <a:off x="6549629" y="22860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solidFill>
                    <a:srgbClr val="000000"/>
                  </a:solidFill>
                </a:rPr>
                <a:t>21%</a:t>
              </a:r>
              <a:endParaRPr lang="en-US" sz="1600">
                <a:solidFill>
                  <a:srgbClr val="000000"/>
                </a:solidFill>
              </a:endParaRPr>
            </a:p>
          </p:txBody>
        </p:sp>
        <p:sp>
          <p:nvSpPr>
            <p:cNvPr id="55" name="Rectangle 40"/>
            <p:cNvSpPr>
              <a:spLocks noChangeArrowheads="1"/>
            </p:cNvSpPr>
            <p:nvPr/>
          </p:nvSpPr>
          <p:spPr bwMode="auto">
            <a:xfrm>
              <a:off x="7012640" y="4128690"/>
              <a:ext cx="7534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Medical</a:t>
              </a:r>
              <a:endParaRPr lang="en-US" sz="1600" dirty="0">
                <a:solidFill>
                  <a:srgbClr val="000000"/>
                </a:solidFill>
              </a:endParaRPr>
            </a:p>
          </p:txBody>
        </p:sp>
        <p:sp>
          <p:nvSpPr>
            <p:cNvPr id="56" name="Rectangle 41"/>
            <p:cNvSpPr>
              <a:spLocks noChangeArrowheads="1"/>
            </p:cNvSpPr>
            <p:nvPr/>
          </p:nvSpPr>
          <p:spPr bwMode="auto">
            <a:xfrm>
              <a:off x="7099231" y="443060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solidFill>
                    <a:srgbClr val="000000"/>
                  </a:solidFill>
                </a:rPr>
                <a:t>14%</a:t>
              </a:r>
              <a:endParaRPr lang="en-US" sz="1600">
                <a:solidFill>
                  <a:srgbClr val="000000"/>
                </a:solidFill>
              </a:endParaRPr>
            </a:p>
          </p:txBody>
        </p:sp>
        <p:sp>
          <p:nvSpPr>
            <p:cNvPr id="57" name="Rectangle 42"/>
            <p:cNvSpPr>
              <a:spLocks noChangeArrowheads="1"/>
            </p:cNvSpPr>
            <p:nvPr/>
          </p:nvSpPr>
          <p:spPr bwMode="auto">
            <a:xfrm>
              <a:off x="2135838" y="5001937"/>
              <a:ext cx="4328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Pain</a:t>
              </a:r>
              <a:endParaRPr lang="en-US" sz="1600" dirty="0">
                <a:solidFill>
                  <a:srgbClr val="000000"/>
                </a:solidFill>
              </a:endParaRPr>
            </a:p>
          </p:txBody>
        </p:sp>
        <p:sp>
          <p:nvSpPr>
            <p:cNvPr id="58" name="Rectangle 43"/>
            <p:cNvSpPr>
              <a:spLocks noChangeArrowheads="1"/>
            </p:cNvSpPr>
            <p:nvPr/>
          </p:nvSpPr>
          <p:spPr bwMode="auto">
            <a:xfrm>
              <a:off x="2166110" y="52956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38%</a:t>
              </a:r>
              <a:endParaRPr lang="en-US" sz="1600" dirty="0">
                <a:solidFill>
                  <a:srgbClr val="000000"/>
                </a:solidFill>
              </a:endParaRPr>
            </a:p>
          </p:txBody>
        </p:sp>
        <p:sp>
          <p:nvSpPr>
            <p:cNvPr id="59" name="Rectangle 44"/>
            <p:cNvSpPr>
              <a:spLocks noChangeArrowheads="1"/>
            </p:cNvSpPr>
            <p:nvPr/>
          </p:nvSpPr>
          <p:spPr bwMode="auto">
            <a:xfrm>
              <a:off x="2323609" y="2129711"/>
              <a:ext cx="4312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ADE</a:t>
              </a:r>
              <a:endParaRPr lang="en-US" sz="1600" dirty="0">
                <a:solidFill>
                  <a:srgbClr val="000000"/>
                </a:solidFill>
              </a:endParaRPr>
            </a:p>
          </p:txBody>
        </p:sp>
        <p:sp>
          <p:nvSpPr>
            <p:cNvPr id="60" name="Rectangle 45"/>
            <p:cNvSpPr>
              <a:spLocks noChangeArrowheads="1"/>
            </p:cNvSpPr>
            <p:nvPr/>
          </p:nvSpPr>
          <p:spPr bwMode="auto">
            <a:xfrm>
              <a:off x="2410778" y="2424986"/>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3%</a:t>
              </a:r>
              <a:endParaRPr lang="en-US" sz="1600" dirty="0">
                <a:solidFill>
                  <a:srgbClr val="000000"/>
                </a:solidFill>
              </a:endParaRPr>
            </a:p>
          </p:txBody>
        </p:sp>
        <p:sp>
          <p:nvSpPr>
            <p:cNvPr id="61" name="Rectangle 46"/>
            <p:cNvSpPr>
              <a:spLocks noChangeArrowheads="1"/>
            </p:cNvSpPr>
            <p:nvPr/>
          </p:nvSpPr>
          <p:spPr bwMode="auto">
            <a:xfrm>
              <a:off x="5101186" y="517942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N/V</a:t>
              </a:r>
              <a:endParaRPr lang="en-US" sz="1600" dirty="0">
                <a:solidFill>
                  <a:srgbClr val="000000"/>
                </a:solidFill>
              </a:endParaRPr>
            </a:p>
          </p:txBody>
        </p:sp>
        <p:sp>
          <p:nvSpPr>
            <p:cNvPr id="62" name="Rectangle 47"/>
            <p:cNvSpPr>
              <a:spLocks noChangeArrowheads="1"/>
            </p:cNvSpPr>
            <p:nvPr/>
          </p:nvSpPr>
          <p:spPr bwMode="auto">
            <a:xfrm>
              <a:off x="5142678" y="5474696"/>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solidFill>
                    <a:srgbClr val="000000"/>
                  </a:solidFill>
                </a:rPr>
                <a:t>3%</a:t>
              </a:r>
              <a:endParaRPr lang="en-US" sz="1600">
                <a:solidFill>
                  <a:srgbClr val="000000"/>
                </a:solidFill>
              </a:endParaRPr>
            </a:p>
          </p:txBody>
        </p:sp>
        <p:sp>
          <p:nvSpPr>
            <p:cNvPr id="63" name="Rectangle 48"/>
            <p:cNvSpPr>
              <a:spLocks noChangeArrowheads="1"/>
            </p:cNvSpPr>
            <p:nvPr/>
          </p:nvSpPr>
          <p:spPr bwMode="auto">
            <a:xfrm>
              <a:off x="5788936" y="5049404"/>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Bleeding</a:t>
              </a:r>
              <a:endParaRPr lang="en-US" sz="1600" dirty="0">
                <a:solidFill>
                  <a:srgbClr val="000000"/>
                </a:solidFill>
              </a:endParaRPr>
            </a:p>
          </p:txBody>
        </p:sp>
        <p:sp>
          <p:nvSpPr>
            <p:cNvPr id="64" name="Rectangle 49"/>
            <p:cNvSpPr>
              <a:spLocks noChangeArrowheads="1"/>
            </p:cNvSpPr>
            <p:nvPr/>
          </p:nvSpPr>
          <p:spPr bwMode="auto">
            <a:xfrm>
              <a:off x="6106012" y="5343092"/>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4%</a:t>
              </a:r>
              <a:endParaRPr lang="en-US" sz="1600" dirty="0">
                <a:solidFill>
                  <a:srgbClr val="000000"/>
                </a:solidFill>
              </a:endParaRPr>
            </a:p>
          </p:txBody>
        </p:sp>
        <p:sp>
          <p:nvSpPr>
            <p:cNvPr id="65" name="Rectangle 50"/>
            <p:cNvSpPr>
              <a:spLocks noChangeArrowheads="1"/>
            </p:cNvSpPr>
            <p:nvPr/>
          </p:nvSpPr>
          <p:spPr bwMode="auto">
            <a:xfrm>
              <a:off x="3076049" y="1690690"/>
              <a:ext cx="54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Other</a:t>
              </a:r>
              <a:endParaRPr lang="en-US" sz="1600" dirty="0">
                <a:solidFill>
                  <a:srgbClr val="000000"/>
                </a:solidFill>
              </a:endParaRPr>
            </a:p>
          </p:txBody>
        </p:sp>
        <p:sp>
          <p:nvSpPr>
            <p:cNvPr id="66" name="Rectangle 51"/>
            <p:cNvSpPr>
              <a:spLocks noChangeArrowheads="1"/>
            </p:cNvSpPr>
            <p:nvPr/>
          </p:nvSpPr>
          <p:spPr bwMode="auto">
            <a:xfrm>
              <a:off x="3158472" y="198437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dirty="0">
                  <a:solidFill>
                    <a:srgbClr val="000000"/>
                  </a:solidFill>
                </a:rPr>
                <a:t>17%</a:t>
              </a:r>
              <a:endParaRPr lang="en-US" sz="1600" dirty="0">
                <a:solidFill>
                  <a:srgbClr val="000000"/>
                </a:solidFill>
              </a:endParaRPr>
            </a:p>
          </p:txBody>
        </p:sp>
      </p:grpSp>
    </p:spTree>
    <p:extLst>
      <p:ext uri="{BB962C8B-B14F-4D97-AF65-F5344CB8AC3E}">
        <p14:creationId xmlns:p14="http://schemas.microsoft.com/office/powerpoint/2010/main" val="38744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isentin1.tiff">
            <a:extLst>
              <a:ext uri="{FF2B5EF4-FFF2-40B4-BE49-F238E27FC236}">
                <a16:creationId xmlns:a16="http://schemas.microsoft.com/office/drawing/2014/main" xmlns="" id="{ED203AF4-A327-E24B-84B3-44CE9E756B8E}"/>
              </a:ext>
            </a:extLst>
          </p:cNvPr>
          <p:cNvPicPr>
            <a:picLocks noChangeAspect="1"/>
          </p:cNvPicPr>
          <p:nvPr/>
        </p:nvPicPr>
        <p:blipFill rotWithShape="1">
          <a:blip r:embed="rId3">
            <a:extLst>
              <a:ext uri="{28A0092B-C50C-407E-A947-70E740481C1C}">
                <a14:useLocalDpi xmlns:a14="http://schemas.microsoft.com/office/drawing/2010/main" val="0"/>
              </a:ext>
            </a:extLst>
          </a:blip>
          <a:srcRect l="17165" t="3364" r="17269" b="11311"/>
          <a:stretch/>
        </p:blipFill>
        <p:spPr bwMode="auto">
          <a:xfrm>
            <a:off x="1775637" y="2558932"/>
            <a:ext cx="5422604" cy="339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5084" y="977358"/>
            <a:ext cx="7920492" cy="632838"/>
          </a:xfrm>
        </p:spPr>
        <p:txBody>
          <a:bodyPr/>
          <a:lstStyle/>
          <a:p>
            <a:r>
              <a:rPr lang="en-GB" sz="2800" dirty="0"/>
              <a:t>Pain in hospital</a:t>
            </a:r>
          </a:p>
        </p:txBody>
      </p:sp>
      <p:pic>
        <p:nvPicPr>
          <p:cNvPr id="23" name="Picture 2" descr="M:\Templates\Logo\nihr_logos_funded by_col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M:\Templates\Logo\New NHS foundation trust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2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5"/>
          <p:cNvSpPr>
            <a:spLocks noChangeArrowheads="1"/>
          </p:cNvSpPr>
          <p:nvPr/>
        </p:nvSpPr>
        <p:spPr bwMode="auto">
          <a:xfrm>
            <a:off x="3467100" y="6069925"/>
            <a:ext cx="4925220" cy="335989"/>
          </a:xfrm>
          <a:prstGeom prst="rect">
            <a:avLst/>
          </a:prstGeom>
          <a:noFill/>
          <a:ln w="9525">
            <a:noFill/>
            <a:miter lim="800000"/>
            <a:headEnd/>
            <a:tailEnd/>
          </a:ln>
          <a:effectLst/>
        </p:spPr>
        <p:txBody>
          <a:bodyPr wrap="square" lIns="90488" tIns="44450" rIns="90488" bIns="44450" anchor="b">
            <a:spAutoFit/>
          </a:bodyPr>
          <a:lstStyle/>
          <a:p>
            <a:pPr algn="r" eaLnBrk="0" hangingPunct="0">
              <a:spcBef>
                <a:spcPct val="10000"/>
              </a:spcBef>
            </a:pPr>
            <a:r>
              <a:rPr lang="en-US" sz="1600" dirty="0" err="1">
                <a:solidFill>
                  <a:srgbClr val="000000"/>
                </a:solidFill>
                <a:latin typeface="+mj-lt"/>
                <a:cs typeface="Arial"/>
              </a:rPr>
              <a:t>Visentin</a:t>
            </a:r>
            <a:r>
              <a:rPr lang="en-US" sz="1600" dirty="0">
                <a:solidFill>
                  <a:srgbClr val="000000"/>
                </a:solidFill>
                <a:latin typeface="+mj-lt"/>
                <a:cs typeface="Arial"/>
              </a:rPr>
              <a:t> M et al. Eur J Pain 2005;9:61-7</a:t>
            </a:r>
          </a:p>
        </p:txBody>
      </p:sp>
      <p:sp>
        <p:nvSpPr>
          <p:cNvPr id="3" name="Rectangle 2">
            <a:extLst>
              <a:ext uri="{FF2B5EF4-FFF2-40B4-BE49-F238E27FC236}">
                <a16:creationId xmlns:a16="http://schemas.microsoft.com/office/drawing/2014/main" xmlns="" id="{D538CD76-5282-9E42-9A07-744716E80052}"/>
              </a:ext>
            </a:extLst>
          </p:cNvPr>
          <p:cNvSpPr/>
          <p:nvPr/>
        </p:nvSpPr>
        <p:spPr>
          <a:xfrm>
            <a:off x="385084" y="1725484"/>
            <a:ext cx="7440479" cy="1015663"/>
          </a:xfrm>
          <a:prstGeom prst="rect">
            <a:avLst/>
          </a:prstGeom>
        </p:spPr>
        <p:txBody>
          <a:bodyPr wrap="square">
            <a:spAutoFit/>
          </a:bodyPr>
          <a:lstStyle/>
          <a:p>
            <a:pPr marL="342900" indent="-342900">
              <a:buClr>
                <a:schemeClr val="tx2">
                  <a:lumMod val="75000"/>
                </a:schemeClr>
              </a:buClr>
              <a:buSzPct val="80000"/>
              <a:buFont typeface="Arial" panose="020B0604020202020204" pitchFamily="34" charset="0"/>
              <a:buChar char="•"/>
            </a:pPr>
            <a:r>
              <a:rPr lang="en-GB" sz="2000" dirty="0">
                <a:solidFill>
                  <a:srgbClr val="002060"/>
                </a:solidFill>
                <a:latin typeface="+mj-lt"/>
              </a:rPr>
              <a:t>Italian nationwide study of pain in hospital wards</a:t>
            </a:r>
          </a:p>
          <a:p>
            <a:pPr marL="342900" lvl="1" indent="-342900">
              <a:buClr>
                <a:schemeClr val="tx2">
                  <a:lumMod val="75000"/>
                </a:schemeClr>
              </a:buClr>
              <a:buSzPct val="80000"/>
              <a:buFont typeface="Arial" panose="020B0604020202020204" pitchFamily="34" charset="0"/>
              <a:buChar char="•"/>
            </a:pPr>
            <a:r>
              <a:rPr lang="en-GB" sz="2000" dirty="0">
                <a:solidFill>
                  <a:srgbClr val="002060"/>
                </a:solidFill>
                <a:latin typeface="+mj-lt"/>
              </a:rPr>
              <a:t>Strong correlation between incidence of severe pain and less use of analgesics</a:t>
            </a:r>
          </a:p>
        </p:txBody>
      </p:sp>
    </p:spTree>
    <p:extLst>
      <p:ext uri="{BB962C8B-B14F-4D97-AF65-F5344CB8AC3E}">
        <p14:creationId xmlns:p14="http://schemas.microsoft.com/office/powerpoint/2010/main" val="213129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C86F6C4-5088-3744-8F12-07BB31A26089}"/>
              </a:ext>
            </a:extLst>
          </p:cNvPr>
          <p:cNvPicPr>
            <a:picLocks noChangeAspect="1"/>
          </p:cNvPicPr>
          <p:nvPr/>
        </p:nvPicPr>
        <p:blipFill>
          <a:blip r:embed="rId3"/>
          <a:stretch>
            <a:fillRect/>
          </a:stretch>
        </p:blipFill>
        <p:spPr>
          <a:xfrm>
            <a:off x="1297330" y="2460213"/>
            <a:ext cx="6096000" cy="4064000"/>
          </a:xfrm>
          <a:prstGeom prst="rect">
            <a:avLst/>
          </a:prstGeom>
        </p:spPr>
      </p:pic>
      <p:sp>
        <p:nvSpPr>
          <p:cNvPr id="2" name="Title 1"/>
          <p:cNvSpPr>
            <a:spLocks noGrp="1"/>
          </p:cNvSpPr>
          <p:nvPr>
            <p:ph type="title"/>
          </p:nvPr>
        </p:nvSpPr>
        <p:spPr>
          <a:xfrm>
            <a:off x="385084" y="977358"/>
            <a:ext cx="7920492" cy="632838"/>
          </a:xfrm>
        </p:spPr>
        <p:txBody>
          <a:bodyPr/>
          <a:lstStyle/>
          <a:p>
            <a:r>
              <a:rPr lang="en-GB" sz="2800" dirty="0"/>
              <a:t>Postoperative pain taken seriously</a:t>
            </a:r>
          </a:p>
        </p:txBody>
      </p:sp>
      <p:pic>
        <p:nvPicPr>
          <p:cNvPr id="23" name="Picture 2" descr="M:\Templates\Logo\nihr_logos_funded by_col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M:\Templates\Logo\New NHS foundation trust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2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5"/>
          <p:cNvSpPr>
            <a:spLocks noChangeArrowheads="1"/>
          </p:cNvSpPr>
          <p:nvPr/>
        </p:nvSpPr>
        <p:spPr bwMode="auto">
          <a:xfrm>
            <a:off x="3467100" y="6069925"/>
            <a:ext cx="4925220" cy="335989"/>
          </a:xfrm>
          <a:prstGeom prst="rect">
            <a:avLst/>
          </a:prstGeom>
          <a:noFill/>
          <a:ln w="9525">
            <a:noFill/>
            <a:miter lim="800000"/>
            <a:headEnd/>
            <a:tailEnd/>
          </a:ln>
          <a:effectLst/>
        </p:spPr>
        <p:txBody>
          <a:bodyPr wrap="square" lIns="90488" tIns="44450" rIns="90488" bIns="44450" anchor="b">
            <a:spAutoFit/>
          </a:bodyPr>
          <a:lstStyle/>
          <a:p>
            <a:pPr algn="r" eaLnBrk="0" hangingPunct="0">
              <a:spcBef>
                <a:spcPct val="10000"/>
              </a:spcBef>
            </a:pPr>
            <a:r>
              <a:rPr lang="en-US" sz="1600" dirty="0">
                <a:solidFill>
                  <a:srgbClr val="000000"/>
                </a:solidFill>
                <a:latin typeface="+mj-lt"/>
                <a:cs typeface="Arial"/>
              </a:rPr>
              <a:t>Aldington et al. Phil Trans B 2011;366:268-75</a:t>
            </a:r>
          </a:p>
        </p:txBody>
      </p:sp>
      <p:sp>
        <p:nvSpPr>
          <p:cNvPr id="3" name="Rectangle 2">
            <a:extLst>
              <a:ext uri="{FF2B5EF4-FFF2-40B4-BE49-F238E27FC236}">
                <a16:creationId xmlns:a16="http://schemas.microsoft.com/office/drawing/2014/main" xmlns="" id="{D538CD76-5282-9E42-9A07-744716E80052}"/>
              </a:ext>
            </a:extLst>
          </p:cNvPr>
          <p:cNvSpPr/>
          <p:nvPr/>
        </p:nvSpPr>
        <p:spPr>
          <a:xfrm>
            <a:off x="385084" y="1725484"/>
            <a:ext cx="7440479" cy="1323439"/>
          </a:xfrm>
          <a:prstGeom prst="rect">
            <a:avLst/>
          </a:prstGeom>
        </p:spPr>
        <p:txBody>
          <a:bodyPr wrap="square">
            <a:spAutoFit/>
          </a:bodyPr>
          <a:lstStyle/>
          <a:p>
            <a:pPr marL="342900" indent="-342900">
              <a:buClr>
                <a:schemeClr val="tx2">
                  <a:lumMod val="75000"/>
                </a:schemeClr>
              </a:buClr>
              <a:buSzPct val="80000"/>
              <a:buFont typeface="Arial" panose="020B0604020202020204" pitchFamily="34" charset="0"/>
              <a:buChar char="•"/>
            </a:pPr>
            <a:r>
              <a:rPr lang="en-GB" sz="2000" dirty="0">
                <a:solidFill>
                  <a:srgbClr val="002060"/>
                </a:solidFill>
                <a:latin typeface="+mj-lt"/>
              </a:rPr>
              <a:t>Survey of 922 pain scores over one month in a military postoperative ward</a:t>
            </a:r>
          </a:p>
          <a:p>
            <a:pPr marL="342900" indent="-342900">
              <a:buClr>
                <a:schemeClr val="tx2">
                  <a:lumMod val="75000"/>
                </a:schemeClr>
              </a:buClr>
              <a:buSzPct val="80000"/>
              <a:buFont typeface="Arial" panose="020B0604020202020204" pitchFamily="34" charset="0"/>
              <a:buChar char="•"/>
            </a:pPr>
            <a:r>
              <a:rPr lang="en-GB" sz="2000" dirty="0">
                <a:solidFill>
                  <a:srgbClr val="002060"/>
                </a:solidFill>
                <a:latin typeface="+mj-lt"/>
              </a:rPr>
              <a:t>Measures taken to minimise postoperative pain</a:t>
            </a:r>
          </a:p>
          <a:p>
            <a:pPr marL="342900" indent="-342900">
              <a:buClr>
                <a:schemeClr val="tx2">
                  <a:lumMod val="75000"/>
                </a:schemeClr>
              </a:buClr>
              <a:buSzPct val="80000"/>
              <a:buFont typeface="Arial" panose="020B0604020202020204" pitchFamily="34" charset="0"/>
              <a:buChar char="•"/>
            </a:pPr>
            <a:r>
              <a:rPr lang="en-GB" sz="2000" dirty="0">
                <a:solidFill>
                  <a:srgbClr val="002060"/>
                </a:solidFill>
                <a:latin typeface="+mj-lt"/>
              </a:rPr>
              <a:t>Good postoperative pain outcomes are </a:t>
            </a:r>
            <a:r>
              <a:rPr lang="en-GB" sz="2000" dirty="0" smtClean="0">
                <a:solidFill>
                  <a:srgbClr val="002060"/>
                </a:solidFill>
                <a:latin typeface="+mj-lt"/>
              </a:rPr>
              <a:t>achievable</a:t>
            </a:r>
            <a:endParaRPr lang="en-GB" sz="2000" dirty="0">
              <a:solidFill>
                <a:srgbClr val="002060"/>
              </a:solidFill>
              <a:latin typeface="+mj-lt"/>
            </a:endParaRPr>
          </a:p>
        </p:txBody>
      </p:sp>
    </p:spTree>
    <p:extLst>
      <p:ext uri="{BB962C8B-B14F-4D97-AF65-F5344CB8AC3E}">
        <p14:creationId xmlns:p14="http://schemas.microsoft.com/office/powerpoint/2010/main" val="428968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7920492" cy="632838"/>
          </a:xfrm>
        </p:spPr>
        <p:txBody>
          <a:bodyPr/>
          <a:lstStyle/>
          <a:p>
            <a:r>
              <a:rPr lang="en-GB" sz="2800" dirty="0"/>
              <a:t>People don’t like pain</a:t>
            </a:r>
          </a:p>
        </p:txBody>
      </p:sp>
      <p:sp>
        <p:nvSpPr>
          <p:cNvPr id="3" name="Content Placeholder 2"/>
          <p:cNvSpPr>
            <a:spLocks noGrp="1"/>
          </p:cNvSpPr>
          <p:nvPr>
            <p:ph idx="1"/>
          </p:nvPr>
        </p:nvSpPr>
        <p:spPr>
          <a:xfrm>
            <a:off x="533746" y="1969763"/>
            <a:ext cx="7769091" cy="986863"/>
          </a:xfrm>
        </p:spPr>
        <p:txBody>
          <a:bodyPr/>
          <a:lstStyle/>
          <a:p>
            <a:pPr marL="342900" indent="-342900">
              <a:buFont typeface="Arial" panose="020B0604020202020204" pitchFamily="34" charset="0"/>
              <a:buChar char="•"/>
            </a:pPr>
            <a:r>
              <a:rPr lang="en-GB" dirty="0">
                <a:solidFill>
                  <a:srgbClr val="FF0000"/>
                </a:solidFill>
              </a:rPr>
              <a:t>Low pain means pain ideally below 30/100 mm VAS over 48 hours</a:t>
            </a:r>
          </a:p>
          <a:p>
            <a:pPr marL="342900" indent="-342900">
              <a:buFont typeface="Arial" panose="020B0604020202020204" pitchFamily="34" charset="0"/>
              <a:buChar char="•"/>
            </a:pPr>
            <a:r>
              <a:rPr lang="en-GB" dirty="0">
                <a:solidFill>
                  <a:srgbClr val="FF0000"/>
                </a:solidFill>
              </a:rPr>
              <a:t>Participant subjective rating of pain medication compared with mean 48-hour pain scores for postoperative pain (N = 913)</a:t>
            </a:r>
          </a:p>
        </p:txBody>
      </p:sp>
      <p:pic>
        <p:nvPicPr>
          <p:cNvPr id="2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4265" y="3083180"/>
            <a:ext cx="6515964" cy="317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5642" y="3595937"/>
            <a:ext cx="2027916" cy="1323439"/>
          </a:xfrm>
          <a:prstGeom prst="rect">
            <a:avLst/>
          </a:prstGeom>
          <a:noFill/>
          <a:ln>
            <a:solidFill>
              <a:schemeClr val="tx1"/>
            </a:solidFill>
          </a:ln>
        </p:spPr>
        <p:txBody>
          <a:bodyPr wrap="square" rtlCol="0">
            <a:spAutoFit/>
          </a:bodyPr>
          <a:lstStyle/>
          <a:p>
            <a:r>
              <a:rPr lang="en-US" sz="1600" i="1" dirty="0"/>
              <a:t>Bars show 95% CI, with colour change indicating reported value; blue at rest, red on movement</a:t>
            </a:r>
          </a:p>
        </p:txBody>
      </p:sp>
      <p:sp>
        <p:nvSpPr>
          <p:cNvPr id="13" name="TextBox 12"/>
          <p:cNvSpPr txBox="1"/>
          <p:nvPr/>
        </p:nvSpPr>
        <p:spPr>
          <a:xfrm>
            <a:off x="3710925" y="6184800"/>
            <a:ext cx="4649304" cy="307777"/>
          </a:xfrm>
          <a:prstGeom prst="rect">
            <a:avLst/>
          </a:prstGeom>
          <a:noFill/>
        </p:spPr>
        <p:txBody>
          <a:bodyPr wrap="square" rtlCol="0">
            <a:spAutoFit/>
          </a:bodyPr>
          <a:lstStyle/>
          <a:p>
            <a:pPr algn="r"/>
            <a:r>
              <a:rPr lang="en-US" sz="1400" dirty="0" err="1">
                <a:latin typeface="+mj-lt"/>
              </a:rPr>
              <a:t>Mhuircheartaigh</a:t>
            </a:r>
            <a:r>
              <a:rPr lang="en-US" sz="1400" dirty="0">
                <a:latin typeface="+mj-lt"/>
              </a:rPr>
              <a:t> et al. BJA 2009 103:871-84</a:t>
            </a:r>
          </a:p>
        </p:txBody>
      </p:sp>
    </p:spTree>
    <p:extLst>
      <p:ext uri="{BB962C8B-B14F-4D97-AF65-F5344CB8AC3E}">
        <p14:creationId xmlns:p14="http://schemas.microsoft.com/office/powerpoint/2010/main" val="428920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000100"/>
            <a:ext cx="7920492" cy="632838"/>
          </a:xfrm>
        </p:spPr>
        <p:txBody>
          <a:bodyPr/>
          <a:lstStyle/>
          <a:p>
            <a:r>
              <a:rPr lang="en-GB" sz="2800" dirty="0"/>
              <a:t>People don’t like pain</a:t>
            </a:r>
          </a:p>
        </p:txBody>
      </p:sp>
      <p:sp>
        <p:nvSpPr>
          <p:cNvPr id="3" name="Content Placeholder 2"/>
          <p:cNvSpPr>
            <a:spLocks noGrp="1"/>
          </p:cNvSpPr>
          <p:nvPr>
            <p:ph idx="1"/>
          </p:nvPr>
        </p:nvSpPr>
        <p:spPr>
          <a:xfrm>
            <a:off x="639306" y="1843400"/>
            <a:ext cx="7920493" cy="1356706"/>
          </a:xfrm>
        </p:spPr>
        <p:txBody>
          <a:bodyPr/>
          <a:lstStyle/>
          <a:p>
            <a:pPr marL="342900" indent="-342900">
              <a:buFont typeface="Arial" panose="020B0604020202020204" pitchFamily="34" charset="0"/>
              <a:buChar char="•"/>
            </a:pPr>
            <a:r>
              <a:rPr lang="en-GB" dirty="0">
                <a:solidFill>
                  <a:srgbClr val="FF0000"/>
                </a:solidFill>
              </a:rPr>
              <a:t>Low pain means low analgesic requirement means a good experience</a:t>
            </a:r>
          </a:p>
          <a:p>
            <a:pPr marL="342900" indent="-342900">
              <a:buFont typeface="Arial" panose="020B0604020202020204" pitchFamily="34" charset="0"/>
              <a:buChar char="•"/>
            </a:pPr>
            <a:r>
              <a:rPr lang="en-GB" dirty="0">
                <a:solidFill>
                  <a:srgbClr val="FF0000"/>
                </a:solidFill>
              </a:rPr>
              <a:t>Participant subjective rating of pain medication compared with patient-controlled fentanyl consumption for postoperative pain (N = 913)</a:t>
            </a:r>
          </a:p>
        </p:txBody>
      </p:sp>
      <p:pic>
        <p:nvPicPr>
          <p:cNvPr id="2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a:stretch>
            <a:fillRect/>
          </a:stretch>
        </p:blipFill>
        <p:spPr>
          <a:xfrm>
            <a:off x="510869" y="3429001"/>
            <a:ext cx="7297886" cy="2368274"/>
          </a:xfrm>
          <a:prstGeom prst="rect">
            <a:avLst/>
          </a:prstGeom>
        </p:spPr>
      </p:pic>
      <p:sp>
        <p:nvSpPr>
          <p:cNvPr id="4" name="Rectangle 3"/>
          <p:cNvSpPr/>
          <p:nvPr/>
        </p:nvSpPr>
        <p:spPr>
          <a:xfrm>
            <a:off x="127130" y="5721784"/>
            <a:ext cx="2858197" cy="523220"/>
          </a:xfrm>
          <a:prstGeom prst="rect">
            <a:avLst/>
          </a:prstGeom>
        </p:spPr>
        <p:txBody>
          <a:bodyPr wrap="square">
            <a:spAutoFit/>
          </a:bodyPr>
          <a:lstStyle/>
          <a:p>
            <a:r>
              <a:rPr lang="en-US" sz="1400" i="1" dirty="0"/>
              <a:t>Bars show 95% CI, with colour change indicating reported value</a:t>
            </a:r>
          </a:p>
        </p:txBody>
      </p:sp>
      <p:sp>
        <p:nvSpPr>
          <p:cNvPr id="10" name="TextBox 9"/>
          <p:cNvSpPr txBox="1"/>
          <p:nvPr/>
        </p:nvSpPr>
        <p:spPr>
          <a:xfrm>
            <a:off x="4546600" y="6169512"/>
            <a:ext cx="3848100" cy="307777"/>
          </a:xfrm>
          <a:prstGeom prst="rect">
            <a:avLst/>
          </a:prstGeom>
          <a:noFill/>
        </p:spPr>
        <p:txBody>
          <a:bodyPr wrap="square" rtlCol="0">
            <a:spAutoFit/>
          </a:bodyPr>
          <a:lstStyle/>
          <a:p>
            <a:pPr algn="r"/>
            <a:r>
              <a:rPr lang="en-US" sz="1400" dirty="0" err="1">
                <a:latin typeface="+mj-lt"/>
              </a:rPr>
              <a:t>Mhuircheartaigh</a:t>
            </a:r>
            <a:r>
              <a:rPr lang="en-US" sz="1400" dirty="0">
                <a:latin typeface="+mj-lt"/>
              </a:rPr>
              <a:t> et al. BJA 2009 103:871-84</a:t>
            </a:r>
          </a:p>
        </p:txBody>
      </p:sp>
    </p:spTree>
    <p:extLst>
      <p:ext uri="{BB962C8B-B14F-4D97-AF65-F5344CB8AC3E}">
        <p14:creationId xmlns:p14="http://schemas.microsoft.com/office/powerpoint/2010/main" val="102931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84" y="1060052"/>
            <a:ext cx="7920492" cy="972243"/>
          </a:xfrm>
        </p:spPr>
        <p:txBody>
          <a:bodyPr/>
          <a:lstStyle/>
          <a:p>
            <a:r>
              <a:rPr lang="en-GB" sz="2800" dirty="0"/>
              <a:t>Acute pain after surgery is different from chronic pain lasting over 3 months</a:t>
            </a:r>
            <a:br>
              <a:rPr lang="en-GB" sz="2800" dirty="0"/>
            </a:br>
            <a:r>
              <a:rPr lang="en-GB" sz="2000" dirty="0"/>
              <a:t>Incidence of chronic pain following common procedures</a:t>
            </a:r>
          </a:p>
        </p:txBody>
      </p:sp>
      <p:pic>
        <p:nvPicPr>
          <p:cNvPr id="2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62"/>
          <p:cNvSpPr txBox="1">
            <a:spLocks noChangeArrowheads="1"/>
          </p:cNvSpPr>
          <p:nvPr/>
        </p:nvSpPr>
        <p:spPr bwMode="auto">
          <a:xfrm>
            <a:off x="236538" y="5194300"/>
            <a:ext cx="81835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indent="47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a:latin typeface="+mj-lt"/>
                <a:cs typeface="Arial"/>
              </a:rPr>
              <a:t>1. </a:t>
            </a:r>
            <a:r>
              <a:rPr lang="en-US" sz="1200" dirty="0" err="1">
                <a:latin typeface="+mj-lt"/>
                <a:cs typeface="Arial"/>
              </a:rPr>
              <a:t>Kehlet</a:t>
            </a:r>
            <a:r>
              <a:rPr lang="en-US" sz="1200" dirty="0">
                <a:latin typeface="+mj-lt"/>
                <a:cs typeface="Arial"/>
              </a:rPr>
              <a:t> et al. </a:t>
            </a:r>
            <a:r>
              <a:rPr lang="en-US" sz="1200" i="1" dirty="0">
                <a:latin typeface="+mj-lt"/>
                <a:cs typeface="Arial"/>
              </a:rPr>
              <a:t>Lancet</a:t>
            </a:r>
            <a:r>
              <a:rPr lang="en-US" sz="1200" dirty="0">
                <a:latin typeface="+mj-lt"/>
                <a:cs typeface="Arial"/>
              </a:rPr>
              <a:t>. 2006;367:1618-1625; 2. Hanley et al. </a:t>
            </a:r>
            <a:r>
              <a:rPr lang="en-US" sz="1200" i="1" dirty="0">
                <a:latin typeface="+mj-lt"/>
                <a:cs typeface="Arial"/>
              </a:rPr>
              <a:t>J Pain</a:t>
            </a:r>
            <a:r>
              <a:rPr lang="en-US" sz="1200" dirty="0">
                <a:latin typeface="+mj-lt"/>
                <a:cs typeface="Arial"/>
              </a:rPr>
              <a:t>. 2007;8:102-10; 3. Carpenter et al. </a:t>
            </a:r>
            <a:r>
              <a:rPr lang="fr-FR" sz="1200" i="1" dirty="0">
                <a:latin typeface="+mj-lt"/>
                <a:cs typeface="Arial"/>
              </a:rPr>
              <a:t>Cancer </a:t>
            </a:r>
            <a:r>
              <a:rPr lang="fr-FR" sz="1200" i="1" dirty="0" err="1">
                <a:latin typeface="+mj-lt"/>
                <a:cs typeface="Arial"/>
              </a:rPr>
              <a:t>Prac</a:t>
            </a:r>
            <a:r>
              <a:rPr lang="fr-FR" sz="1200" dirty="0">
                <a:latin typeface="+mj-lt"/>
                <a:cs typeface="Arial"/>
              </a:rPr>
              <a:t>. 1999;7:66-70; 4. </a:t>
            </a:r>
            <a:r>
              <a:rPr lang="en-US" sz="1200" dirty="0" err="1">
                <a:latin typeface="+mj-lt"/>
                <a:cs typeface="Arial"/>
              </a:rPr>
              <a:t>Poleschuk</a:t>
            </a:r>
            <a:r>
              <a:rPr lang="en-US" sz="1200" dirty="0">
                <a:latin typeface="+mj-lt"/>
                <a:cs typeface="Arial"/>
              </a:rPr>
              <a:t> et al. </a:t>
            </a:r>
            <a:r>
              <a:rPr lang="en-US" sz="1200" i="1" dirty="0">
                <a:latin typeface="+mj-lt"/>
                <a:cs typeface="Arial"/>
              </a:rPr>
              <a:t>J Pain. </a:t>
            </a:r>
            <a:r>
              <a:rPr lang="en-US" sz="1200" dirty="0">
                <a:latin typeface="+mj-lt"/>
                <a:cs typeface="Arial"/>
              </a:rPr>
              <a:t>2006;7:626-634; 5. Katz et al. </a:t>
            </a:r>
            <a:r>
              <a:rPr lang="en-US" sz="1200" i="1" dirty="0" err="1">
                <a:latin typeface="+mj-lt"/>
                <a:cs typeface="Arial"/>
              </a:rPr>
              <a:t>Clin</a:t>
            </a:r>
            <a:r>
              <a:rPr lang="en-US" sz="1200" i="1" dirty="0">
                <a:latin typeface="+mj-lt"/>
                <a:cs typeface="Arial"/>
              </a:rPr>
              <a:t> J Pain. </a:t>
            </a:r>
            <a:r>
              <a:rPr lang="en-US" sz="1200" dirty="0">
                <a:latin typeface="+mj-lt"/>
                <a:cs typeface="Arial"/>
              </a:rPr>
              <a:t>1996;12:50-55; 6. </a:t>
            </a:r>
            <a:r>
              <a:rPr lang="es-ES" sz="1200" dirty="0" err="1">
                <a:latin typeface="+mj-lt"/>
                <a:cs typeface="Arial"/>
              </a:rPr>
              <a:t>Perttunen</a:t>
            </a:r>
            <a:r>
              <a:rPr lang="es-ES" sz="1200" dirty="0">
                <a:latin typeface="+mj-lt"/>
                <a:cs typeface="Arial"/>
              </a:rPr>
              <a:t> et al. </a:t>
            </a:r>
            <a:r>
              <a:rPr lang="es-ES" sz="1200" i="1" dirty="0">
                <a:latin typeface="+mj-lt"/>
                <a:cs typeface="Arial"/>
              </a:rPr>
              <a:t>Acta </a:t>
            </a:r>
            <a:r>
              <a:rPr lang="es-ES" sz="1200" i="1" dirty="0" err="1">
                <a:latin typeface="+mj-lt"/>
                <a:cs typeface="Arial"/>
              </a:rPr>
              <a:t>Anaesthesiol</a:t>
            </a:r>
            <a:r>
              <a:rPr lang="es-ES" sz="1200" i="1" dirty="0">
                <a:latin typeface="+mj-lt"/>
                <a:cs typeface="Arial"/>
              </a:rPr>
              <a:t> </a:t>
            </a:r>
            <a:r>
              <a:rPr lang="es-ES" sz="1200" i="1" dirty="0" err="1">
                <a:latin typeface="+mj-lt"/>
                <a:cs typeface="Arial"/>
              </a:rPr>
              <a:t>Scand</a:t>
            </a:r>
            <a:r>
              <a:rPr lang="es-ES" sz="1200" dirty="0">
                <a:latin typeface="+mj-lt"/>
                <a:cs typeface="Arial"/>
              </a:rPr>
              <a:t>. 1999;43:563-567; 7.Massaron et al. </a:t>
            </a:r>
            <a:r>
              <a:rPr lang="en-US" sz="1200" i="1" dirty="0">
                <a:latin typeface="+mj-lt"/>
                <a:cs typeface="Arial"/>
              </a:rPr>
              <a:t>Hernia</a:t>
            </a:r>
            <a:r>
              <a:rPr lang="en-US" sz="1200" dirty="0">
                <a:latin typeface="+mj-lt"/>
                <a:cs typeface="Arial"/>
              </a:rPr>
              <a:t>. 2007;11:517-525; 8. O</a:t>
            </a:r>
            <a:r>
              <a:rPr lang="ja-JP" altLang="en-US" sz="1200" dirty="0">
                <a:latin typeface="+mj-lt"/>
                <a:cs typeface="Arial"/>
              </a:rPr>
              <a:t>’</a:t>
            </a:r>
            <a:r>
              <a:rPr lang="en-US" sz="1200" dirty="0">
                <a:latin typeface="+mj-lt"/>
                <a:cs typeface="Arial"/>
              </a:rPr>
              <a:t>Dwyer et al. </a:t>
            </a:r>
            <a:r>
              <a:rPr lang="en-US" sz="1200" i="1" dirty="0">
                <a:latin typeface="+mj-lt"/>
                <a:cs typeface="Arial"/>
              </a:rPr>
              <a:t>Br J Surg</a:t>
            </a:r>
            <a:r>
              <a:rPr lang="en-US" sz="1200" dirty="0">
                <a:latin typeface="+mj-lt"/>
                <a:cs typeface="Arial"/>
              </a:rPr>
              <a:t>. 2005;92:166-170; 9. </a:t>
            </a:r>
            <a:r>
              <a:rPr lang="en-US" sz="1200" dirty="0" err="1">
                <a:latin typeface="+mj-lt"/>
                <a:cs typeface="Arial"/>
              </a:rPr>
              <a:t>Steegers</a:t>
            </a:r>
            <a:r>
              <a:rPr lang="en-US" sz="1200" dirty="0">
                <a:latin typeface="+mj-lt"/>
                <a:cs typeface="Arial"/>
              </a:rPr>
              <a:t> et al. </a:t>
            </a:r>
            <a:r>
              <a:rPr lang="en-US" sz="1200" i="1" dirty="0">
                <a:latin typeface="+mj-lt"/>
                <a:cs typeface="Arial"/>
              </a:rPr>
              <a:t>J Pain</a:t>
            </a:r>
            <a:r>
              <a:rPr lang="en-US" sz="1200" dirty="0">
                <a:latin typeface="+mj-lt"/>
                <a:cs typeface="Arial"/>
              </a:rPr>
              <a:t>. 2007;8:667-673; 10. </a:t>
            </a:r>
            <a:r>
              <a:rPr lang="en-US" sz="1200" dirty="0" err="1">
                <a:latin typeface="+mj-lt"/>
                <a:cs typeface="Arial"/>
              </a:rPr>
              <a:t>Taillefer</a:t>
            </a:r>
            <a:r>
              <a:rPr lang="en-US" sz="1200" dirty="0">
                <a:latin typeface="+mj-lt"/>
                <a:cs typeface="Arial"/>
              </a:rPr>
              <a:t> et al. </a:t>
            </a:r>
            <a:r>
              <a:rPr lang="en-US" sz="1200" i="1" dirty="0">
                <a:latin typeface="+mj-lt"/>
                <a:cs typeface="Arial"/>
              </a:rPr>
              <a:t>J </a:t>
            </a:r>
            <a:r>
              <a:rPr lang="en-US" sz="1200" i="1" dirty="0" err="1">
                <a:latin typeface="+mj-lt"/>
                <a:cs typeface="Arial"/>
              </a:rPr>
              <a:t>Thorac</a:t>
            </a:r>
            <a:r>
              <a:rPr lang="en-US" sz="1200" i="1" dirty="0">
                <a:latin typeface="+mj-lt"/>
                <a:cs typeface="Arial"/>
              </a:rPr>
              <a:t> </a:t>
            </a:r>
            <a:r>
              <a:rPr lang="en-US" sz="1200" i="1" dirty="0" err="1">
                <a:latin typeface="+mj-lt"/>
                <a:cs typeface="Arial"/>
              </a:rPr>
              <a:t>Cardiovasc</a:t>
            </a:r>
            <a:r>
              <a:rPr lang="en-US" sz="1200" i="1" dirty="0">
                <a:latin typeface="+mj-lt"/>
                <a:cs typeface="Arial"/>
              </a:rPr>
              <a:t> Surg</a:t>
            </a:r>
            <a:r>
              <a:rPr lang="en-US" sz="1200" dirty="0">
                <a:latin typeface="+mj-lt"/>
                <a:cs typeface="Arial"/>
              </a:rPr>
              <a:t>. 2006;131:1274-1280; 11. Bruce et al. </a:t>
            </a:r>
            <a:r>
              <a:rPr lang="en-US" sz="1200" i="1" dirty="0">
                <a:latin typeface="+mj-lt"/>
                <a:cs typeface="Arial"/>
              </a:rPr>
              <a:t>Pain</a:t>
            </a:r>
            <a:r>
              <a:rPr lang="en-US" sz="1200" dirty="0">
                <a:latin typeface="+mj-lt"/>
                <a:cs typeface="Arial"/>
              </a:rPr>
              <a:t>. 2003;104:265-273; 12. </a:t>
            </a:r>
            <a:r>
              <a:rPr lang="en-US" sz="1200" dirty="0" err="1">
                <a:latin typeface="+mj-lt"/>
                <a:cs typeface="Arial"/>
              </a:rPr>
              <a:t>Nikolajsen</a:t>
            </a:r>
            <a:r>
              <a:rPr lang="en-US" sz="1200" dirty="0">
                <a:latin typeface="+mj-lt"/>
                <a:cs typeface="Arial"/>
              </a:rPr>
              <a:t> et al. </a:t>
            </a:r>
            <a:r>
              <a:rPr lang="en-US" sz="1200" i="1" dirty="0" err="1">
                <a:latin typeface="+mj-lt"/>
                <a:cs typeface="Arial"/>
              </a:rPr>
              <a:t>Acta</a:t>
            </a:r>
            <a:r>
              <a:rPr lang="en-US" sz="1200" i="1" dirty="0">
                <a:latin typeface="+mj-lt"/>
                <a:cs typeface="Arial"/>
              </a:rPr>
              <a:t> </a:t>
            </a:r>
            <a:r>
              <a:rPr lang="en-US" sz="1200" i="1" dirty="0" err="1">
                <a:latin typeface="+mj-lt"/>
                <a:cs typeface="Arial"/>
              </a:rPr>
              <a:t>Anaesthesiol</a:t>
            </a:r>
            <a:r>
              <a:rPr lang="en-US" sz="1200" i="1" dirty="0">
                <a:latin typeface="+mj-lt"/>
                <a:cs typeface="Arial"/>
              </a:rPr>
              <a:t> Scand</a:t>
            </a:r>
            <a:r>
              <a:rPr lang="en-US" sz="1200" dirty="0">
                <a:latin typeface="+mj-lt"/>
                <a:cs typeface="Arial"/>
              </a:rPr>
              <a:t>. 2004;48:111-116.</a:t>
            </a:r>
          </a:p>
        </p:txBody>
      </p:sp>
      <p:pic>
        <p:nvPicPr>
          <p:cNvPr id="409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45584" y="2093627"/>
            <a:ext cx="7955970" cy="2926334"/>
          </a:xfrm>
          <a:prstGeom prst="rect">
            <a:avLst/>
          </a:prstGeom>
          <a:solidFill>
            <a:schemeClr val="bg1"/>
          </a:solidFill>
          <a:ln w="9525">
            <a:solidFill>
              <a:schemeClr val="tx1"/>
            </a:solidFill>
            <a:miter lim="800000"/>
            <a:headEnd/>
            <a:tailEnd/>
          </a:ln>
          <a:effectLst/>
        </p:spPr>
      </p:pic>
    </p:spTree>
    <p:extLst>
      <p:ext uri="{BB962C8B-B14F-4D97-AF65-F5344CB8AC3E}">
        <p14:creationId xmlns:p14="http://schemas.microsoft.com/office/powerpoint/2010/main" val="61925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graphicFrame>
        <p:nvGraphicFramePr>
          <p:cNvPr id="5" name="Table 4"/>
          <p:cNvGraphicFramePr>
            <a:graphicFrameLocks noGrp="1"/>
          </p:cNvGraphicFramePr>
          <p:nvPr>
            <p:extLst>
              <p:ext uri="{D42A27DB-BD31-4B8C-83A1-F6EECF244321}">
                <p14:modId xmlns:p14="http://schemas.microsoft.com/office/powerpoint/2010/main" val="4268405900"/>
              </p:ext>
            </p:extLst>
          </p:nvPr>
        </p:nvGraphicFramePr>
        <p:xfrm>
          <a:off x="439737" y="2102838"/>
          <a:ext cx="5894388" cy="2090167"/>
        </p:xfrm>
        <a:graphic>
          <a:graphicData uri="http://schemas.openxmlformats.org/drawingml/2006/table">
            <a:tbl>
              <a:tblPr firstRow="1" bandRow="1">
                <a:tableStyleId>{2D5ABB26-0587-4C30-8999-92F81FD0307C}</a:tableStyleId>
              </a:tblPr>
              <a:tblGrid>
                <a:gridCol w="266562">
                  <a:extLst>
                    <a:ext uri="{9D8B030D-6E8A-4147-A177-3AD203B41FA5}">
                      <a16:colId xmlns:a16="http://schemas.microsoft.com/office/drawing/2014/main" xmlns="" val="20000"/>
                    </a:ext>
                  </a:extLst>
                </a:gridCol>
                <a:gridCol w="5627826">
                  <a:extLst>
                    <a:ext uri="{9D8B030D-6E8A-4147-A177-3AD203B41FA5}">
                      <a16:colId xmlns:a16="http://schemas.microsoft.com/office/drawing/2014/main" xmlns="" val="20001"/>
                    </a:ext>
                  </a:extLst>
                </a:gridCol>
              </a:tblGrid>
              <a:tr h="363636">
                <a:tc>
                  <a:txBody>
                    <a:bodyPr/>
                    <a:lstStyle/>
                    <a:p>
                      <a:r>
                        <a:rPr lang="en-GB" sz="1400" b="1" dirty="0">
                          <a:solidFill>
                            <a:schemeClr val="bg2"/>
                          </a:solidFill>
                          <a:latin typeface="+mj-lt"/>
                        </a:rPr>
                        <a:t>01</a:t>
                      </a:r>
                    </a:p>
                  </a:txBody>
                  <a:tcPr marL="0" marR="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dirty="0">
                          <a:solidFill>
                            <a:schemeClr val="accent1"/>
                          </a:solidFill>
                        </a:rPr>
                        <a:t>Background </a:t>
                      </a:r>
                    </a:p>
                  </a:txBody>
                  <a:tcPr marL="0" marR="108000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xmlns="" val="10000"/>
                  </a:ext>
                </a:extLst>
              </a:tr>
              <a:tr h="336884">
                <a:tc>
                  <a:txBody>
                    <a:bodyPr/>
                    <a:lstStyle/>
                    <a:p>
                      <a:pPr marL="0" algn="l" defTabSz="914400" rtl="0" eaLnBrk="1" latinLnBrk="0" hangingPunct="1"/>
                      <a:r>
                        <a:rPr lang="en-GB" sz="1400" b="1" kern="1200" dirty="0">
                          <a:solidFill>
                            <a:schemeClr val="bg2"/>
                          </a:solidFill>
                          <a:latin typeface="+mj-lt"/>
                          <a:ea typeface="+mn-ea"/>
                          <a:cs typeface="+mn-cs"/>
                        </a:rPr>
                        <a:t>02</a:t>
                      </a:r>
                    </a:p>
                  </a:txBody>
                  <a:tcPr marL="0" marR="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Definitions of acute and chronic pain</a:t>
                      </a:r>
                    </a:p>
                  </a:txBody>
                  <a:tcPr marL="0" marR="108000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xmlns="" val="10001"/>
                  </a:ext>
                </a:extLst>
              </a:tr>
              <a:tr h="348515">
                <a:tc>
                  <a:txBody>
                    <a:bodyPr/>
                    <a:lstStyle/>
                    <a:p>
                      <a:r>
                        <a:rPr lang="en-GB" sz="1400" b="1" dirty="0">
                          <a:solidFill>
                            <a:schemeClr val="bg2"/>
                          </a:solidFill>
                          <a:latin typeface="+mj-lt"/>
                        </a:rPr>
                        <a:t>03</a:t>
                      </a:r>
                    </a:p>
                  </a:txBody>
                  <a:tcPr marL="0" marR="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Prevalence of acute pain and postoperative pain</a:t>
                      </a:r>
                    </a:p>
                  </a:txBody>
                  <a:tcPr marL="0" marR="108000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xmlns="" val="10002"/>
                  </a:ext>
                </a:extLst>
              </a:tr>
              <a:tr h="349572">
                <a:tc>
                  <a:txBody>
                    <a:bodyPr/>
                    <a:lstStyle/>
                    <a:p>
                      <a:r>
                        <a:rPr lang="en-GB" sz="1400" b="1" dirty="0">
                          <a:solidFill>
                            <a:schemeClr val="bg2"/>
                          </a:solidFill>
                          <a:latin typeface="+mj-lt"/>
                        </a:rPr>
                        <a:t>04</a:t>
                      </a:r>
                    </a:p>
                  </a:txBody>
                  <a:tcPr marL="0" marR="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dirty="0">
                          <a:solidFill>
                            <a:schemeClr val="tx2"/>
                          </a:solidFill>
                        </a:rPr>
                        <a:t>Importance of acute postoperative pain</a:t>
                      </a:r>
                      <a:endParaRPr lang="en-US" sz="1400" dirty="0">
                        <a:latin typeface="+mj-lt"/>
                      </a:endParaRPr>
                    </a:p>
                  </a:txBody>
                  <a:tcPr marL="0" marR="108000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xmlns="" val="10003"/>
                  </a:ext>
                </a:extLst>
              </a:tr>
              <a:tr h="360000">
                <a:tc>
                  <a:txBody>
                    <a:bodyPr/>
                    <a:lstStyle/>
                    <a:p>
                      <a:r>
                        <a:rPr lang="en-GB" sz="1400" b="1" dirty="0">
                          <a:solidFill>
                            <a:schemeClr val="bg2"/>
                          </a:solidFill>
                          <a:latin typeface="+mj-lt"/>
                        </a:rPr>
                        <a:t>05</a:t>
                      </a:r>
                    </a:p>
                  </a:txBody>
                  <a:tcPr marL="0" marR="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A look at patient perspectives</a:t>
                      </a:r>
                    </a:p>
                  </a:txBody>
                  <a:tcPr marL="0" marR="108000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xmlns="" val="10004"/>
                  </a:ext>
                </a:extLst>
              </a:tr>
              <a:tr h="331560">
                <a:tc>
                  <a:txBody>
                    <a:bodyPr/>
                    <a:lstStyle/>
                    <a:p>
                      <a:r>
                        <a:rPr lang="en-GB" sz="1400" b="1" dirty="0">
                          <a:solidFill>
                            <a:schemeClr val="bg2"/>
                          </a:solidFill>
                          <a:latin typeface="+mj-lt"/>
                        </a:rPr>
                        <a:t>06</a:t>
                      </a:r>
                    </a:p>
                  </a:txBody>
                  <a:tcPr marL="0" marR="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Acute vs chronic pain after surgery</a:t>
                      </a:r>
                    </a:p>
                  </a:txBody>
                  <a:tcPr marL="0" marR="1080000" marT="3600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17"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8052255" cy="632838"/>
          </a:xfrm>
        </p:spPr>
        <p:txBody>
          <a:bodyPr/>
          <a:lstStyle/>
          <a:p>
            <a:r>
              <a:rPr lang="en-US" dirty="0"/>
              <a:t>Acute and chronic pain</a:t>
            </a:r>
            <a:endParaRPr lang="en-GB" dirty="0"/>
          </a:p>
        </p:txBody>
      </p:sp>
      <p:sp>
        <p:nvSpPr>
          <p:cNvPr id="3" name="Content Placeholder 2"/>
          <p:cNvSpPr>
            <a:spLocks noGrp="1"/>
          </p:cNvSpPr>
          <p:nvPr>
            <p:ph idx="1"/>
          </p:nvPr>
        </p:nvSpPr>
        <p:spPr>
          <a:xfrm>
            <a:off x="439738" y="2080128"/>
            <a:ext cx="8262302" cy="3932052"/>
          </a:xfrm>
        </p:spPr>
        <p:txBody>
          <a:bodyPr numCol="2">
            <a:normAutofit/>
          </a:bodyPr>
          <a:lstStyle/>
          <a:p>
            <a:r>
              <a:rPr lang="en-US" sz="2400" b="1" dirty="0"/>
              <a:t>Acute and chronic pain</a:t>
            </a:r>
          </a:p>
          <a:p>
            <a:pPr marL="342900" indent="-342900">
              <a:buFont typeface="Arial" panose="020B0604020202020204" pitchFamily="34" charset="0"/>
              <a:buChar char="•"/>
            </a:pPr>
            <a:r>
              <a:rPr lang="en-GB" sz="2400" dirty="0"/>
              <a:t>Brief duration</a:t>
            </a:r>
          </a:p>
          <a:p>
            <a:pPr marL="342900" indent="-342900">
              <a:buFont typeface="Arial" panose="020B0604020202020204" pitchFamily="34" charset="0"/>
              <a:buChar char="•"/>
            </a:pPr>
            <a:r>
              <a:rPr lang="en-GB" sz="2400" dirty="0"/>
              <a:t>Typically follows tissue injury (surgical procedure)</a:t>
            </a:r>
          </a:p>
          <a:p>
            <a:pPr marL="342900" indent="-342900">
              <a:buFont typeface="Arial" panose="020B0604020202020204" pitchFamily="34" charset="0"/>
              <a:buChar char="•"/>
            </a:pPr>
            <a:r>
              <a:rPr lang="en-GB" sz="2400" dirty="0"/>
              <a:t>Generally resolves </a:t>
            </a:r>
            <a:br>
              <a:rPr lang="en-GB" sz="2400" dirty="0"/>
            </a:br>
            <a:r>
              <a:rPr lang="en-GB" sz="2400" dirty="0"/>
              <a:t>with healing</a:t>
            </a:r>
          </a:p>
          <a:p>
            <a:r>
              <a:rPr lang="en-GB" sz="2400" dirty="0">
                <a:solidFill>
                  <a:srgbClr val="FF0000"/>
                </a:solidFill>
              </a:rPr>
              <a:t>Acute pain is a symptom</a:t>
            </a:r>
          </a:p>
          <a:p>
            <a:endParaRPr lang="en-GB" sz="2400" baseline="30000" dirty="0"/>
          </a:p>
          <a:p>
            <a:r>
              <a:rPr lang="en-GB" sz="2400" b="1" dirty="0"/>
              <a:t>Chronic pain</a:t>
            </a:r>
          </a:p>
          <a:p>
            <a:pPr marL="342900" indent="-342900">
              <a:buFont typeface="Arial" panose="020B0604020202020204" pitchFamily="34" charset="0"/>
              <a:buChar char="•"/>
            </a:pPr>
            <a:r>
              <a:rPr lang="en-GB" sz="2400" dirty="0"/>
              <a:t>Persists beyond the usual course of an acute condition and beyond expected time of healing</a:t>
            </a:r>
          </a:p>
          <a:p>
            <a:pPr marL="342900" indent="-342900">
              <a:buFont typeface="Arial" panose="020B0604020202020204" pitchFamily="34" charset="0"/>
              <a:buChar char="•"/>
            </a:pPr>
            <a:r>
              <a:rPr lang="en-GB" sz="2400" dirty="0"/>
              <a:t>May develop as a consequence of untreated acute pain</a:t>
            </a:r>
          </a:p>
          <a:p>
            <a:r>
              <a:rPr lang="en-GB" sz="2400" dirty="0">
                <a:solidFill>
                  <a:srgbClr val="FF0000"/>
                </a:solidFill>
              </a:rPr>
              <a:t>Chronic pain is a disease</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39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D82F5A2-FC16-0E49-9E6F-66288F6A56A8}"/>
              </a:ext>
            </a:extLst>
          </p:cNvPr>
          <p:cNvSpPr>
            <a:spLocks noGrp="1"/>
          </p:cNvSpPr>
          <p:nvPr>
            <p:ph type="title"/>
          </p:nvPr>
        </p:nvSpPr>
        <p:spPr/>
        <p:txBody>
          <a:bodyPr/>
          <a:lstStyle/>
          <a:p>
            <a:r>
              <a:rPr lang="en-US" dirty="0"/>
              <a:t>Acknowledgements</a:t>
            </a:r>
          </a:p>
        </p:txBody>
      </p:sp>
      <p:sp>
        <p:nvSpPr>
          <p:cNvPr id="4" name="Content Placeholder 3">
            <a:extLst>
              <a:ext uri="{FF2B5EF4-FFF2-40B4-BE49-F238E27FC236}">
                <a16:creationId xmlns:a16="http://schemas.microsoft.com/office/drawing/2014/main" xmlns="" id="{597749F0-07AD-FB4B-8F91-4C24667DA588}"/>
              </a:ext>
            </a:extLst>
          </p:cNvPr>
          <p:cNvSpPr>
            <a:spLocks noGrp="1"/>
          </p:cNvSpPr>
          <p:nvPr>
            <p:ph idx="1"/>
          </p:nvPr>
        </p:nvSpPr>
        <p:spPr>
          <a:xfrm>
            <a:off x="439737" y="2275200"/>
            <a:ext cx="7931753" cy="3909600"/>
          </a:xfrm>
        </p:spPr>
        <p:txBody>
          <a:bodyPr/>
          <a:lstStyle/>
          <a:p>
            <a:pPr marL="342900" indent="-342900">
              <a:buClrTx/>
              <a:buFont typeface="Wingdings" panose="05000000000000000000" pitchFamily="2" charset="2"/>
              <a:buChar char="v"/>
            </a:pPr>
            <a:r>
              <a:rPr lang="en-US" dirty="0"/>
              <a:t>Thank you to the </a:t>
            </a:r>
            <a:r>
              <a:rPr lang="en-US" dirty="0">
                <a:solidFill>
                  <a:schemeClr val="bg2"/>
                </a:solidFill>
              </a:rPr>
              <a:t>Cochrane Network Innovation Fund</a:t>
            </a:r>
          </a:p>
          <a:p>
            <a:pPr marL="342900" indent="-342900">
              <a:buClrTx/>
              <a:buFont typeface="Wingdings" panose="05000000000000000000" pitchFamily="2" charset="2"/>
              <a:buChar char="v"/>
            </a:pPr>
            <a:r>
              <a:rPr lang="en-US" dirty="0"/>
              <a:t>Thank you to </a:t>
            </a:r>
            <a:r>
              <a:rPr lang="en-US" dirty="0">
                <a:solidFill>
                  <a:schemeClr val="bg2"/>
                </a:solidFill>
              </a:rPr>
              <a:t>Mohammed A. </a:t>
            </a:r>
            <a:r>
              <a:rPr lang="en-US" dirty="0" err="1">
                <a:solidFill>
                  <a:schemeClr val="bg2"/>
                </a:solidFill>
              </a:rPr>
              <a:t>Abusayed</a:t>
            </a:r>
            <a:r>
              <a:rPr lang="en-US" dirty="0">
                <a:solidFill>
                  <a:schemeClr val="bg2"/>
                </a:solidFill>
              </a:rPr>
              <a:t> </a:t>
            </a:r>
            <a:r>
              <a:rPr lang="en-US" dirty="0"/>
              <a:t>(University Hospitals of Derby and Burton, UK) for auditing reviews of interventions for pain in the </a:t>
            </a:r>
            <a:r>
              <a:rPr lang="en-US" i="1" dirty="0"/>
              <a:t>Cochrane Library </a:t>
            </a:r>
            <a:r>
              <a:rPr lang="en-US" dirty="0"/>
              <a:t>in 2016</a:t>
            </a:r>
          </a:p>
          <a:p>
            <a:pPr marL="342900" indent="-342900">
              <a:buClrTx/>
              <a:buFont typeface="Wingdings" panose="05000000000000000000" pitchFamily="2" charset="2"/>
              <a:buChar char="v"/>
            </a:pPr>
            <a:r>
              <a:rPr lang="en-US" dirty="0"/>
              <a:t>Thank you to all the </a:t>
            </a:r>
            <a:r>
              <a:rPr lang="en-US" dirty="0">
                <a:solidFill>
                  <a:schemeClr val="bg2"/>
                </a:solidFill>
              </a:rPr>
              <a:t>project team members and MOSS key contacts</a:t>
            </a:r>
          </a:p>
          <a:p>
            <a:pPr algn="ctr">
              <a:buClrTx/>
            </a:pPr>
            <a:r>
              <a:rPr lang="en-US" sz="1200" dirty="0"/>
              <a:t>Joanne Abbott; Geert Crombez; Rob </a:t>
            </a:r>
            <a:r>
              <a:rPr lang="en-US" sz="1200" dirty="0" err="1"/>
              <a:t>Dellavalle</a:t>
            </a:r>
            <a:r>
              <a:rPr lang="en-US" sz="1200" dirty="0"/>
              <a:t>; Christopher Eccleston; Anna Erskine; Emma Fisher; Kerry Harding; Jennifer Hilgart; John Lawrenson; Hopin Lee; Nuala Livingstone; Lara Maxwell; Andrew Moore; Gill Norman; Neil O'Connell; Roses Parker; Phil Riley; Kate Seers; Teo Aminah Wasteneys Quay; Andrew Smith; Martin </a:t>
            </a:r>
            <a:r>
              <a:rPr lang="en-US" sz="1200" dirty="0" err="1"/>
              <a:t>Tramèr</a:t>
            </a:r>
            <a:r>
              <a:rPr lang="en-US" sz="1200" dirty="0"/>
              <a:t>; Peter Tugwell; Katie Webster; Amanda C de C Williams</a:t>
            </a:r>
          </a:p>
          <a:p>
            <a:pPr algn="ctr">
              <a:buClrTx/>
            </a:pPr>
            <a:endParaRPr lang="en-US" sz="1200" dirty="0"/>
          </a:p>
          <a:p>
            <a:pPr>
              <a:buClrTx/>
            </a:pPr>
            <a:r>
              <a:rPr lang="en-US" dirty="0">
                <a:solidFill>
                  <a:srgbClr val="C00000"/>
                </a:solidFill>
              </a:rPr>
              <a:t>All the slides and documents hosted on the PaPaS website </a:t>
            </a:r>
            <a:r>
              <a:rPr lang="en-US" dirty="0">
                <a:solidFill>
                  <a:srgbClr val="C00000"/>
                </a:solidFill>
                <a:hlinkClick r:id="rId2"/>
              </a:rPr>
              <a:t>https://papas.cochrane.org/resources/acute-pain-outcomes</a:t>
            </a:r>
            <a:r>
              <a:rPr lang="en-US" dirty="0">
                <a:solidFill>
                  <a:srgbClr val="C00000"/>
                </a:solidFill>
              </a:rPr>
              <a:t> </a:t>
            </a:r>
            <a:endParaRPr lang="en-US" dirty="0">
              <a:solidFill>
                <a:schemeClr val="bg2"/>
              </a:solidFill>
            </a:endParaRPr>
          </a:p>
        </p:txBody>
      </p:sp>
    </p:spTree>
    <p:extLst>
      <p:ext uri="{BB962C8B-B14F-4D97-AF65-F5344CB8AC3E}">
        <p14:creationId xmlns:p14="http://schemas.microsoft.com/office/powerpoint/2010/main" val="318427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40" y="1113205"/>
            <a:ext cx="8044304" cy="632838"/>
          </a:xfrm>
        </p:spPr>
        <p:txBody>
          <a:bodyPr/>
          <a:lstStyle/>
          <a:p>
            <a:r>
              <a:rPr lang="en-GB" dirty="0"/>
              <a:t>The long history of pain research</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Text&#10;&#10;Description automatically generated">
            <a:extLst>
              <a:ext uri="{FF2B5EF4-FFF2-40B4-BE49-F238E27FC236}">
                <a16:creationId xmlns:a16="http://schemas.microsoft.com/office/drawing/2014/main" xmlns="" id="{2471859A-A587-2042-B553-58C1B54F41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88" y="1746043"/>
            <a:ext cx="9144000" cy="4310879"/>
          </a:xfrm>
          <a:prstGeom prst="rect">
            <a:avLst/>
          </a:prstGeom>
        </p:spPr>
      </p:pic>
      <p:pic>
        <p:nvPicPr>
          <p:cNvPr id="7" name="Picture 6" descr="A person wearing glasses&#10;&#10;Description automatically generated with medium confidence">
            <a:extLst>
              <a:ext uri="{FF2B5EF4-FFF2-40B4-BE49-F238E27FC236}">
                <a16:creationId xmlns:a16="http://schemas.microsoft.com/office/drawing/2014/main" xmlns="" id="{F44A8B61-FBCD-3D45-8D67-4230320BA4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2497" y="0"/>
            <a:ext cx="1781503" cy="2320704"/>
          </a:xfrm>
          <a:prstGeom prst="rect">
            <a:avLst/>
          </a:prstGeom>
        </p:spPr>
      </p:pic>
      <p:sp>
        <p:nvSpPr>
          <p:cNvPr id="8" name="TextBox 7">
            <a:extLst>
              <a:ext uri="{FF2B5EF4-FFF2-40B4-BE49-F238E27FC236}">
                <a16:creationId xmlns:a16="http://schemas.microsoft.com/office/drawing/2014/main" xmlns="" id="{F32C78BE-A8BD-774E-80BC-2C926D770946}"/>
              </a:ext>
            </a:extLst>
          </p:cNvPr>
          <p:cNvSpPr txBox="1"/>
          <p:nvPr/>
        </p:nvSpPr>
        <p:spPr>
          <a:xfrm>
            <a:off x="3763944" y="6272333"/>
            <a:ext cx="5356568" cy="369332"/>
          </a:xfrm>
          <a:prstGeom prst="rect">
            <a:avLst/>
          </a:prstGeom>
          <a:noFill/>
        </p:spPr>
        <p:txBody>
          <a:bodyPr wrap="square" rtlCol="0">
            <a:spAutoFit/>
          </a:bodyPr>
          <a:lstStyle/>
          <a:p>
            <a:pPr algn="r"/>
            <a:r>
              <a:rPr lang="en-GB" dirty="0"/>
              <a:t>Ann Surg. 1946 Jan; 123(1): 96–105</a:t>
            </a:r>
            <a:endParaRPr lang="en-US" dirty="0"/>
          </a:p>
        </p:txBody>
      </p:sp>
    </p:spTree>
    <p:extLst>
      <p:ext uri="{BB962C8B-B14F-4D97-AF65-F5344CB8AC3E}">
        <p14:creationId xmlns:p14="http://schemas.microsoft.com/office/powerpoint/2010/main" val="124407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317600"/>
            <a:ext cx="8044304" cy="632838"/>
          </a:xfrm>
        </p:spPr>
        <p:txBody>
          <a:bodyPr/>
          <a:lstStyle/>
          <a:p>
            <a:r>
              <a:rPr lang="en-GB" dirty="0"/>
              <a:t>Sharing and understanding</a:t>
            </a:r>
          </a:p>
        </p:txBody>
      </p:sp>
      <p:sp>
        <p:nvSpPr>
          <p:cNvPr id="3" name="Content Placeholder 2"/>
          <p:cNvSpPr>
            <a:spLocks noGrp="1"/>
          </p:cNvSpPr>
          <p:nvPr>
            <p:ph idx="1"/>
          </p:nvPr>
        </p:nvSpPr>
        <p:spPr>
          <a:xfrm>
            <a:off x="439738" y="2080128"/>
            <a:ext cx="8262302" cy="3932052"/>
          </a:xfrm>
        </p:spPr>
        <p:txBody>
          <a:bodyPr>
            <a:normAutofit lnSpcReduction="10000"/>
          </a:bodyPr>
          <a:lstStyle/>
          <a:p>
            <a:pPr marL="342900" indent="-342900">
              <a:spcBef>
                <a:spcPts val="200"/>
              </a:spcBef>
              <a:buClrTx/>
              <a:buFont typeface="Arial" panose="020B0604020202020204" pitchFamily="34" charset="0"/>
              <a:buChar char="•"/>
            </a:pPr>
            <a:r>
              <a:rPr lang="en-GB" sz="2400" dirty="0">
                <a:solidFill>
                  <a:srgbClr val="002060"/>
                </a:solidFill>
              </a:rPr>
              <a:t>Pain is an experience common to all mankind, with the exception of a very few individuals with congenital insensitivity</a:t>
            </a:r>
          </a:p>
          <a:p>
            <a:pPr marL="342900" indent="-342900">
              <a:spcBef>
                <a:spcPts val="200"/>
              </a:spcBef>
              <a:buClrTx/>
              <a:buFont typeface="Arial" panose="020B0604020202020204" pitchFamily="34" charset="0"/>
              <a:buChar char="•"/>
            </a:pPr>
            <a:r>
              <a:rPr lang="en-GB" sz="2400" dirty="0">
                <a:solidFill>
                  <a:srgbClr val="0070C0"/>
                </a:solidFill>
              </a:rPr>
              <a:t>Pain is usually described as being acute (lasting less than 3 months) or chronic (lasting longer than 3 months)</a:t>
            </a:r>
          </a:p>
          <a:p>
            <a:pPr marL="342900" indent="-342900">
              <a:spcBef>
                <a:spcPts val="200"/>
              </a:spcBef>
              <a:buClrTx/>
              <a:buFont typeface="Arial" panose="020B0604020202020204" pitchFamily="34" charset="0"/>
              <a:buChar char="•"/>
            </a:pPr>
            <a:r>
              <a:rPr lang="en-GB" sz="2400" dirty="0">
                <a:solidFill>
                  <a:srgbClr val="002060"/>
                </a:solidFill>
              </a:rPr>
              <a:t>Pain, including acute pain, is frequently reported in many different medical conditions </a:t>
            </a:r>
          </a:p>
          <a:p>
            <a:pPr marL="342900" indent="-342900">
              <a:spcBef>
                <a:spcPts val="200"/>
              </a:spcBef>
              <a:buClrTx/>
              <a:buFont typeface="Arial" panose="020B0604020202020204" pitchFamily="34" charset="0"/>
              <a:buChar char="•"/>
            </a:pPr>
            <a:r>
              <a:rPr lang="en-GB" sz="2400" dirty="0">
                <a:solidFill>
                  <a:srgbClr val="0070C0"/>
                </a:solidFill>
              </a:rPr>
              <a:t>Important lessons about evidence and bias in pain trials have been learned for over 70 years</a:t>
            </a:r>
          </a:p>
          <a:p>
            <a:pPr marL="342900" indent="-342900">
              <a:spcBef>
                <a:spcPts val="200"/>
              </a:spcBef>
              <a:buClrTx/>
              <a:buFont typeface="Arial" panose="020B0604020202020204" pitchFamily="34" charset="0"/>
              <a:buChar char="•"/>
            </a:pPr>
            <a:r>
              <a:rPr lang="en-GB" sz="2400" dirty="0">
                <a:solidFill>
                  <a:srgbClr val="C00000"/>
                </a:solidFill>
              </a:rPr>
              <a:t>This series aims to help reviewers who are not specialists in pain – both to share those lessons and understand their importance in evaluating evidence for postoperative pain</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70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fographic_20200708_5_5_Final.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871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317600"/>
            <a:ext cx="8044304" cy="632838"/>
          </a:xfrm>
        </p:spPr>
        <p:txBody>
          <a:bodyPr/>
          <a:lstStyle/>
          <a:p>
            <a:r>
              <a:rPr lang="en-GB" dirty="0"/>
              <a:t>Definition of pain (IASP 2020)</a:t>
            </a:r>
          </a:p>
        </p:txBody>
      </p:sp>
      <p:sp>
        <p:nvSpPr>
          <p:cNvPr id="3" name="Content Placeholder 2"/>
          <p:cNvSpPr>
            <a:spLocks noGrp="1"/>
          </p:cNvSpPr>
          <p:nvPr>
            <p:ph idx="1"/>
          </p:nvPr>
        </p:nvSpPr>
        <p:spPr>
          <a:xfrm>
            <a:off x="439738" y="2080128"/>
            <a:ext cx="8262302" cy="3932052"/>
          </a:xfrm>
        </p:spPr>
        <p:txBody>
          <a:bodyPr>
            <a:normAutofit fontScale="92500"/>
          </a:bodyPr>
          <a:lstStyle/>
          <a:p>
            <a:pPr>
              <a:lnSpc>
                <a:spcPct val="150000"/>
              </a:lnSpc>
            </a:pPr>
            <a:r>
              <a:rPr lang="en-GB" sz="2400" b="1" dirty="0"/>
              <a:t>Pain</a:t>
            </a:r>
            <a:r>
              <a:rPr lang="en-GB" sz="2400" dirty="0"/>
              <a:t>: An unpleasant sensory and emotional experience associated with, or resembling that associated with, actual or potential tissue damage.</a:t>
            </a:r>
          </a:p>
          <a:p>
            <a:pPr>
              <a:lnSpc>
                <a:spcPct val="150000"/>
              </a:lnSpc>
            </a:pPr>
            <a:r>
              <a:rPr lang="en-GB" sz="2400" b="1" dirty="0"/>
              <a:t>Acute pain </a:t>
            </a:r>
            <a:r>
              <a:rPr lang="en-GB" sz="2400" dirty="0"/>
              <a:t>is awareness of noxious signalling from recently damaged tissue, complicated by sensitization in the periphery and within the central nervous system. Its intensity changes with inflammatory processes, tissue healing, and movement. The rate at which acute pain resolves is one of its key features.</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18945" y="5827514"/>
            <a:ext cx="3328155" cy="369332"/>
          </a:xfrm>
          <a:prstGeom prst="rect">
            <a:avLst/>
          </a:prstGeom>
          <a:noFill/>
        </p:spPr>
        <p:txBody>
          <a:bodyPr wrap="none" rtlCol="0">
            <a:spAutoFit/>
          </a:bodyPr>
          <a:lstStyle/>
          <a:p>
            <a:r>
              <a:rPr lang="en-GB" dirty="0">
                <a:latin typeface="+mj-lt"/>
              </a:rPr>
              <a:t>Raja et al. Pain 2020 161:1976-82</a:t>
            </a:r>
          </a:p>
        </p:txBody>
      </p:sp>
    </p:spTree>
    <p:extLst>
      <p:ext uri="{BB962C8B-B14F-4D97-AF65-F5344CB8AC3E}">
        <p14:creationId xmlns:p14="http://schemas.microsoft.com/office/powerpoint/2010/main" val="7536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317600"/>
            <a:ext cx="8044304" cy="632838"/>
          </a:xfrm>
        </p:spPr>
        <p:txBody>
          <a:bodyPr/>
          <a:lstStyle/>
          <a:p>
            <a:r>
              <a:rPr lang="en-GB" dirty="0"/>
              <a:t>Definition of pain (IASP 2020)</a:t>
            </a:r>
          </a:p>
        </p:txBody>
      </p:sp>
      <p:sp>
        <p:nvSpPr>
          <p:cNvPr id="3" name="Content Placeholder 2"/>
          <p:cNvSpPr>
            <a:spLocks noGrp="1"/>
          </p:cNvSpPr>
          <p:nvPr>
            <p:ph idx="1"/>
          </p:nvPr>
        </p:nvSpPr>
        <p:spPr>
          <a:xfrm>
            <a:off x="439738" y="2080128"/>
            <a:ext cx="8262302" cy="3932052"/>
          </a:xfrm>
        </p:spPr>
        <p:txBody>
          <a:bodyPr>
            <a:normAutofit fontScale="92500" lnSpcReduction="20000"/>
          </a:bodyPr>
          <a:lstStyle/>
          <a:p>
            <a:pPr marL="342900" indent="-342900">
              <a:lnSpc>
                <a:spcPct val="120000"/>
              </a:lnSpc>
              <a:spcBef>
                <a:spcPts val="0"/>
              </a:spcBef>
              <a:buClrTx/>
              <a:buFont typeface="Arial" panose="020B0604020202020204" pitchFamily="34" charset="0"/>
              <a:buChar char="•"/>
            </a:pPr>
            <a:r>
              <a:rPr lang="en-US" sz="2400" dirty="0"/>
              <a:t>Pain is always a personal experience that is influenced to varying degrees by biological, psychological, and social factors.</a:t>
            </a:r>
          </a:p>
          <a:p>
            <a:pPr marL="342900" indent="-342900">
              <a:lnSpc>
                <a:spcPct val="120000"/>
              </a:lnSpc>
              <a:spcBef>
                <a:spcPts val="0"/>
              </a:spcBef>
              <a:buClrTx/>
              <a:buFont typeface="Arial" panose="020B0604020202020204" pitchFamily="34" charset="0"/>
              <a:buChar char="•"/>
            </a:pPr>
            <a:r>
              <a:rPr lang="en-US" sz="2400" dirty="0">
                <a:solidFill>
                  <a:srgbClr val="0070C0"/>
                </a:solidFill>
              </a:rPr>
              <a:t>Pain and nociception are different phenomena. Pain cannot be inferred solely from activity in sensory neurons.</a:t>
            </a:r>
          </a:p>
          <a:p>
            <a:pPr marL="342900" indent="-342900">
              <a:lnSpc>
                <a:spcPct val="120000"/>
              </a:lnSpc>
              <a:spcBef>
                <a:spcPts val="0"/>
              </a:spcBef>
              <a:buClrTx/>
              <a:buFont typeface="Arial" panose="020B0604020202020204" pitchFamily="34" charset="0"/>
              <a:buChar char="•"/>
            </a:pPr>
            <a:r>
              <a:rPr lang="en-US" sz="2400" dirty="0"/>
              <a:t>Through their life experiences, individuals learn the concept of pain.</a:t>
            </a:r>
          </a:p>
          <a:p>
            <a:pPr marL="342900" indent="-342900">
              <a:lnSpc>
                <a:spcPct val="120000"/>
              </a:lnSpc>
              <a:spcBef>
                <a:spcPts val="0"/>
              </a:spcBef>
              <a:buClrTx/>
              <a:buFont typeface="Arial" panose="020B0604020202020204" pitchFamily="34" charset="0"/>
              <a:buChar char="•"/>
            </a:pPr>
            <a:r>
              <a:rPr lang="en-US" sz="2400" dirty="0">
                <a:solidFill>
                  <a:srgbClr val="0070C0"/>
                </a:solidFill>
              </a:rPr>
              <a:t>A person’s report of an experience as pain should be respected.</a:t>
            </a:r>
          </a:p>
          <a:p>
            <a:pPr marL="342900" indent="-342900">
              <a:lnSpc>
                <a:spcPct val="120000"/>
              </a:lnSpc>
              <a:spcBef>
                <a:spcPts val="0"/>
              </a:spcBef>
              <a:buClrTx/>
              <a:buFont typeface="Arial" panose="020B0604020202020204" pitchFamily="34" charset="0"/>
              <a:buChar char="•"/>
            </a:pPr>
            <a:r>
              <a:rPr lang="en-US" sz="2400" dirty="0"/>
              <a:t>Although pain usually serves an adaptive role, it may have adverse effects on function and social and psychological well-being.</a:t>
            </a:r>
          </a:p>
          <a:p>
            <a:pPr marL="342900" indent="-342900">
              <a:lnSpc>
                <a:spcPct val="120000"/>
              </a:lnSpc>
              <a:spcBef>
                <a:spcPts val="0"/>
              </a:spcBef>
              <a:buClrTx/>
              <a:buFont typeface="Arial" panose="020B0604020202020204" pitchFamily="34" charset="0"/>
              <a:buChar char="•"/>
            </a:pPr>
            <a:r>
              <a:rPr lang="en-US" sz="2400" dirty="0">
                <a:solidFill>
                  <a:srgbClr val="0070C0"/>
                </a:solidFill>
              </a:rPr>
              <a:t>Verbal description is only one of several </a:t>
            </a:r>
            <a:r>
              <a:rPr lang="en-US" sz="2400" dirty="0" err="1" smtClean="0">
                <a:solidFill>
                  <a:srgbClr val="0070C0"/>
                </a:solidFill>
              </a:rPr>
              <a:t>behaviours</a:t>
            </a:r>
            <a:r>
              <a:rPr lang="en-US" sz="2400" dirty="0" smtClean="0">
                <a:solidFill>
                  <a:srgbClr val="0070C0"/>
                </a:solidFill>
              </a:rPr>
              <a:t> </a:t>
            </a:r>
            <a:r>
              <a:rPr lang="en-US" sz="2400" dirty="0">
                <a:solidFill>
                  <a:srgbClr val="0070C0"/>
                </a:solidFill>
              </a:rPr>
              <a:t>to express pain; inability to communicate does not negate the possibility that a human or a nonhuman animal experiences pain.</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xmlns="" id="{F3F2F34F-E30E-094B-882A-AC9C1BF17895}"/>
              </a:ext>
            </a:extLst>
          </p:cNvPr>
          <p:cNvSpPr txBox="1"/>
          <p:nvPr/>
        </p:nvSpPr>
        <p:spPr>
          <a:xfrm>
            <a:off x="4818945" y="5957204"/>
            <a:ext cx="3328155" cy="369332"/>
          </a:xfrm>
          <a:prstGeom prst="rect">
            <a:avLst/>
          </a:prstGeom>
          <a:noFill/>
        </p:spPr>
        <p:txBody>
          <a:bodyPr wrap="none" rtlCol="0">
            <a:spAutoFit/>
          </a:bodyPr>
          <a:lstStyle/>
          <a:p>
            <a:r>
              <a:rPr lang="en-GB" dirty="0">
                <a:latin typeface="+mj-lt"/>
              </a:rPr>
              <a:t>Raja et al. Pain 2020 161:1976-82</a:t>
            </a:r>
          </a:p>
        </p:txBody>
      </p:sp>
    </p:spTree>
    <p:extLst>
      <p:ext uri="{BB962C8B-B14F-4D97-AF65-F5344CB8AC3E}">
        <p14:creationId xmlns:p14="http://schemas.microsoft.com/office/powerpoint/2010/main" val="251655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317600"/>
            <a:ext cx="8044304" cy="632838"/>
          </a:xfrm>
        </p:spPr>
        <p:txBody>
          <a:bodyPr/>
          <a:lstStyle/>
          <a:p>
            <a:r>
              <a:rPr lang="en-GB" dirty="0"/>
              <a:t>Examples of acute pain</a:t>
            </a:r>
          </a:p>
        </p:txBody>
      </p:sp>
      <p:sp>
        <p:nvSpPr>
          <p:cNvPr id="3" name="Content Placeholder 2"/>
          <p:cNvSpPr>
            <a:spLocks noGrp="1"/>
          </p:cNvSpPr>
          <p:nvPr>
            <p:ph idx="1"/>
          </p:nvPr>
        </p:nvSpPr>
        <p:spPr>
          <a:xfrm>
            <a:off x="439738" y="2080128"/>
            <a:ext cx="8262302" cy="3932052"/>
          </a:xfrm>
        </p:spPr>
        <p:txBody>
          <a:bodyPr>
            <a:normAutofit fontScale="85000" lnSpcReduction="10000"/>
          </a:bodyPr>
          <a:lstStyle/>
          <a:p>
            <a:pPr marL="285750" indent="-285750">
              <a:lnSpc>
                <a:spcPct val="120000"/>
              </a:lnSpc>
              <a:spcBef>
                <a:spcPts val="0"/>
              </a:spcBef>
              <a:buClrTx/>
              <a:buFont typeface="Arial"/>
              <a:buChar char="•"/>
            </a:pPr>
            <a:r>
              <a:rPr lang="en-US" sz="2400" dirty="0"/>
              <a:t>Postoperative pain </a:t>
            </a:r>
          </a:p>
          <a:p>
            <a:pPr marL="285750" indent="-285750">
              <a:lnSpc>
                <a:spcPct val="120000"/>
              </a:lnSpc>
              <a:spcBef>
                <a:spcPts val="0"/>
              </a:spcBef>
              <a:buClrTx/>
              <a:buFont typeface="Arial"/>
              <a:buChar char="•"/>
            </a:pPr>
            <a:r>
              <a:rPr lang="en-US" sz="2400" dirty="0" err="1"/>
              <a:t>Labour</a:t>
            </a:r>
            <a:r>
              <a:rPr lang="en-US" sz="2400" dirty="0"/>
              <a:t> and childbirth </a:t>
            </a:r>
          </a:p>
          <a:p>
            <a:pPr marL="285750" indent="-285750">
              <a:lnSpc>
                <a:spcPct val="120000"/>
              </a:lnSpc>
              <a:spcBef>
                <a:spcPts val="0"/>
              </a:spcBef>
              <a:buClrTx/>
              <a:buFont typeface="Arial"/>
              <a:buChar char="•"/>
            </a:pPr>
            <a:r>
              <a:rPr lang="en-US" sz="2400" dirty="0"/>
              <a:t>Menstrual cramps </a:t>
            </a:r>
          </a:p>
          <a:p>
            <a:pPr marL="285750" indent="-285750">
              <a:lnSpc>
                <a:spcPct val="120000"/>
              </a:lnSpc>
              <a:spcBef>
                <a:spcPts val="0"/>
              </a:spcBef>
              <a:buClrTx/>
              <a:buFont typeface="Arial"/>
              <a:buChar char="•"/>
            </a:pPr>
            <a:r>
              <a:rPr lang="en-US" sz="2400" dirty="0"/>
              <a:t>Acute headaches </a:t>
            </a:r>
          </a:p>
          <a:p>
            <a:pPr marL="285750" indent="-285750">
              <a:lnSpc>
                <a:spcPct val="120000"/>
              </a:lnSpc>
              <a:spcBef>
                <a:spcPts val="0"/>
              </a:spcBef>
              <a:buClrTx/>
              <a:buFont typeface="Arial"/>
              <a:buChar char="•"/>
            </a:pPr>
            <a:r>
              <a:rPr lang="en-US" sz="2400" dirty="0"/>
              <a:t>Toothaches</a:t>
            </a:r>
          </a:p>
          <a:p>
            <a:pPr marL="285750" indent="-285750">
              <a:lnSpc>
                <a:spcPct val="120000"/>
              </a:lnSpc>
              <a:spcBef>
                <a:spcPts val="0"/>
              </a:spcBef>
              <a:buClrTx/>
              <a:buFont typeface="Arial"/>
              <a:buChar char="•"/>
            </a:pPr>
            <a:r>
              <a:rPr lang="en-US" sz="2400" dirty="0"/>
              <a:t>Trauma, burns, or other injuries and conditions requiring hospital visits </a:t>
            </a:r>
          </a:p>
          <a:p>
            <a:pPr marL="285750" indent="-285750">
              <a:lnSpc>
                <a:spcPct val="120000"/>
              </a:lnSpc>
              <a:spcBef>
                <a:spcPts val="0"/>
              </a:spcBef>
              <a:buClrTx/>
              <a:buFont typeface="Arial"/>
              <a:buChar char="•"/>
            </a:pPr>
            <a:r>
              <a:rPr lang="en-US" sz="2400" dirty="0"/>
              <a:t>Sports injuries </a:t>
            </a:r>
          </a:p>
          <a:p>
            <a:pPr marL="285750" indent="-285750">
              <a:lnSpc>
                <a:spcPct val="120000"/>
              </a:lnSpc>
              <a:spcBef>
                <a:spcPts val="0"/>
              </a:spcBef>
              <a:buClrTx/>
              <a:buFont typeface="Arial"/>
              <a:buChar char="•"/>
            </a:pPr>
            <a:r>
              <a:rPr lang="en-US" sz="2400" dirty="0"/>
              <a:t>Overuse injuries and strains </a:t>
            </a:r>
          </a:p>
          <a:p>
            <a:pPr marL="285750" indent="-285750">
              <a:lnSpc>
                <a:spcPct val="120000"/>
              </a:lnSpc>
              <a:spcBef>
                <a:spcPts val="0"/>
              </a:spcBef>
              <a:buClrTx/>
              <a:buFont typeface="Arial"/>
              <a:buChar char="•"/>
            </a:pPr>
            <a:r>
              <a:rPr lang="en-US" sz="2400" dirty="0"/>
              <a:t>Oral mucositis in cancer patients who undergo head and neck irradiation </a:t>
            </a:r>
          </a:p>
          <a:p>
            <a:pPr marL="285750" indent="-285750">
              <a:lnSpc>
                <a:spcPct val="120000"/>
              </a:lnSpc>
              <a:spcBef>
                <a:spcPts val="0"/>
              </a:spcBef>
              <a:buClrTx/>
              <a:buFont typeface="Arial"/>
              <a:buChar char="•"/>
            </a:pPr>
            <a:r>
              <a:rPr lang="en-US" sz="2400" dirty="0"/>
              <a:t>Chemotherapy-induced peripheral neuropathy in cancer patients </a:t>
            </a:r>
          </a:p>
          <a:p>
            <a:pPr marL="285750" indent="-285750">
              <a:lnSpc>
                <a:spcPct val="120000"/>
              </a:lnSpc>
              <a:spcBef>
                <a:spcPts val="0"/>
              </a:spcBef>
              <a:buClrTx/>
              <a:buFont typeface="Arial"/>
              <a:buChar char="•"/>
            </a:pPr>
            <a:r>
              <a:rPr lang="en-US" sz="2400" dirty="0"/>
              <a:t>Diagnostic procedures such as biopsies </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54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974700"/>
            <a:ext cx="8052255" cy="632838"/>
          </a:xfrm>
        </p:spPr>
        <p:txBody>
          <a:bodyPr/>
          <a:lstStyle/>
          <a:p>
            <a:r>
              <a:rPr lang="en-GB" dirty="0"/>
              <a:t>Global prevalence and pain 2010</a:t>
            </a:r>
          </a:p>
        </p:txBody>
      </p:sp>
      <p:sp>
        <p:nvSpPr>
          <p:cNvPr id="3" name="Content Placeholder 2"/>
          <p:cNvSpPr>
            <a:spLocks noGrp="1"/>
          </p:cNvSpPr>
          <p:nvPr>
            <p:ph idx="1"/>
          </p:nvPr>
        </p:nvSpPr>
        <p:spPr>
          <a:xfrm>
            <a:off x="439738" y="1610228"/>
            <a:ext cx="8262302" cy="3932052"/>
          </a:xfrm>
        </p:spPr>
        <p:txBody>
          <a:bodyPr>
            <a:normAutofit/>
          </a:bodyPr>
          <a:lstStyle/>
          <a:p>
            <a:pPr>
              <a:lnSpc>
                <a:spcPct val="150000"/>
              </a:lnSpc>
            </a:pPr>
            <a:r>
              <a:rPr lang="en-GB" sz="1800" dirty="0"/>
              <a:t>Six of top 11 conditions are pain-related, including headache and toothache</a:t>
            </a:r>
          </a:p>
        </p:txBody>
      </p:sp>
      <p:pic>
        <p:nvPicPr>
          <p:cNvPr id="13" name="Picture 2" descr="M:\Templates\Logo\nihr_logos_funded by_co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02" y="6521202"/>
            <a:ext cx="1152380" cy="240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Templates\Logo\New NHS foundation trus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924" y="6524188"/>
            <a:ext cx="1186251" cy="237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4" y="6505046"/>
            <a:ext cx="923591" cy="297615"/>
          </a:xfrm>
          <a:prstGeom prst="rect">
            <a:avLst/>
          </a:prstGeom>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84" y="6473899"/>
            <a:ext cx="1038971" cy="3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5"/>
          <p:cNvGraphicFramePr>
            <a:graphicFrameLocks/>
          </p:cNvGraphicFramePr>
          <p:nvPr>
            <p:extLst>
              <p:ext uri="{D42A27DB-BD31-4B8C-83A1-F6EECF244321}">
                <p14:modId xmlns:p14="http://schemas.microsoft.com/office/powerpoint/2010/main" val="751809498"/>
              </p:ext>
            </p:extLst>
          </p:nvPr>
        </p:nvGraphicFramePr>
        <p:xfrm>
          <a:off x="456612" y="2170803"/>
          <a:ext cx="7427168" cy="3896696"/>
        </p:xfrm>
        <a:graphic>
          <a:graphicData uri="http://schemas.openxmlformats.org/drawingml/2006/table">
            <a:tbl>
              <a:tblPr firstRow="1" bandRow="1">
                <a:tableStyleId>{7E9639D4-E3E2-4D34-9284-5A2195B3D0D7}</a:tableStyleId>
              </a:tblPr>
              <a:tblGrid>
                <a:gridCol w="4252043">
                  <a:extLst>
                    <a:ext uri="{9D8B030D-6E8A-4147-A177-3AD203B41FA5}">
                      <a16:colId xmlns:a16="http://schemas.microsoft.com/office/drawing/2014/main" xmlns="" val="20000"/>
                    </a:ext>
                  </a:extLst>
                </a:gridCol>
                <a:gridCol w="3175125">
                  <a:extLst>
                    <a:ext uri="{9D8B030D-6E8A-4147-A177-3AD203B41FA5}">
                      <a16:colId xmlns:a16="http://schemas.microsoft.com/office/drawing/2014/main" xmlns="" val="20001"/>
                    </a:ext>
                  </a:extLst>
                </a:gridCol>
              </a:tblGrid>
              <a:tr h="257306">
                <a:tc>
                  <a:txBody>
                    <a:bodyPr/>
                    <a:lstStyle/>
                    <a:p>
                      <a:pPr algn="ctr"/>
                      <a:r>
                        <a:rPr lang="en-US" sz="1400" dirty="0"/>
                        <a:t>Condition</a:t>
                      </a:r>
                      <a:endParaRPr lang="en-US" sz="1400" dirty="0">
                        <a:solidFill>
                          <a:schemeClr val="bg1"/>
                        </a:solidFill>
                      </a:endParaRPr>
                    </a:p>
                  </a:txBody>
                  <a:tcPr>
                    <a:solidFill>
                      <a:srgbClr val="000090"/>
                    </a:solidFill>
                  </a:tcPr>
                </a:tc>
                <a:tc>
                  <a:txBody>
                    <a:bodyPr/>
                    <a:lstStyle/>
                    <a:p>
                      <a:pPr algn="ctr"/>
                      <a:r>
                        <a:rPr lang="en-US" sz="1400" dirty="0">
                          <a:solidFill>
                            <a:schemeClr val="bg1"/>
                          </a:solidFill>
                        </a:rPr>
                        <a:t>Percentage with problem</a:t>
                      </a:r>
                    </a:p>
                  </a:txBody>
                  <a:tcPr>
                    <a:solidFill>
                      <a:srgbClr val="000090"/>
                    </a:solidFill>
                  </a:tcPr>
                </a:tc>
                <a:extLst>
                  <a:ext uri="{0D108BD9-81ED-4DB2-BD59-A6C34878D82A}">
                    <a16:rowId xmlns:a16="http://schemas.microsoft.com/office/drawing/2014/main" xmlns="" val="10000"/>
                  </a:ext>
                </a:extLst>
              </a:tr>
              <a:tr h="326536">
                <a:tc>
                  <a:txBody>
                    <a:bodyPr/>
                    <a:lstStyle/>
                    <a:p>
                      <a:r>
                        <a:rPr lang="en-US" sz="1400" b="0" i="1" dirty="0">
                          <a:solidFill>
                            <a:srgbClr val="FF0000"/>
                          </a:solidFill>
                        </a:rPr>
                        <a:t>Dental caries of permanent teeth</a:t>
                      </a:r>
                    </a:p>
                  </a:txBody>
                  <a:tcPr>
                    <a:solidFill>
                      <a:schemeClr val="bg1">
                        <a:lumMod val="85000"/>
                      </a:schemeClr>
                    </a:solidFill>
                  </a:tcPr>
                </a:tc>
                <a:tc>
                  <a:txBody>
                    <a:bodyPr/>
                    <a:lstStyle/>
                    <a:p>
                      <a:pPr algn="ctr"/>
                      <a:r>
                        <a:rPr lang="en-US" sz="1400" b="0" i="1" dirty="0">
                          <a:solidFill>
                            <a:srgbClr val="FF0000"/>
                          </a:solidFill>
                        </a:rPr>
                        <a:t>35</a:t>
                      </a:r>
                    </a:p>
                  </a:txBody>
                  <a:tcPr>
                    <a:solidFill>
                      <a:schemeClr val="bg1">
                        <a:lumMod val="85000"/>
                      </a:schemeClr>
                    </a:solidFill>
                  </a:tcPr>
                </a:tc>
                <a:extLst>
                  <a:ext uri="{0D108BD9-81ED-4DB2-BD59-A6C34878D82A}">
                    <a16:rowId xmlns:a16="http://schemas.microsoft.com/office/drawing/2014/main" xmlns="" val="10001"/>
                  </a:ext>
                </a:extLst>
              </a:tr>
              <a:tr h="326536">
                <a:tc>
                  <a:txBody>
                    <a:bodyPr/>
                    <a:lstStyle/>
                    <a:p>
                      <a:r>
                        <a:rPr lang="en-US" sz="1400" b="1" dirty="0">
                          <a:solidFill>
                            <a:srgbClr val="800000"/>
                          </a:solidFill>
                        </a:rPr>
                        <a:t>Tension-type headache</a:t>
                      </a:r>
                    </a:p>
                  </a:txBody>
                  <a:tcPr>
                    <a:solidFill>
                      <a:schemeClr val="bg1">
                        <a:lumMod val="85000"/>
                      </a:schemeClr>
                    </a:solidFill>
                  </a:tcPr>
                </a:tc>
                <a:tc>
                  <a:txBody>
                    <a:bodyPr/>
                    <a:lstStyle/>
                    <a:p>
                      <a:pPr algn="ctr"/>
                      <a:r>
                        <a:rPr lang="en-US" sz="1400" b="1" dirty="0">
                          <a:solidFill>
                            <a:srgbClr val="800000"/>
                          </a:solidFill>
                        </a:rPr>
                        <a:t>21</a:t>
                      </a:r>
                    </a:p>
                  </a:txBody>
                  <a:tcPr>
                    <a:solidFill>
                      <a:schemeClr val="bg1">
                        <a:lumMod val="85000"/>
                      </a:schemeClr>
                    </a:solidFill>
                  </a:tcPr>
                </a:tc>
                <a:extLst>
                  <a:ext uri="{0D108BD9-81ED-4DB2-BD59-A6C34878D82A}">
                    <a16:rowId xmlns:a16="http://schemas.microsoft.com/office/drawing/2014/main" xmlns="" val="10002"/>
                  </a:ext>
                </a:extLst>
              </a:tr>
              <a:tr h="326536">
                <a:tc>
                  <a:txBody>
                    <a:bodyPr/>
                    <a:lstStyle/>
                    <a:p>
                      <a:r>
                        <a:rPr lang="en-US" sz="1400" b="1" dirty="0">
                          <a:solidFill>
                            <a:srgbClr val="800000"/>
                          </a:solidFill>
                        </a:rPr>
                        <a:t>Migraine</a:t>
                      </a:r>
                    </a:p>
                  </a:txBody>
                  <a:tcPr>
                    <a:solidFill>
                      <a:schemeClr val="bg1">
                        <a:lumMod val="85000"/>
                      </a:schemeClr>
                    </a:solidFill>
                  </a:tcPr>
                </a:tc>
                <a:tc>
                  <a:txBody>
                    <a:bodyPr/>
                    <a:lstStyle/>
                    <a:p>
                      <a:pPr algn="ctr"/>
                      <a:r>
                        <a:rPr lang="en-US" sz="1400" b="1" dirty="0">
                          <a:solidFill>
                            <a:srgbClr val="800000"/>
                          </a:solidFill>
                        </a:rPr>
                        <a:t>15</a:t>
                      </a:r>
                    </a:p>
                  </a:txBody>
                  <a:tcPr>
                    <a:solidFill>
                      <a:schemeClr val="bg1">
                        <a:lumMod val="85000"/>
                      </a:schemeClr>
                    </a:solidFill>
                  </a:tcPr>
                </a:tc>
                <a:extLst>
                  <a:ext uri="{0D108BD9-81ED-4DB2-BD59-A6C34878D82A}">
                    <a16:rowId xmlns:a16="http://schemas.microsoft.com/office/drawing/2014/main" xmlns="" val="10003"/>
                  </a:ext>
                </a:extLst>
              </a:tr>
              <a:tr h="326536">
                <a:tc>
                  <a:txBody>
                    <a:bodyPr/>
                    <a:lstStyle/>
                    <a:p>
                      <a:r>
                        <a:rPr lang="en-US" sz="1400" b="0" dirty="0">
                          <a:solidFill>
                            <a:srgbClr val="000090"/>
                          </a:solidFill>
                        </a:rPr>
                        <a:t>Fungal skin diseases</a:t>
                      </a:r>
                    </a:p>
                  </a:txBody>
                  <a:tcPr>
                    <a:solidFill>
                      <a:schemeClr val="bg1">
                        <a:lumMod val="85000"/>
                      </a:schemeClr>
                    </a:solidFill>
                  </a:tcPr>
                </a:tc>
                <a:tc>
                  <a:txBody>
                    <a:bodyPr/>
                    <a:lstStyle/>
                    <a:p>
                      <a:pPr algn="ctr"/>
                      <a:r>
                        <a:rPr lang="en-US" sz="1400" b="0" dirty="0">
                          <a:solidFill>
                            <a:srgbClr val="000090"/>
                          </a:solidFill>
                        </a:rPr>
                        <a:t>14</a:t>
                      </a:r>
                    </a:p>
                  </a:txBody>
                  <a:tcPr>
                    <a:solidFill>
                      <a:schemeClr val="bg1">
                        <a:lumMod val="85000"/>
                      </a:schemeClr>
                    </a:solidFill>
                  </a:tcPr>
                </a:tc>
                <a:extLst>
                  <a:ext uri="{0D108BD9-81ED-4DB2-BD59-A6C34878D82A}">
                    <a16:rowId xmlns:a16="http://schemas.microsoft.com/office/drawing/2014/main" xmlns="" val="10004"/>
                  </a:ext>
                </a:extLst>
              </a:tr>
              <a:tr h="326536">
                <a:tc>
                  <a:txBody>
                    <a:bodyPr/>
                    <a:lstStyle/>
                    <a:p>
                      <a:r>
                        <a:rPr lang="en-US" sz="1400" b="0" dirty="0">
                          <a:solidFill>
                            <a:srgbClr val="000090"/>
                          </a:solidFill>
                        </a:rPr>
                        <a:t>Other skin diseases</a:t>
                      </a:r>
                    </a:p>
                  </a:txBody>
                  <a:tcPr>
                    <a:solidFill>
                      <a:schemeClr val="bg1">
                        <a:lumMod val="85000"/>
                      </a:schemeClr>
                    </a:solidFill>
                  </a:tcPr>
                </a:tc>
                <a:tc>
                  <a:txBody>
                    <a:bodyPr/>
                    <a:lstStyle/>
                    <a:p>
                      <a:pPr algn="ctr"/>
                      <a:r>
                        <a:rPr lang="en-US" sz="1400" b="0" dirty="0">
                          <a:solidFill>
                            <a:srgbClr val="000090"/>
                          </a:solidFill>
                        </a:rPr>
                        <a:t>12</a:t>
                      </a:r>
                    </a:p>
                  </a:txBody>
                  <a:tcPr>
                    <a:solidFill>
                      <a:schemeClr val="bg1">
                        <a:lumMod val="85000"/>
                      </a:schemeClr>
                    </a:solidFill>
                  </a:tcPr>
                </a:tc>
                <a:extLst>
                  <a:ext uri="{0D108BD9-81ED-4DB2-BD59-A6C34878D82A}">
                    <a16:rowId xmlns:a16="http://schemas.microsoft.com/office/drawing/2014/main" xmlns="" val="10005"/>
                  </a:ext>
                </a:extLst>
              </a:tr>
              <a:tr h="326536">
                <a:tc>
                  <a:txBody>
                    <a:bodyPr/>
                    <a:lstStyle/>
                    <a:p>
                      <a:r>
                        <a:rPr lang="en-US" sz="1400" b="0" i="1" dirty="0">
                          <a:solidFill>
                            <a:srgbClr val="FF0000"/>
                          </a:solidFill>
                        </a:rPr>
                        <a:t>Chronic periodontitis</a:t>
                      </a:r>
                    </a:p>
                  </a:txBody>
                  <a:tcPr>
                    <a:solidFill>
                      <a:schemeClr val="bg1">
                        <a:lumMod val="85000"/>
                      </a:schemeClr>
                    </a:solidFill>
                  </a:tcPr>
                </a:tc>
                <a:tc>
                  <a:txBody>
                    <a:bodyPr/>
                    <a:lstStyle/>
                    <a:p>
                      <a:pPr algn="ctr"/>
                      <a:r>
                        <a:rPr lang="en-US" sz="1400" b="0" i="1" dirty="0">
                          <a:solidFill>
                            <a:srgbClr val="FF0000"/>
                          </a:solidFill>
                        </a:rPr>
                        <a:t>11</a:t>
                      </a:r>
                    </a:p>
                  </a:txBody>
                  <a:tcPr>
                    <a:solidFill>
                      <a:schemeClr val="bg1">
                        <a:lumMod val="85000"/>
                      </a:schemeClr>
                    </a:solidFill>
                  </a:tcPr>
                </a:tc>
                <a:extLst>
                  <a:ext uri="{0D108BD9-81ED-4DB2-BD59-A6C34878D82A}">
                    <a16:rowId xmlns:a16="http://schemas.microsoft.com/office/drawing/2014/main" xmlns="" val="10006"/>
                  </a:ext>
                </a:extLst>
              </a:tr>
              <a:tr h="326536">
                <a:tc>
                  <a:txBody>
                    <a:bodyPr/>
                    <a:lstStyle/>
                    <a:p>
                      <a:r>
                        <a:rPr lang="en-US" sz="1400" b="0" dirty="0">
                          <a:solidFill>
                            <a:srgbClr val="000090"/>
                          </a:solidFill>
                        </a:rPr>
                        <a:t>Mild hearing loss</a:t>
                      </a:r>
                    </a:p>
                  </a:txBody>
                  <a:tcPr>
                    <a:solidFill>
                      <a:schemeClr val="bg1">
                        <a:lumMod val="85000"/>
                      </a:schemeClr>
                    </a:solidFill>
                  </a:tcPr>
                </a:tc>
                <a:tc>
                  <a:txBody>
                    <a:bodyPr/>
                    <a:lstStyle/>
                    <a:p>
                      <a:pPr algn="ctr"/>
                      <a:r>
                        <a:rPr lang="en-US" sz="1400" b="0" dirty="0">
                          <a:solidFill>
                            <a:srgbClr val="000090"/>
                          </a:solidFill>
                        </a:rPr>
                        <a:t>11</a:t>
                      </a:r>
                    </a:p>
                  </a:txBody>
                  <a:tcPr>
                    <a:solidFill>
                      <a:schemeClr val="bg1">
                        <a:lumMod val="85000"/>
                      </a:schemeClr>
                    </a:solidFill>
                  </a:tcPr>
                </a:tc>
                <a:extLst>
                  <a:ext uri="{0D108BD9-81ED-4DB2-BD59-A6C34878D82A}">
                    <a16:rowId xmlns:a16="http://schemas.microsoft.com/office/drawing/2014/main" xmlns="" val="10007"/>
                  </a:ext>
                </a:extLst>
              </a:tr>
              <a:tr h="326536">
                <a:tc>
                  <a:txBody>
                    <a:bodyPr/>
                    <a:lstStyle/>
                    <a:p>
                      <a:r>
                        <a:rPr lang="en-US" sz="1400" b="0" dirty="0">
                          <a:solidFill>
                            <a:srgbClr val="000090"/>
                          </a:solidFill>
                        </a:rPr>
                        <a:t>Acne</a:t>
                      </a:r>
                    </a:p>
                  </a:txBody>
                  <a:tcPr>
                    <a:solidFill>
                      <a:schemeClr val="bg1">
                        <a:lumMod val="85000"/>
                      </a:schemeClr>
                    </a:solidFill>
                  </a:tcPr>
                </a:tc>
                <a:tc>
                  <a:txBody>
                    <a:bodyPr/>
                    <a:lstStyle/>
                    <a:p>
                      <a:pPr algn="ctr"/>
                      <a:r>
                        <a:rPr lang="en-US" sz="1400" b="0" dirty="0">
                          <a:solidFill>
                            <a:srgbClr val="000090"/>
                          </a:solidFill>
                        </a:rPr>
                        <a:t>9.4</a:t>
                      </a:r>
                    </a:p>
                  </a:txBody>
                  <a:tcPr>
                    <a:solidFill>
                      <a:schemeClr val="bg1">
                        <a:lumMod val="85000"/>
                      </a:schemeClr>
                    </a:solidFill>
                  </a:tcPr>
                </a:tc>
                <a:extLst>
                  <a:ext uri="{0D108BD9-81ED-4DB2-BD59-A6C34878D82A}">
                    <a16:rowId xmlns:a16="http://schemas.microsoft.com/office/drawing/2014/main" xmlns="" val="10008"/>
                  </a:ext>
                </a:extLst>
              </a:tr>
              <a:tr h="326536">
                <a:tc>
                  <a:txBody>
                    <a:bodyPr/>
                    <a:lstStyle/>
                    <a:p>
                      <a:r>
                        <a:rPr lang="en-US" sz="1400" b="1" dirty="0">
                          <a:solidFill>
                            <a:srgbClr val="800000"/>
                          </a:solidFill>
                        </a:rPr>
                        <a:t>Low back pain</a:t>
                      </a:r>
                    </a:p>
                  </a:txBody>
                  <a:tcPr>
                    <a:solidFill>
                      <a:schemeClr val="bg1">
                        <a:lumMod val="85000"/>
                      </a:schemeClr>
                    </a:solidFill>
                  </a:tcPr>
                </a:tc>
                <a:tc>
                  <a:txBody>
                    <a:bodyPr/>
                    <a:lstStyle/>
                    <a:p>
                      <a:pPr algn="ctr"/>
                      <a:r>
                        <a:rPr lang="en-US" sz="1400" b="1" dirty="0">
                          <a:solidFill>
                            <a:srgbClr val="800000"/>
                          </a:solidFill>
                        </a:rPr>
                        <a:t>9.2</a:t>
                      </a:r>
                    </a:p>
                  </a:txBody>
                  <a:tcPr>
                    <a:solidFill>
                      <a:schemeClr val="bg1">
                        <a:lumMod val="85000"/>
                      </a:schemeClr>
                    </a:solidFill>
                  </a:tcPr>
                </a:tc>
                <a:extLst>
                  <a:ext uri="{0D108BD9-81ED-4DB2-BD59-A6C34878D82A}">
                    <a16:rowId xmlns:a16="http://schemas.microsoft.com/office/drawing/2014/main" xmlns="" val="10009"/>
                  </a:ext>
                </a:extLst>
              </a:tr>
              <a:tr h="326536">
                <a:tc>
                  <a:txBody>
                    <a:bodyPr/>
                    <a:lstStyle/>
                    <a:p>
                      <a:r>
                        <a:rPr lang="en-US" sz="1400" b="0" i="1" dirty="0">
                          <a:solidFill>
                            <a:srgbClr val="FF0000"/>
                          </a:solidFill>
                        </a:rPr>
                        <a:t>Dental caries of milk teeth</a:t>
                      </a:r>
                    </a:p>
                  </a:txBody>
                  <a:tcPr>
                    <a:solidFill>
                      <a:schemeClr val="bg1">
                        <a:lumMod val="85000"/>
                      </a:schemeClr>
                    </a:solidFill>
                  </a:tcPr>
                </a:tc>
                <a:tc>
                  <a:txBody>
                    <a:bodyPr/>
                    <a:lstStyle/>
                    <a:p>
                      <a:pPr algn="ctr"/>
                      <a:r>
                        <a:rPr lang="en-US" sz="1400" b="0" i="1" dirty="0">
                          <a:solidFill>
                            <a:srgbClr val="FF0000"/>
                          </a:solidFill>
                        </a:rPr>
                        <a:t>9.0</a:t>
                      </a:r>
                    </a:p>
                  </a:txBody>
                  <a:tcPr>
                    <a:solidFill>
                      <a:schemeClr val="bg1">
                        <a:lumMod val="85000"/>
                      </a:schemeClr>
                    </a:solidFill>
                  </a:tcPr>
                </a:tc>
                <a:extLst>
                  <a:ext uri="{0D108BD9-81ED-4DB2-BD59-A6C34878D82A}">
                    <a16:rowId xmlns:a16="http://schemas.microsoft.com/office/drawing/2014/main" xmlns="" val="10010"/>
                  </a:ext>
                </a:extLst>
              </a:tr>
              <a:tr h="326536">
                <a:tc>
                  <a:txBody>
                    <a:bodyPr/>
                    <a:lstStyle/>
                    <a:p>
                      <a:r>
                        <a:rPr lang="en-US" sz="1400" b="0" dirty="0">
                          <a:solidFill>
                            <a:srgbClr val="000090"/>
                          </a:solidFill>
                        </a:rPr>
                        <a:t>Iron deficiency </a:t>
                      </a:r>
                      <a:r>
                        <a:rPr lang="en-US" sz="1400" b="0" dirty="0" err="1">
                          <a:solidFill>
                            <a:srgbClr val="000090"/>
                          </a:solidFill>
                        </a:rPr>
                        <a:t>anaemia</a:t>
                      </a:r>
                      <a:endParaRPr lang="en-US" sz="1400" b="0" dirty="0">
                        <a:solidFill>
                          <a:srgbClr val="000090"/>
                        </a:solidFill>
                      </a:endParaRPr>
                    </a:p>
                  </a:txBody>
                  <a:tcPr>
                    <a:solidFill>
                      <a:schemeClr val="bg1">
                        <a:lumMod val="85000"/>
                      </a:schemeClr>
                    </a:solidFill>
                  </a:tcPr>
                </a:tc>
                <a:tc>
                  <a:txBody>
                    <a:bodyPr/>
                    <a:lstStyle/>
                    <a:p>
                      <a:pPr algn="ctr"/>
                      <a:r>
                        <a:rPr lang="en-US" sz="1400" b="0" dirty="0">
                          <a:solidFill>
                            <a:srgbClr val="000090"/>
                          </a:solidFill>
                        </a:rPr>
                        <a:t>8.8</a:t>
                      </a:r>
                    </a:p>
                  </a:txBody>
                  <a:tcPr>
                    <a:solidFill>
                      <a:schemeClr val="bg1">
                        <a:lumMod val="85000"/>
                      </a:schemeClr>
                    </a:solidFill>
                  </a:tcPr>
                </a:tc>
                <a:extLst>
                  <a:ext uri="{0D108BD9-81ED-4DB2-BD59-A6C34878D82A}">
                    <a16:rowId xmlns:a16="http://schemas.microsoft.com/office/drawing/2014/main" xmlns="" val="10011"/>
                  </a:ext>
                </a:extLst>
              </a:tr>
            </a:tbl>
          </a:graphicData>
        </a:graphic>
      </p:graphicFrame>
      <p:sp>
        <p:nvSpPr>
          <p:cNvPr id="4" name="Rectangle 3"/>
          <p:cNvSpPr/>
          <p:nvPr/>
        </p:nvSpPr>
        <p:spPr>
          <a:xfrm>
            <a:off x="4908140" y="6170202"/>
            <a:ext cx="3481914" cy="338554"/>
          </a:xfrm>
          <a:prstGeom prst="rect">
            <a:avLst/>
          </a:prstGeom>
        </p:spPr>
        <p:txBody>
          <a:bodyPr wrap="none">
            <a:spAutoFit/>
          </a:bodyPr>
          <a:lstStyle/>
          <a:p>
            <a:pPr algn="r"/>
            <a:r>
              <a:rPr lang="en-GB" sz="1600" dirty="0" err="1">
                <a:latin typeface="+mj-lt"/>
                <a:cs typeface="Arial" charset="0"/>
              </a:rPr>
              <a:t>Vos</a:t>
            </a:r>
            <a:r>
              <a:rPr lang="en-GB" sz="1600" dirty="0">
                <a:latin typeface="+mj-lt"/>
                <a:cs typeface="Arial" charset="0"/>
              </a:rPr>
              <a:t> et al. Lancet 2012 380: 2163-96</a:t>
            </a:r>
          </a:p>
        </p:txBody>
      </p:sp>
    </p:spTree>
    <p:extLst>
      <p:ext uri="{BB962C8B-B14F-4D97-AF65-F5344CB8AC3E}">
        <p14:creationId xmlns:p14="http://schemas.microsoft.com/office/powerpoint/2010/main" val="838165041"/>
      </p:ext>
    </p:extLst>
  </p:cSld>
  <p:clrMapOvr>
    <a:masterClrMapping/>
  </p:clrMapOvr>
</p:sld>
</file>

<file path=ppt/theme/theme1.xml><?xml version="1.0" encoding="utf-8"?>
<a:theme xmlns:a="http://schemas.openxmlformats.org/drawingml/2006/main" name="Cochran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Cochrane PowerPoint Template</Template>
  <TotalTime>4334</TotalTime>
  <Words>1301</Words>
  <Application>Microsoft Office PowerPoint</Application>
  <PresentationFormat>On-screen Show (4:3)</PresentationFormat>
  <Paragraphs>175</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Cochrane</vt:lpstr>
      <vt:lpstr>Postoperative pain</vt:lpstr>
      <vt:lpstr>Contents</vt:lpstr>
      <vt:lpstr>The long history of pain research</vt:lpstr>
      <vt:lpstr>Sharing and understanding</vt:lpstr>
      <vt:lpstr>PowerPoint Presentation</vt:lpstr>
      <vt:lpstr>Definition of pain (IASP 2020)</vt:lpstr>
      <vt:lpstr>Definition of pain (IASP 2020)</vt:lpstr>
      <vt:lpstr>Examples of acute pain</vt:lpstr>
      <vt:lpstr>Global prevalence and pain 2010</vt:lpstr>
      <vt:lpstr>Acute pain study lessons</vt:lpstr>
      <vt:lpstr>Need for analgesic after surgery</vt:lpstr>
      <vt:lpstr>Postoperative pain statistics</vt:lpstr>
      <vt:lpstr>Postoperative pain statistics</vt:lpstr>
      <vt:lpstr>Readmissions from day surgery:  Pain is the most common reason</vt:lpstr>
      <vt:lpstr>Pain in hospital</vt:lpstr>
      <vt:lpstr>Postoperative pain taken seriously</vt:lpstr>
      <vt:lpstr>People don’t like pain</vt:lpstr>
      <vt:lpstr>People don’t like pain</vt:lpstr>
      <vt:lpstr>Acute pain after surgery is different from chronic pain lasting over 3 months Incidence of chronic pain following common procedures</vt:lpstr>
      <vt:lpstr>Acute and chronic pain</vt:lpstr>
      <vt:lpstr>Acknowledgements</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creator>Anna Hobson</dc:creator>
  <cp:lastModifiedBy>Anna Erskine</cp:lastModifiedBy>
  <cp:revision>800</cp:revision>
  <dcterms:created xsi:type="dcterms:W3CDTF">2015-03-16T14:19:28Z</dcterms:created>
  <dcterms:modified xsi:type="dcterms:W3CDTF">2021-04-06T08:30:38Z</dcterms:modified>
</cp:coreProperties>
</file>