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507" r:id="rId4"/>
    <p:sldId id="620" r:id="rId5"/>
    <p:sldId id="625" r:id="rId6"/>
    <p:sldId id="626" r:id="rId7"/>
    <p:sldId id="628" r:id="rId8"/>
    <p:sldId id="621" r:id="rId9"/>
    <p:sldId id="633" r:id="rId10"/>
    <p:sldId id="624" r:id="rId11"/>
    <p:sldId id="292" r:id="rId12"/>
    <p:sldId id="622" r:id="rId13"/>
    <p:sldId id="623" r:id="rId14"/>
    <p:sldId id="634" r:id="rId15"/>
    <p:sldId id="629" r:id="rId16"/>
    <p:sldId id="630" r:id="rId17"/>
    <p:sldId id="631" r:id="rId18"/>
    <p:sldId id="632" r:id="rId19"/>
    <p:sldId id="619" r:id="rId20"/>
    <p:sldId id="627" r:id="rId21"/>
    <p:sldId id="635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3781" autoAdjust="0"/>
    <p:restoredTop sz="93630" autoAdjust="0"/>
  </p:normalViewPr>
  <p:slideViewPr>
    <p:cSldViewPr snapToGrid="0" showGuides="1">
      <p:cViewPr>
        <p:scale>
          <a:sx n="80" d="100"/>
          <a:sy n="80" d="100"/>
        </p:scale>
        <p:origin x="-1710" y="-71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02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98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11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apas.cochrane.org/resources/acute-pain-outcomes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Postoperative pain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799"/>
            <a:ext cx="4464000" cy="999853"/>
          </a:xfrm>
        </p:spPr>
        <p:txBody>
          <a:bodyPr/>
          <a:lstStyle/>
          <a:p>
            <a:r>
              <a:rPr lang="en-GB" dirty="0"/>
              <a:t>Looking at outcomes</a:t>
            </a:r>
          </a:p>
        </p:txBody>
      </p:sp>
      <p:pic>
        <p:nvPicPr>
          <p:cNvPr id="17" name="Picture 2" descr="M:\Templates\Logo\nihr_logos_funded by_col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02" y="6521202"/>
            <a:ext cx="1152380" cy="2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M:\Templates\Logo\New NHS foundation trust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24" y="6524188"/>
            <a:ext cx="1186251" cy="2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64" y="6505046"/>
            <a:ext cx="923591" cy="297615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4" y="6473899"/>
            <a:ext cx="1038971" cy="3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Time to </a:t>
            </a:r>
            <a:r>
              <a:rPr lang="en-US" sz="3200" dirty="0" err="1"/>
              <a:t>remedication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6E5E32-8821-9D4A-A8B2-CC511B35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17" y="2190140"/>
            <a:ext cx="6577750" cy="38597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Interventions for acute pain have a finite duration of 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Typically, people will request or need additional analgesia at this time (which may be the same intervention, or a different 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known as the time to </a:t>
            </a:r>
            <a:r>
              <a:rPr lang="en-US" dirty="0" err="1"/>
              <a:t>remedication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duration of analgesia is an important practical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Measured as either:</a:t>
            </a:r>
          </a:p>
          <a:p>
            <a:pPr marL="522288" lvl="1" indent="-342900"/>
            <a:r>
              <a:rPr lang="en-US" dirty="0"/>
              <a:t>Mean time to </a:t>
            </a:r>
            <a:r>
              <a:rPr lang="en-US" dirty="0" err="1"/>
              <a:t>remedication</a:t>
            </a:r>
            <a:endParaRPr lang="en-US" dirty="0"/>
          </a:p>
          <a:p>
            <a:pPr marL="522288" lvl="1" indent="-342900"/>
            <a:r>
              <a:rPr lang="en-US" dirty="0"/>
              <a:t>Proportion </a:t>
            </a:r>
            <a:r>
              <a:rPr lang="en-US" dirty="0" err="1"/>
              <a:t>remedicated</a:t>
            </a:r>
            <a:r>
              <a:rPr lang="en-US" dirty="0"/>
              <a:t> in a specific time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5" y="865762"/>
            <a:ext cx="6120000" cy="632838"/>
          </a:xfrm>
        </p:spPr>
        <p:txBody>
          <a:bodyPr/>
          <a:lstStyle/>
          <a:p>
            <a:r>
              <a:rPr lang="en-US" dirty="0"/>
              <a:t>Time to remedication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88537" y="6425377"/>
            <a:ext cx="2566728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400" i="1" dirty="0">
                <a:latin typeface="+mj-lt"/>
                <a:cs typeface="Arial" charset="0"/>
              </a:rPr>
              <a:t>Moore et al. Pain 2011 152: 982-9</a:t>
            </a:r>
          </a:p>
        </p:txBody>
      </p:sp>
      <p:pic>
        <p:nvPicPr>
          <p:cNvPr id="4" name="Picture 4" descr="remedge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" y="1498600"/>
            <a:ext cx="8451141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8735" y="5225048"/>
            <a:ext cx="7908133" cy="1200329"/>
          </a:xfrm>
          <a:prstGeom prst="rect">
            <a:avLst/>
          </a:prstGeom>
          <a:solidFill>
            <a:srgbClr val="C0C0C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Remedication outcomes might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time </a:t>
            </a:r>
            <a:r>
              <a:rPr lang="en-US" dirty="0">
                <a:solidFill>
                  <a:srgbClr val="800000"/>
                </a:solidFill>
              </a:rPr>
              <a:t>for half patients to request more analgesia because the pain has returned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0000"/>
                </a:solidFill>
              </a:rPr>
              <a:t>p</a:t>
            </a:r>
            <a:r>
              <a:rPr lang="en-US" dirty="0" smtClean="0">
                <a:solidFill>
                  <a:srgbClr val="800000"/>
                </a:solidFill>
              </a:rPr>
              <a:t>ercentage </a:t>
            </a:r>
            <a:r>
              <a:rPr lang="en-US" dirty="0">
                <a:solidFill>
                  <a:srgbClr val="800000"/>
                </a:solidFill>
              </a:rPr>
              <a:t>receiving additional analgesia by a particular time</a:t>
            </a:r>
          </a:p>
        </p:txBody>
      </p:sp>
    </p:spTree>
    <p:extLst>
      <p:ext uri="{BB962C8B-B14F-4D97-AF65-F5344CB8AC3E}">
        <p14:creationId xmlns:p14="http://schemas.microsoft.com/office/powerpoint/2010/main" val="34866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Opioid or analgesic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6E5E32-8821-9D4A-A8B2-CC511B35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17" y="2190140"/>
            <a:ext cx="6577750" cy="33502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Opioid (analgesic) consumption does not have a normal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mean, median, and mode are very different from one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people need quite modest amounts postoperatively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few consume the most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Small or moderate differences in opioid or analgesic consumption have little clinical significance, especially in small studies and in groups of small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1168744"/>
            <a:ext cx="6120000" cy="632838"/>
          </a:xfrm>
        </p:spPr>
        <p:txBody>
          <a:bodyPr/>
          <a:lstStyle/>
          <a:p>
            <a:r>
              <a:rPr lang="en-US" sz="3200" dirty="0"/>
              <a:t>Opioid or analgesic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6E5E32-8821-9D4A-A8B2-CC511B35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381" y="1815441"/>
            <a:ext cx="5018017" cy="1510962"/>
          </a:xfrm>
        </p:spPr>
        <p:txBody>
          <a:bodyPr/>
          <a:lstStyle/>
          <a:p>
            <a:pPr marL="195263" indent="-195263">
              <a:buFontTx/>
              <a:buChar char="•"/>
            </a:pPr>
            <a:r>
              <a:rPr lang="en-US" sz="1600" dirty="0">
                <a:solidFill>
                  <a:srgbClr val="800000"/>
                </a:solidFill>
              </a:rPr>
              <a:t>Individual patient analysis of 913 postoperative patients given epidural morphine or placebo</a:t>
            </a:r>
          </a:p>
          <a:p>
            <a:pPr marL="195263" indent="-195263">
              <a:buFontTx/>
              <a:buChar char="•"/>
            </a:pPr>
            <a:r>
              <a:rPr lang="en-US" sz="1600" dirty="0">
                <a:solidFill>
                  <a:srgbClr val="800000"/>
                </a:solidFill>
              </a:rPr>
              <a:t>Patient controlled analgesia with IV fentanyl over 48 hours, plus any other analgesics consumed</a:t>
            </a:r>
          </a:p>
          <a:p>
            <a:pPr marL="195263" indent="-195263">
              <a:buFontTx/>
              <a:buChar char="•"/>
            </a:pPr>
            <a:r>
              <a:rPr lang="en-US" sz="1600" dirty="0">
                <a:solidFill>
                  <a:srgbClr val="800000"/>
                </a:solidFill>
              </a:rPr>
              <a:t>Distribution is not symmetrical around an average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7B2F4D11-38DC-914E-93C9-742A1D963A81}"/>
              </a:ext>
            </a:extLst>
          </p:cNvPr>
          <p:cNvGrpSpPr>
            <a:grpSpLocks/>
          </p:cNvGrpSpPr>
          <p:nvPr/>
        </p:nvGrpSpPr>
        <p:grpSpPr bwMode="auto">
          <a:xfrm>
            <a:off x="708836" y="2360997"/>
            <a:ext cx="6957238" cy="3871390"/>
            <a:chOff x="720" y="1008"/>
            <a:chExt cx="4704" cy="2976"/>
          </a:xfrm>
        </p:grpSpPr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70BAC4D2-5C27-5B4C-AB7E-EFDCF1C60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64"/>
              <a:ext cx="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7F"/>
                  </a:solidFill>
                  <a:latin typeface="Helvetica" charset="0"/>
                </a:rPr>
                <a:t> </a:t>
              </a:r>
              <a:endParaRPr lang="en-US"/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E0352238-B524-3F48-8AD0-A88E0E3F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" y="1851"/>
              <a:ext cx="4479" cy="184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="" xmlns:a16="http://schemas.microsoft.com/office/drawing/2014/main" id="{312E674D-2A89-A745-BF73-B14F0FC84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3685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="" xmlns:a16="http://schemas.microsoft.com/office/drawing/2014/main" id="{6848ACC9-3001-F245-B4B3-1C34AFABC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3481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="" xmlns:a16="http://schemas.microsoft.com/office/drawing/2014/main" id="{8E4096A5-7A96-024F-8528-E50BB1D36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3276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="" xmlns:a16="http://schemas.microsoft.com/office/drawing/2014/main" id="{21A09136-7F14-C540-8885-6BC493FCA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3072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="" xmlns:a16="http://schemas.microsoft.com/office/drawing/2014/main" id="{0B8CBEF3-314F-BE4A-9133-AA87F61AA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867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="" xmlns:a16="http://schemas.microsoft.com/office/drawing/2014/main" id="{9C303227-88C2-5641-9A2D-5B03E0184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661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="" xmlns:a16="http://schemas.microsoft.com/office/drawing/2014/main" id="{62B1E5F3-9BB9-5B4A-B4BF-BFDBB6880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58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="" xmlns:a16="http://schemas.microsoft.com/office/drawing/2014/main" id="{8132969D-A47F-B749-9981-FDE8B180F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252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="" xmlns:a16="http://schemas.microsoft.com/office/drawing/2014/main" id="{96972001-0225-D840-8DFC-8191F5CCE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049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="" xmlns:a16="http://schemas.microsoft.com/office/drawing/2014/main" id="{979C3A5F-F2C1-2848-A5EA-F7C544477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1843"/>
              <a:ext cx="4480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="" xmlns:a16="http://schemas.microsoft.com/office/drawing/2014/main" id="{AE925021-4415-A148-9ABB-C06297302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425"/>
              <a:ext cx="77" cy="127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="" xmlns:a16="http://schemas.microsoft.com/office/drawing/2014/main" id="{BA464AEB-AD65-1C43-8E8A-B0BF3BB9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1962"/>
              <a:ext cx="78" cy="173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="" xmlns:a16="http://schemas.microsoft.com/office/drawing/2014/main" id="{2B2A1012-E18D-0140-BBE9-08C81BEBA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2915"/>
              <a:ext cx="76" cy="78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="" xmlns:a16="http://schemas.microsoft.com/office/drawing/2014/main" id="{8FA21A18-62FF-BC48-845A-A4C28F1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871"/>
              <a:ext cx="77" cy="82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2">
              <a:extLst>
                <a:ext uri="{FF2B5EF4-FFF2-40B4-BE49-F238E27FC236}">
                  <a16:creationId xmlns="" xmlns:a16="http://schemas.microsoft.com/office/drawing/2014/main" id="{20434A1F-A460-5F44-8760-F8B1E8F4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3066"/>
              <a:ext cx="79" cy="63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3">
              <a:extLst>
                <a:ext uri="{FF2B5EF4-FFF2-40B4-BE49-F238E27FC236}">
                  <a16:creationId xmlns="" xmlns:a16="http://schemas.microsoft.com/office/drawing/2014/main" id="{938799F1-67B9-E24F-A397-6CD90A8E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3091"/>
              <a:ext cx="77" cy="60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="" xmlns:a16="http://schemas.microsoft.com/office/drawing/2014/main" id="{125C90A6-5680-8944-903E-90AD7D389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47"/>
              <a:ext cx="77" cy="44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="" xmlns:a16="http://schemas.microsoft.com/office/drawing/2014/main" id="{1BC4EC77-014F-3B4D-80DC-D935460BB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" y="3305"/>
              <a:ext cx="77" cy="39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6">
              <a:extLst>
                <a:ext uri="{FF2B5EF4-FFF2-40B4-BE49-F238E27FC236}">
                  <a16:creationId xmlns="" xmlns:a16="http://schemas.microsoft.com/office/drawing/2014/main" id="{3268F6E5-75E1-8E4B-A8E4-89199C9F1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247"/>
              <a:ext cx="79" cy="44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="" xmlns:a16="http://schemas.microsoft.com/office/drawing/2014/main" id="{1B969ED8-3D8C-464E-9AAD-A83EE9C34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3378"/>
              <a:ext cx="78" cy="31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="" xmlns:a16="http://schemas.microsoft.com/office/drawing/2014/main" id="{2145EB54-D769-7E44-96B5-62D8F294B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3497"/>
              <a:ext cx="76" cy="19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="" xmlns:a16="http://schemas.microsoft.com/office/drawing/2014/main" id="{4C832AF3-34ED-9149-9831-1017C6BDA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" y="3326"/>
              <a:ext cx="78" cy="37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="" xmlns:a16="http://schemas.microsoft.com/office/drawing/2014/main" id="{51C18C05-AFD9-5044-8658-5A86AC30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" y="3497"/>
              <a:ext cx="79" cy="19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1">
              <a:extLst>
                <a:ext uri="{FF2B5EF4-FFF2-40B4-BE49-F238E27FC236}">
                  <a16:creationId xmlns="" xmlns:a16="http://schemas.microsoft.com/office/drawing/2014/main" id="{24214A99-5A3A-0641-AA15-121749B2A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3489"/>
              <a:ext cx="77" cy="207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2">
              <a:extLst>
                <a:ext uri="{FF2B5EF4-FFF2-40B4-BE49-F238E27FC236}">
                  <a16:creationId xmlns="" xmlns:a16="http://schemas.microsoft.com/office/drawing/2014/main" id="{5CA2ABBF-1734-1346-833D-A5268F2FF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3472"/>
              <a:ext cx="77" cy="22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="" xmlns:a16="http://schemas.microsoft.com/office/drawing/2014/main" id="{9FA558AC-1CED-2045-96BB-FA362A208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3587"/>
              <a:ext cx="77" cy="1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4">
              <a:extLst>
                <a:ext uri="{FF2B5EF4-FFF2-40B4-BE49-F238E27FC236}">
                  <a16:creationId xmlns="" xmlns:a16="http://schemas.microsoft.com/office/drawing/2014/main" id="{F4F16D59-3568-3B4A-9C45-6B5E1439E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3591"/>
              <a:ext cx="79" cy="10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5">
              <a:extLst>
                <a:ext uri="{FF2B5EF4-FFF2-40B4-BE49-F238E27FC236}">
                  <a16:creationId xmlns="" xmlns:a16="http://schemas.microsoft.com/office/drawing/2014/main" id="{6E497BA1-4E99-4B4D-B61A-58E2BA1D6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500"/>
              <a:ext cx="77" cy="1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="" xmlns:a16="http://schemas.microsoft.com/office/drawing/2014/main" id="{22121211-4F9C-B04E-9FFD-FBB35905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3583"/>
              <a:ext cx="76" cy="1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7">
              <a:extLst>
                <a:ext uri="{FF2B5EF4-FFF2-40B4-BE49-F238E27FC236}">
                  <a16:creationId xmlns="" xmlns:a16="http://schemas.microsoft.com/office/drawing/2014/main" id="{182048CF-AEE5-AB4B-B480-F4A2EE947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3608"/>
              <a:ext cx="78" cy="8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="" xmlns:a16="http://schemas.microsoft.com/office/drawing/2014/main" id="{2C56E579-131F-6146-A315-D758AA4EA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508"/>
              <a:ext cx="77" cy="1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="" xmlns:a16="http://schemas.microsoft.com/office/drawing/2014/main" id="{AA74FB44-DEEB-4F4C-BD6A-DBCB1B16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3627"/>
              <a:ext cx="77" cy="6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="" xmlns:a16="http://schemas.microsoft.com/office/drawing/2014/main" id="{48A5CFAA-95F0-DD47-9DEE-A635D237A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3652"/>
              <a:ext cx="77" cy="4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41">
              <a:extLst>
                <a:ext uri="{FF2B5EF4-FFF2-40B4-BE49-F238E27FC236}">
                  <a16:creationId xmlns="" xmlns:a16="http://schemas.microsoft.com/office/drawing/2014/main" id="{0D886D94-19C1-3F4F-927D-4C88B948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3554"/>
              <a:ext cx="79" cy="14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2">
              <a:extLst>
                <a:ext uri="{FF2B5EF4-FFF2-40B4-BE49-F238E27FC236}">
                  <a16:creationId xmlns="" xmlns:a16="http://schemas.microsoft.com/office/drawing/2014/main" id="{85D194EB-8C0E-FB41-B364-B8E1188A1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3627"/>
              <a:ext cx="79" cy="6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3">
              <a:extLst>
                <a:ext uri="{FF2B5EF4-FFF2-40B4-BE49-F238E27FC236}">
                  <a16:creationId xmlns="" xmlns:a16="http://schemas.microsoft.com/office/drawing/2014/main" id="{7A761632-392B-F243-812A-91A0BD2A5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3664"/>
              <a:ext cx="77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4">
              <a:extLst>
                <a:ext uri="{FF2B5EF4-FFF2-40B4-BE49-F238E27FC236}">
                  <a16:creationId xmlns="" xmlns:a16="http://schemas.microsoft.com/office/drawing/2014/main" id="{35E1DFEA-F3C6-9B4B-9D41-15BA0421B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3570"/>
              <a:ext cx="78" cy="12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5">
              <a:extLst>
                <a:ext uri="{FF2B5EF4-FFF2-40B4-BE49-F238E27FC236}">
                  <a16:creationId xmlns="" xmlns:a16="http://schemas.microsoft.com/office/drawing/2014/main" id="{81E7DBD6-9B8C-8C4E-97ED-2251DBD3B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3660"/>
              <a:ext cx="78" cy="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6">
              <a:extLst>
                <a:ext uri="{FF2B5EF4-FFF2-40B4-BE49-F238E27FC236}">
                  <a16:creationId xmlns="" xmlns:a16="http://schemas.microsoft.com/office/drawing/2014/main" id="{5FB0CA19-02CB-0540-8B7B-832345234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3648"/>
              <a:ext cx="77" cy="4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7">
              <a:extLst>
                <a:ext uri="{FF2B5EF4-FFF2-40B4-BE49-F238E27FC236}">
                  <a16:creationId xmlns="" xmlns:a16="http://schemas.microsoft.com/office/drawing/2014/main" id="{DC76D5BE-B176-3541-9E1E-E2AAB3B65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3608"/>
              <a:ext cx="77" cy="8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8">
              <a:extLst>
                <a:ext uri="{FF2B5EF4-FFF2-40B4-BE49-F238E27FC236}">
                  <a16:creationId xmlns="" xmlns:a16="http://schemas.microsoft.com/office/drawing/2014/main" id="{3A084935-7962-3F45-82A3-7281B53C0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673"/>
              <a:ext cx="77" cy="2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9">
              <a:extLst>
                <a:ext uri="{FF2B5EF4-FFF2-40B4-BE49-F238E27FC236}">
                  <a16:creationId xmlns="" xmlns:a16="http://schemas.microsoft.com/office/drawing/2014/main" id="{1591F2E2-D7F9-4548-A383-1D5E57EA8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3664"/>
              <a:ext cx="79" cy="3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50">
              <a:extLst>
                <a:ext uri="{FF2B5EF4-FFF2-40B4-BE49-F238E27FC236}">
                  <a16:creationId xmlns="" xmlns:a16="http://schemas.microsoft.com/office/drawing/2014/main" id="{98777968-222E-704E-BED6-DCE51185C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3637"/>
              <a:ext cx="77" cy="5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51">
              <a:extLst>
                <a:ext uri="{FF2B5EF4-FFF2-40B4-BE49-F238E27FC236}">
                  <a16:creationId xmlns="" xmlns:a16="http://schemas.microsoft.com/office/drawing/2014/main" id="{950AA5C0-7F38-8B40-B75E-929C8F93A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3681"/>
              <a:ext cx="77" cy="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2">
              <a:extLst>
                <a:ext uri="{FF2B5EF4-FFF2-40B4-BE49-F238E27FC236}">
                  <a16:creationId xmlns="" xmlns:a16="http://schemas.microsoft.com/office/drawing/2014/main" id="{32EEF45F-6493-5641-BF55-427DA8D7D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3689"/>
              <a:ext cx="78" cy="7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3">
              <a:extLst>
                <a:ext uri="{FF2B5EF4-FFF2-40B4-BE49-F238E27FC236}">
                  <a16:creationId xmlns="" xmlns:a16="http://schemas.microsoft.com/office/drawing/2014/main" id="{C8943DE8-5025-854F-930F-1E27E098C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3604"/>
              <a:ext cx="76" cy="9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4">
              <a:extLst>
                <a:ext uri="{FF2B5EF4-FFF2-40B4-BE49-F238E27FC236}">
                  <a16:creationId xmlns="" xmlns:a16="http://schemas.microsoft.com/office/drawing/2014/main" id="{52E16839-B4F2-664E-A094-40065A288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3685"/>
              <a:ext cx="77" cy="1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5">
              <a:extLst>
                <a:ext uri="{FF2B5EF4-FFF2-40B4-BE49-F238E27FC236}">
                  <a16:creationId xmlns="" xmlns:a16="http://schemas.microsoft.com/office/drawing/2014/main" id="{0FD96878-562C-BC47-B12E-DCD89A725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3685"/>
              <a:ext cx="77" cy="1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6">
              <a:extLst>
                <a:ext uri="{FF2B5EF4-FFF2-40B4-BE49-F238E27FC236}">
                  <a16:creationId xmlns="" xmlns:a16="http://schemas.microsoft.com/office/drawing/2014/main" id="{46C7EBAB-2200-0E4E-B302-F619B34A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3652"/>
              <a:ext cx="79" cy="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7">
              <a:extLst>
                <a:ext uri="{FF2B5EF4-FFF2-40B4-BE49-F238E27FC236}">
                  <a16:creationId xmlns="" xmlns:a16="http://schemas.microsoft.com/office/drawing/2014/main" id="{996A64A2-CA0A-2143-A4B5-6AC969D00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3685"/>
              <a:ext cx="79" cy="1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8">
              <a:extLst>
                <a:ext uri="{FF2B5EF4-FFF2-40B4-BE49-F238E27FC236}">
                  <a16:creationId xmlns="" xmlns:a16="http://schemas.microsoft.com/office/drawing/2014/main" id="{37135BBA-D291-0E43-8A7F-A91AF75CE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" y="3685"/>
              <a:ext cx="77" cy="1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="" xmlns:a16="http://schemas.microsoft.com/office/drawing/2014/main" id="{4530A4CC-13A2-A94D-818C-357B0259F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" y="3664"/>
              <a:ext cx="79" cy="3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60">
              <a:extLst>
                <a:ext uri="{FF2B5EF4-FFF2-40B4-BE49-F238E27FC236}">
                  <a16:creationId xmlns="" xmlns:a16="http://schemas.microsoft.com/office/drawing/2014/main" id="{1B4CFDA9-6294-5343-963F-6EB2A00C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" y="3685"/>
              <a:ext cx="78" cy="1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1">
              <a:extLst>
                <a:ext uri="{FF2B5EF4-FFF2-40B4-BE49-F238E27FC236}">
                  <a16:creationId xmlns="" xmlns:a16="http://schemas.microsoft.com/office/drawing/2014/main" id="{9A688DAE-EDFC-734D-9F77-1137C3A0C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3689"/>
              <a:ext cx="76" cy="7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="" xmlns:a16="http://schemas.microsoft.com/office/drawing/2014/main" id="{7AA0079C-A1C7-2E4A-A9DC-A52ADED9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3656"/>
              <a:ext cx="76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3">
              <a:extLst>
                <a:ext uri="{FF2B5EF4-FFF2-40B4-BE49-F238E27FC236}">
                  <a16:creationId xmlns="" xmlns:a16="http://schemas.microsoft.com/office/drawing/2014/main" id="{9BE88F39-96A5-7B42-9C63-49A41353F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3685"/>
              <a:ext cx="77" cy="1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="" xmlns:a16="http://schemas.microsoft.com/office/drawing/2014/main" id="{7C186CA1-2E98-1540-A99B-FE592EF81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4" y="3681"/>
              <a:ext cx="79" cy="1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="" xmlns:a16="http://schemas.microsoft.com/office/drawing/2014/main" id="{94FDA6F1-2933-CD45-86A0-1B7DBDAC0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" y="3587"/>
              <a:ext cx="77" cy="10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6">
              <a:extLst>
                <a:ext uri="{FF2B5EF4-FFF2-40B4-BE49-F238E27FC236}">
                  <a16:creationId xmlns="" xmlns:a16="http://schemas.microsoft.com/office/drawing/2014/main" id="{09A887AF-DBA9-1F49-85C8-146A268E4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691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7">
              <a:extLst>
                <a:ext uri="{FF2B5EF4-FFF2-40B4-BE49-F238E27FC236}">
                  <a16:creationId xmlns="" xmlns:a16="http://schemas.microsoft.com/office/drawing/2014/main" id="{830291F3-0B45-C348-8BA1-D4CEF90D5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487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8">
              <a:extLst>
                <a:ext uri="{FF2B5EF4-FFF2-40B4-BE49-F238E27FC236}">
                  <a16:creationId xmlns="" xmlns:a16="http://schemas.microsoft.com/office/drawing/2014/main" id="{390A89FF-EC02-1A42-BF2E-5C2CF2767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282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9">
              <a:extLst>
                <a:ext uri="{FF2B5EF4-FFF2-40B4-BE49-F238E27FC236}">
                  <a16:creationId xmlns="" xmlns:a16="http://schemas.microsoft.com/office/drawing/2014/main" id="{139912BC-16AD-1D4E-A6D7-9B80926CC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3078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0">
              <a:extLst>
                <a:ext uri="{FF2B5EF4-FFF2-40B4-BE49-F238E27FC236}">
                  <a16:creationId xmlns="" xmlns:a16="http://schemas.microsoft.com/office/drawing/2014/main" id="{513AEFBD-D152-BF40-A8C8-CE2BAA678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873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1">
              <a:extLst>
                <a:ext uri="{FF2B5EF4-FFF2-40B4-BE49-F238E27FC236}">
                  <a16:creationId xmlns="" xmlns:a16="http://schemas.microsoft.com/office/drawing/2014/main" id="{3E10A92C-3B36-314D-ADA7-FB9EAA346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667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2">
              <a:extLst>
                <a:ext uri="{FF2B5EF4-FFF2-40B4-BE49-F238E27FC236}">
                  <a16:creationId xmlns="" xmlns:a16="http://schemas.microsoft.com/office/drawing/2014/main" id="{01278913-7336-EF4B-BAB4-05EEEA1AD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463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3">
              <a:extLst>
                <a:ext uri="{FF2B5EF4-FFF2-40B4-BE49-F238E27FC236}">
                  <a16:creationId xmlns="" xmlns:a16="http://schemas.microsoft.com/office/drawing/2014/main" id="{1960C243-F182-C740-A6FE-2009DF33C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258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4">
              <a:extLst>
                <a:ext uri="{FF2B5EF4-FFF2-40B4-BE49-F238E27FC236}">
                  <a16:creationId xmlns="" xmlns:a16="http://schemas.microsoft.com/office/drawing/2014/main" id="{7B517002-2647-3040-B6D0-8F0576AD3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2054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5">
              <a:extLst>
                <a:ext uri="{FF2B5EF4-FFF2-40B4-BE49-F238E27FC236}">
                  <a16:creationId xmlns="" xmlns:a16="http://schemas.microsoft.com/office/drawing/2014/main" id="{A7FD7E8C-A8A4-5D41-A6FD-E9133716D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" y="1849"/>
              <a:ext cx="4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>
              <a:extLst>
                <a:ext uri="{FF2B5EF4-FFF2-40B4-BE49-F238E27FC236}">
                  <a16:creationId xmlns="" xmlns:a16="http://schemas.microsoft.com/office/drawing/2014/main" id="{EDA2FADC-6B06-9140-9858-9D310B6A0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3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7">
              <a:extLst>
                <a:ext uri="{FF2B5EF4-FFF2-40B4-BE49-F238E27FC236}">
                  <a16:creationId xmlns="" xmlns:a16="http://schemas.microsoft.com/office/drawing/2014/main" id="{EBA4FC6C-006A-F54C-B17C-99750C3A8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1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8">
              <a:extLst>
                <a:ext uri="{FF2B5EF4-FFF2-40B4-BE49-F238E27FC236}">
                  <a16:creationId xmlns="" xmlns:a16="http://schemas.microsoft.com/office/drawing/2014/main" id="{A96CA342-CE24-C744-B393-2F0803B1C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9">
              <a:extLst>
                <a:ext uri="{FF2B5EF4-FFF2-40B4-BE49-F238E27FC236}">
                  <a16:creationId xmlns="" xmlns:a16="http://schemas.microsoft.com/office/drawing/2014/main" id="{78C3AC6B-13BD-F547-8441-64B030CC8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0">
              <a:extLst>
                <a:ext uri="{FF2B5EF4-FFF2-40B4-BE49-F238E27FC236}">
                  <a16:creationId xmlns="" xmlns:a16="http://schemas.microsoft.com/office/drawing/2014/main" id="{85A61EDC-314C-1349-8E83-119959A92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1">
              <a:extLst>
                <a:ext uri="{FF2B5EF4-FFF2-40B4-BE49-F238E27FC236}">
                  <a16:creationId xmlns="" xmlns:a16="http://schemas.microsoft.com/office/drawing/2014/main" id="{9E52E50C-FB16-8C4B-A9EE-264862F3D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3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2">
              <a:extLst>
                <a:ext uri="{FF2B5EF4-FFF2-40B4-BE49-F238E27FC236}">
                  <a16:creationId xmlns="" xmlns:a16="http://schemas.microsoft.com/office/drawing/2014/main" id="{CC4FFD51-344C-7241-A7AE-E01DB471C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1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3">
              <a:extLst>
                <a:ext uri="{FF2B5EF4-FFF2-40B4-BE49-F238E27FC236}">
                  <a16:creationId xmlns="" xmlns:a16="http://schemas.microsoft.com/office/drawing/2014/main" id="{D33F180C-E710-6343-88A3-ECEB9DB5A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1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4">
              <a:extLst>
                <a:ext uri="{FF2B5EF4-FFF2-40B4-BE49-F238E27FC236}">
                  <a16:creationId xmlns="" xmlns:a16="http://schemas.microsoft.com/office/drawing/2014/main" id="{CE3D8C57-CB42-EF42-BCA1-6149EA010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5">
              <a:extLst>
                <a:ext uri="{FF2B5EF4-FFF2-40B4-BE49-F238E27FC236}">
                  <a16:creationId xmlns="" xmlns:a16="http://schemas.microsoft.com/office/drawing/2014/main" id="{0D590DF5-BA17-B145-AB05-4E08E8598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6">
              <a:extLst>
                <a:ext uri="{FF2B5EF4-FFF2-40B4-BE49-F238E27FC236}">
                  <a16:creationId xmlns="" xmlns:a16="http://schemas.microsoft.com/office/drawing/2014/main" id="{13202EFE-B665-1B4E-BE55-70CB000B6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7">
              <a:extLst>
                <a:ext uri="{FF2B5EF4-FFF2-40B4-BE49-F238E27FC236}">
                  <a16:creationId xmlns="" xmlns:a16="http://schemas.microsoft.com/office/drawing/2014/main" id="{7CA3A132-1D62-DC4F-BD25-41330A423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1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8">
              <a:extLst>
                <a:ext uri="{FF2B5EF4-FFF2-40B4-BE49-F238E27FC236}">
                  <a16:creationId xmlns="" xmlns:a16="http://schemas.microsoft.com/office/drawing/2014/main" id="{8DC7AD7A-5552-4242-8E23-D64C3910E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1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9">
              <a:extLst>
                <a:ext uri="{FF2B5EF4-FFF2-40B4-BE49-F238E27FC236}">
                  <a16:creationId xmlns="" xmlns:a16="http://schemas.microsoft.com/office/drawing/2014/main" id="{D5A07A59-1E93-0E42-9280-DF9AB146C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0">
              <a:extLst>
                <a:ext uri="{FF2B5EF4-FFF2-40B4-BE49-F238E27FC236}">
                  <a16:creationId xmlns="" xmlns:a16="http://schemas.microsoft.com/office/drawing/2014/main" id="{46D04AB3-B5FB-CC4E-BF17-C9EA1E777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1">
              <a:extLst>
                <a:ext uri="{FF2B5EF4-FFF2-40B4-BE49-F238E27FC236}">
                  <a16:creationId xmlns="" xmlns:a16="http://schemas.microsoft.com/office/drawing/2014/main" id="{B2E014F8-399E-6743-964A-8F334F956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2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2">
              <a:extLst>
                <a:ext uri="{FF2B5EF4-FFF2-40B4-BE49-F238E27FC236}">
                  <a16:creationId xmlns="" xmlns:a16="http://schemas.microsoft.com/office/drawing/2014/main" id="{BA605578-3700-8F4A-BBAF-F0904FAB4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3" y="3691"/>
              <a:ext cx="1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3">
              <a:extLst>
                <a:ext uri="{FF2B5EF4-FFF2-40B4-BE49-F238E27FC236}">
                  <a16:creationId xmlns="" xmlns:a16="http://schemas.microsoft.com/office/drawing/2014/main" id="{9EB98A4E-072A-2745-8DFB-6981EFB6AF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1" y="1847"/>
              <a:ext cx="1" cy="18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4">
              <a:extLst>
                <a:ext uri="{FF2B5EF4-FFF2-40B4-BE49-F238E27FC236}">
                  <a16:creationId xmlns="" xmlns:a16="http://schemas.microsoft.com/office/drawing/2014/main" id="{78F18744-3627-7F45-8100-73836A36A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" y="3689"/>
              <a:ext cx="44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5">
              <a:extLst>
                <a:ext uri="{FF2B5EF4-FFF2-40B4-BE49-F238E27FC236}">
                  <a16:creationId xmlns="" xmlns:a16="http://schemas.microsoft.com/office/drawing/2014/main" id="{72DA09D1-44A9-2949-BE7C-26D5325AD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3757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200</a:t>
              </a:r>
              <a:endParaRPr lang="en-US"/>
            </a:p>
          </p:txBody>
        </p:sp>
        <p:sp>
          <p:nvSpPr>
            <p:cNvPr id="95" name="Rectangle 96">
              <a:extLst>
                <a:ext uri="{FF2B5EF4-FFF2-40B4-BE49-F238E27FC236}">
                  <a16:creationId xmlns="" xmlns:a16="http://schemas.microsoft.com/office/drawing/2014/main" id="{D9DFEB4E-EEFD-CB48-BEE9-C65D56BD8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3757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400</a:t>
              </a:r>
              <a:endParaRPr lang="en-US"/>
            </a:p>
          </p:txBody>
        </p:sp>
        <p:sp>
          <p:nvSpPr>
            <p:cNvPr id="96" name="Rectangle 97">
              <a:extLst>
                <a:ext uri="{FF2B5EF4-FFF2-40B4-BE49-F238E27FC236}">
                  <a16:creationId xmlns="" xmlns:a16="http://schemas.microsoft.com/office/drawing/2014/main" id="{A9181111-F7E3-2A44-A19A-F3EFDB5E8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757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600</a:t>
              </a:r>
              <a:endParaRPr lang="en-US"/>
            </a:p>
          </p:txBody>
        </p:sp>
        <p:sp>
          <p:nvSpPr>
            <p:cNvPr id="97" name="Rectangle 98">
              <a:extLst>
                <a:ext uri="{FF2B5EF4-FFF2-40B4-BE49-F238E27FC236}">
                  <a16:creationId xmlns="" xmlns:a16="http://schemas.microsoft.com/office/drawing/2014/main" id="{15E2262F-A769-7442-9A5D-CB31B1D28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3757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800</a:t>
              </a:r>
              <a:endParaRPr lang="en-US"/>
            </a:p>
          </p:txBody>
        </p:sp>
        <p:sp>
          <p:nvSpPr>
            <p:cNvPr id="98" name="Rectangle 99">
              <a:extLst>
                <a:ext uri="{FF2B5EF4-FFF2-40B4-BE49-F238E27FC236}">
                  <a16:creationId xmlns="" xmlns:a16="http://schemas.microsoft.com/office/drawing/2014/main" id="{61B75D35-2B1E-B343-A18F-3A537F0AC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1000</a:t>
              </a:r>
              <a:endParaRPr lang="en-US"/>
            </a:p>
          </p:txBody>
        </p:sp>
        <p:sp>
          <p:nvSpPr>
            <p:cNvPr id="99" name="Rectangle 100">
              <a:extLst>
                <a:ext uri="{FF2B5EF4-FFF2-40B4-BE49-F238E27FC236}">
                  <a16:creationId xmlns="" xmlns:a16="http://schemas.microsoft.com/office/drawing/2014/main" id="{16112156-A849-7043-82EF-556FA1B8E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1200</a:t>
              </a:r>
              <a:endParaRPr lang="en-US"/>
            </a:p>
          </p:txBody>
        </p:sp>
        <p:sp>
          <p:nvSpPr>
            <p:cNvPr id="100" name="Rectangle 101">
              <a:extLst>
                <a:ext uri="{FF2B5EF4-FFF2-40B4-BE49-F238E27FC236}">
                  <a16:creationId xmlns="" xmlns:a16="http://schemas.microsoft.com/office/drawing/2014/main" id="{5B9BBEE9-3BCD-B646-9313-A6F9E6451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1400</a:t>
              </a:r>
              <a:endParaRPr lang="en-US"/>
            </a:p>
          </p:txBody>
        </p:sp>
        <p:sp>
          <p:nvSpPr>
            <p:cNvPr id="101" name="Rectangle 102">
              <a:extLst>
                <a:ext uri="{FF2B5EF4-FFF2-40B4-BE49-F238E27FC236}">
                  <a16:creationId xmlns="" xmlns:a16="http://schemas.microsoft.com/office/drawing/2014/main" id="{63B23473-3C9B-8046-9F35-590A7E1A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1600</a:t>
              </a:r>
              <a:endParaRPr lang="en-US"/>
            </a:p>
          </p:txBody>
        </p:sp>
        <p:sp>
          <p:nvSpPr>
            <p:cNvPr id="102" name="Rectangle 103">
              <a:extLst>
                <a:ext uri="{FF2B5EF4-FFF2-40B4-BE49-F238E27FC236}">
                  <a16:creationId xmlns="" xmlns:a16="http://schemas.microsoft.com/office/drawing/2014/main" id="{3427A133-8F8D-8443-B6CA-77E5DF4B8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1800</a:t>
              </a:r>
              <a:endParaRPr lang="en-US"/>
            </a:p>
          </p:txBody>
        </p:sp>
        <p:sp>
          <p:nvSpPr>
            <p:cNvPr id="103" name="Rectangle 104">
              <a:extLst>
                <a:ext uri="{FF2B5EF4-FFF2-40B4-BE49-F238E27FC236}">
                  <a16:creationId xmlns="" xmlns:a16="http://schemas.microsoft.com/office/drawing/2014/main" id="{5AD29E2B-0702-CB41-B346-830A82036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2000</a:t>
              </a:r>
              <a:endParaRPr lang="en-US"/>
            </a:p>
          </p:txBody>
        </p:sp>
        <p:sp>
          <p:nvSpPr>
            <p:cNvPr id="104" name="Rectangle 105">
              <a:extLst>
                <a:ext uri="{FF2B5EF4-FFF2-40B4-BE49-F238E27FC236}">
                  <a16:creationId xmlns="" xmlns:a16="http://schemas.microsoft.com/office/drawing/2014/main" id="{CCB6A40D-0AAF-114C-A250-655D2A009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2200</a:t>
              </a:r>
              <a:endParaRPr lang="en-US"/>
            </a:p>
          </p:txBody>
        </p:sp>
        <p:sp>
          <p:nvSpPr>
            <p:cNvPr id="105" name="Rectangle 106">
              <a:extLst>
                <a:ext uri="{FF2B5EF4-FFF2-40B4-BE49-F238E27FC236}">
                  <a16:creationId xmlns="" xmlns:a16="http://schemas.microsoft.com/office/drawing/2014/main" id="{CC835C6C-1533-AC4F-879F-9E9E9EAC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2400</a:t>
              </a:r>
              <a:endParaRPr lang="en-US"/>
            </a:p>
          </p:txBody>
        </p:sp>
        <p:sp>
          <p:nvSpPr>
            <p:cNvPr id="106" name="Rectangle 107">
              <a:extLst>
                <a:ext uri="{FF2B5EF4-FFF2-40B4-BE49-F238E27FC236}">
                  <a16:creationId xmlns="" xmlns:a16="http://schemas.microsoft.com/office/drawing/2014/main" id="{7256FFCC-A9C1-6847-BE77-C1EB649ED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2600</a:t>
              </a:r>
              <a:endParaRPr lang="en-US"/>
            </a:p>
          </p:txBody>
        </p:sp>
        <p:sp>
          <p:nvSpPr>
            <p:cNvPr id="107" name="Rectangle 108">
              <a:extLst>
                <a:ext uri="{FF2B5EF4-FFF2-40B4-BE49-F238E27FC236}">
                  <a16:creationId xmlns="" xmlns:a16="http://schemas.microsoft.com/office/drawing/2014/main" id="{DD733997-39D2-984F-8B84-27AF38D33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2800</a:t>
              </a:r>
              <a:endParaRPr lang="en-US"/>
            </a:p>
          </p:txBody>
        </p:sp>
        <p:sp>
          <p:nvSpPr>
            <p:cNvPr id="108" name="Rectangle 109">
              <a:extLst>
                <a:ext uri="{FF2B5EF4-FFF2-40B4-BE49-F238E27FC236}">
                  <a16:creationId xmlns="" xmlns:a16="http://schemas.microsoft.com/office/drawing/2014/main" id="{BD959649-0817-7644-9528-9B1A2CD71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3757"/>
              <a:ext cx="2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3000</a:t>
              </a:r>
              <a:endParaRPr lang="en-US"/>
            </a:p>
          </p:txBody>
        </p:sp>
        <p:sp>
          <p:nvSpPr>
            <p:cNvPr id="109" name="Rectangle 110">
              <a:extLst>
                <a:ext uri="{FF2B5EF4-FFF2-40B4-BE49-F238E27FC236}">
                  <a16:creationId xmlns="" xmlns:a16="http://schemas.microsoft.com/office/drawing/2014/main" id="{A4DD512E-8060-F84A-9B46-92111597E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3757"/>
              <a:ext cx="2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&gt;3000</a:t>
              </a:r>
              <a:endParaRPr lang="en-US"/>
            </a:p>
          </p:txBody>
        </p:sp>
        <p:sp>
          <p:nvSpPr>
            <p:cNvPr id="110" name="Rectangle 111">
              <a:extLst>
                <a:ext uri="{FF2B5EF4-FFF2-40B4-BE49-F238E27FC236}">
                  <a16:creationId xmlns="" xmlns:a16="http://schemas.microsoft.com/office/drawing/2014/main" id="{1E9677B1-679A-E04F-86E1-3A1ED9BB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" y="364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0</a:t>
              </a:r>
              <a:endParaRPr lang="en-US"/>
            </a:p>
          </p:txBody>
        </p:sp>
        <p:sp>
          <p:nvSpPr>
            <p:cNvPr id="111" name="Rectangle 112">
              <a:extLst>
                <a:ext uri="{FF2B5EF4-FFF2-40B4-BE49-F238E27FC236}">
                  <a16:creationId xmlns="" xmlns:a16="http://schemas.microsoft.com/office/drawing/2014/main" id="{02B28655-3739-3A4D-9F60-68B23E9C7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3440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50</a:t>
              </a:r>
              <a:endParaRPr lang="en-US"/>
            </a:p>
          </p:txBody>
        </p:sp>
        <p:sp>
          <p:nvSpPr>
            <p:cNvPr id="112" name="Rectangle 113">
              <a:extLst>
                <a:ext uri="{FF2B5EF4-FFF2-40B4-BE49-F238E27FC236}">
                  <a16:creationId xmlns="" xmlns:a16="http://schemas.microsoft.com/office/drawing/2014/main" id="{1D2D5CAF-5918-0248-9ADB-C382E758D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237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100</a:t>
              </a:r>
              <a:endParaRPr lang="en-US"/>
            </a:p>
          </p:txBody>
        </p:sp>
        <p:sp>
          <p:nvSpPr>
            <p:cNvPr id="113" name="Rectangle 114">
              <a:extLst>
                <a:ext uri="{FF2B5EF4-FFF2-40B4-BE49-F238E27FC236}">
                  <a16:creationId xmlns="" xmlns:a16="http://schemas.microsoft.com/office/drawing/2014/main" id="{E16CE3AF-E4F0-D44E-8CAC-B34F46FC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31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150</a:t>
              </a:r>
              <a:endParaRPr lang="en-US"/>
            </a:p>
          </p:txBody>
        </p:sp>
        <p:sp>
          <p:nvSpPr>
            <p:cNvPr id="114" name="Rectangle 115">
              <a:extLst>
                <a:ext uri="{FF2B5EF4-FFF2-40B4-BE49-F238E27FC236}">
                  <a16:creationId xmlns="" xmlns:a16="http://schemas.microsoft.com/office/drawing/2014/main" id="{4DD53914-1BB1-C345-B33D-3F0E37CD2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828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200</a:t>
              </a:r>
              <a:endParaRPr lang="en-US"/>
            </a:p>
          </p:txBody>
        </p:sp>
        <p:sp>
          <p:nvSpPr>
            <p:cNvPr id="115" name="Rectangle 116">
              <a:extLst>
                <a:ext uri="{FF2B5EF4-FFF2-40B4-BE49-F238E27FC236}">
                  <a16:creationId xmlns="" xmlns:a16="http://schemas.microsoft.com/office/drawing/2014/main" id="{DE145A51-1C24-DB47-914E-07B50061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22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250</a:t>
              </a:r>
              <a:endParaRPr lang="en-US"/>
            </a:p>
          </p:txBody>
        </p:sp>
        <p:sp>
          <p:nvSpPr>
            <p:cNvPr id="116" name="Rectangle 117">
              <a:extLst>
                <a:ext uri="{FF2B5EF4-FFF2-40B4-BE49-F238E27FC236}">
                  <a16:creationId xmlns="" xmlns:a16="http://schemas.microsoft.com/office/drawing/2014/main" id="{DFBB0D5C-B124-544C-A19D-45560B97C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417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300</a:t>
              </a:r>
              <a:endParaRPr lang="en-US"/>
            </a:p>
          </p:txBody>
        </p:sp>
        <p:sp>
          <p:nvSpPr>
            <p:cNvPr id="117" name="Rectangle 118">
              <a:extLst>
                <a:ext uri="{FF2B5EF4-FFF2-40B4-BE49-F238E27FC236}">
                  <a16:creationId xmlns="" xmlns:a16="http://schemas.microsoft.com/office/drawing/2014/main" id="{1AE87CE5-75E6-C547-A231-6DE1344B1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213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350</a:t>
              </a:r>
              <a:endParaRPr lang="en-US"/>
            </a:p>
          </p:txBody>
        </p:sp>
        <p:sp>
          <p:nvSpPr>
            <p:cNvPr id="118" name="Rectangle 119">
              <a:extLst>
                <a:ext uri="{FF2B5EF4-FFF2-40B4-BE49-F238E27FC236}">
                  <a16:creationId xmlns="" xmlns:a16="http://schemas.microsoft.com/office/drawing/2014/main" id="{EED2F220-C6A2-B948-80B2-2351DBFA8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008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400</a:t>
              </a:r>
              <a:endParaRPr lang="en-US"/>
            </a:p>
          </p:txBody>
        </p:sp>
        <p:sp>
          <p:nvSpPr>
            <p:cNvPr id="119" name="Rectangle 120">
              <a:extLst>
                <a:ext uri="{FF2B5EF4-FFF2-40B4-BE49-F238E27FC236}">
                  <a16:creationId xmlns="" xmlns:a16="http://schemas.microsoft.com/office/drawing/2014/main" id="{5D972BC2-C8A7-DA44-BAFE-9D9734AF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804"/>
              <a:ext cx="1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450</a:t>
              </a:r>
              <a:endParaRPr lang="en-US"/>
            </a:p>
          </p:txBody>
        </p:sp>
        <p:sp>
          <p:nvSpPr>
            <p:cNvPr id="120" name="Rectangle 121">
              <a:extLst>
                <a:ext uri="{FF2B5EF4-FFF2-40B4-BE49-F238E27FC236}">
                  <a16:creationId xmlns="" xmlns:a16="http://schemas.microsoft.com/office/drawing/2014/main" id="{95071A74-A63C-3B44-88F7-9992CD0AC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681"/>
              <a:ext cx="8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Number of patients</a:t>
              </a:r>
              <a:endParaRPr lang="en-US"/>
            </a:p>
          </p:txBody>
        </p:sp>
        <p:sp>
          <p:nvSpPr>
            <p:cNvPr id="121" name="Rectangle 122">
              <a:extLst>
                <a:ext uri="{FF2B5EF4-FFF2-40B4-BE49-F238E27FC236}">
                  <a16:creationId xmlns="" xmlns:a16="http://schemas.microsoft.com/office/drawing/2014/main" id="{83614DD0-E635-004D-922D-BCD017B34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869"/>
              <a:ext cx="13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Fentanyl consumption (micro</a:t>
              </a:r>
              <a:r>
                <a:rPr lang="en-GB" sz="1200">
                  <a:solidFill>
                    <a:srgbClr val="00007F"/>
                  </a:solidFill>
                  <a:latin typeface="Helvetica" charset="0"/>
                </a:rPr>
                <a:t>g</a:t>
              </a:r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)</a:t>
              </a:r>
              <a:endParaRPr lang="en-US"/>
            </a:p>
          </p:txBody>
        </p:sp>
        <p:sp>
          <p:nvSpPr>
            <p:cNvPr id="122" name="Rectangle 123">
              <a:extLst>
                <a:ext uri="{FF2B5EF4-FFF2-40B4-BE49-F238E27FC236}">
                  <a16:creationId xmlns="" xmlns:a16="http://schemas.microsoft.com/office/drawing/2014/main" id="{6A1BFC1E-5E1D-0543-822A-C45E7544E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937"/>
              <a:ext cx="920" cy="7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4">
              <a:extLst>
                <a:ext uri="{FF2B5EF4-FFF2-40B4-BE49-F238E27FC236}">
                  <a16:creationId xmlns="" xmlns:a16="http://schemas.microsoft.com/office/drawing/2014/main" id="{F2E43E2C-602B-354C-9C2E-A0111F5F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978"/>
              <a:ext cx="169" cy="16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25">
              <a:extLst>
                <a:ext uri="{FF2B5EF4-FFF2-40B4-BE49-F238E27FC236}">
                  <a16:creationId xmlns="" xmlns:a16="http://schemas.microsoft.com/office/drawing/2014/main" id="{15D426DC-C5A7-E643-82DD-AE00F97D2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2014"/>
              <a:ext cx="4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0-24 hours</a:t>
              </a:r>
              <a:endParaRPr lang="en-US"/>
            </a:p>
          </p:txBody>
        </p:sp>
        <p:sp>
          <p:nvSpPr>
            <p:cNvPr id="125" name="Rectangle 126">
              <a:extLst>
                <a:ext uri="{FF2B5EF4-FFF2-40B4-BE49-F238E27FC236}">
                  <a16:creationId xmlns="" xmlns:a16="http://schemas.microsoft.com/office/drawing/2014/main" id="{48B5E64B-BFEF-8E4A-B096-1928CF77B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218"/>
              <a:ext cx="169" cy="16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27">
              <a:extLst>
                <a:ext uri="{FF2B5EF4-FFF2-40B4-BE49-F238E27FC236}">
                  <a16:creationId xmlns="" xmlns:a16="http://schemas.microsoft.com/office/drawing/2014/main" id="{47D9134F-60F3-7547-B977-39DA3BAB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2254"/>
              <a:ext cx="5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7F"/>
                  </a:solidFill>
                  <a:latin typeface="Helvetica" charset="0"/>
                </a:rPr>
                <a:t>24-48 hours</a:t>
              </a:r>
              <a:endParaRPr lang="en-US" dirty="0"/>
            </a:p>
          </p:txBody>
        </p:sp>
        <p:sp>
          <p:nvSpPr>
            <p:cNvPr id="127" name="Rectangle 128">
              <a:extLst>
                <a:ext uri="{FF2B5EF4-FFF2-40B4-BE49-F238E27FC236}">
                  <a16:creationId xmlns="" xmlns:a16="http://schemas.microsoft.com/office/drawing/2014/main" id="{0D6266ED-400D-B24A-B425-92704D6A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458"/>
              <a:ext cx="169" cy="16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29">
              <a:extLst>
                <a:ext uri="{FF2B5EF4-FFF2-40B4-BE49-F238E27FC236}">
                  <a16:creationId xmlns="" xmlns:a16="http://schemas.microsoft.com/office/drawing/2014/main" id="{CD8BE09F-0894-DE4E-9D80-5CBA050B5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2494"/>
              <a:ext cx="4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Helvetica" charset="0"/>
                </a:rPr>
                <a:t>0-48 hours</a:t>
              </a:r>
              <a:endParaRPr lang="en-US"/>
            </a:p>
          </p:txBody>
        </p:sp>
        <p:sp>
          <p:nvSpPr>
            <p:cNvPr id="129" name="AutoShape 130">
              <a:extLst>
                <a:ext uri="{FF2B5EF4-FFF2-40B4-BE49-F238E27FC236}">
                  <a16:creationId xmlns="" xmlns:a16="http://schemas.microsoft.com/office/drawing/2014/main" id="{9EC3A477-334E-B948-BAA6-EA2A17813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96" cy="48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Text Box 131">
              <a:extLst>
                <a:ext uri="{FF2B5EF4-FFF2-40B4-BE49-F238E27FC236}">
                  <a16:creationId xmlns="" xmlns:a16="http://schemas.microsoft.com/office/drawing/2014/main" id="{850803EF-AF15-E04C-AEEA-5C6C4FDA7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592"/>
              <a:ext cx="480" cy="19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Mean</a:t>
              </a:r>
            </a:p>
          </p:txBody>
        </p:sp>
        <p:sp>
          <p:nvSpPr>
            <p:cNvPr id="131" name="AutoShape 132">
              <a:extLst>
                <a:ext uri="{FF2B5EF4-FFF2-40B4-BE49-F238E27FC236}">
                  <a16:creationId xmlns="" xmlns:a16="http://schemas.microsoft.com/office/drawing/2014/main" id="{7BDE9AD8-35E3-7042-82B9-AF61EE47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2400"/>
              <a:ext cx="106" cy="480"/>
            </a:xfrm>
            <a:prstGeom prst="downArrow">
              <a:avLst>
                <a:gd name="adj1" fmla="val 50000"/>
                <a:gd name="adj2" fmla="val 113208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Text Box 133">
              <a:extLst>
                <a:ext uri="{FF2B5EF4-FFF2-40B4-BE49-F238E27FC236}">
                  <a16:creationId xmlns="" xmlns:a16="http://schemas.microsoft.com/office/drawing/2014/main" id="{CCC38DCA-74EF-D246-B46E-C600DE0F0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208"/>
              <a:ext cx="528" cy="19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Median</a:t>
              </a:r>
            </a:p>
          </p:txBody>
        </p:sp>
        <p:sp>
          <p:nvSpPr>
            <p:cNvPr id="133" name="AutoShape 134">
              <a:extLst>
                <a:ext uri="{FF2B5EF4-FFF2-40B4-BE49-F238E27FC236}">
                  <a16:creationId xmlns="" xmlns:a16="http://schemas.microsoft.com/office/drawing/2014/main" id="{72A17796-2F9E-C546-870B-5B8C69AC6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1200"/>
              <a:ext cx="106" cy="480"/>
            </a:xfrm>
            <a:prstGeom prst="downArrow">
              <a:avLst>
                <a:gd name="adj1" fmla="val 50000"/>
                <a:gd name="adj2" fmla="val 113208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135">
              <a:extLst>
                <a:ext uri="{FF2B5EF4-FFF2-40B4-BE49-F238E27FC236}">
                  <a16:creationId xmlns="" xmlns:a16="http://schemas.microsoft.com/office/drawing/2014/main" id="{611D9B45-2834-6547-B48D-93C58BC6D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008"/>
              <a:ext cx="528" cy="19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Mode</a:t>
              </a: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81EFC399-2811-9844-8D9B-FCDAD6454D73}"/>
              </a:ext>
            </a:extLst>
          </p:cNvPr>
          <p:cNvSpPr/>
          <p:nvPr/>
        </p:nvSpPr>
        <p:spPr>
          <a:xfrm>
            <a:off x="4684808" y="6362186"/>
            <a:ext cx="337624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>
                <a:latin typeface="+mj-lt"/>
              </a:rPr>
              <a:t>Moore et al. </a:t>
            </a:r>
            <a:r>
              <a:rPr lang="en-GB" sz="1400" i="1" dirty="0" err="1">
                <a:latin typeface="+mj-lt"/>
              </a:rPr>
              <a:t>Europ</a:t>
            </a:r>
            <a:r>
              <a:rPr lang="en-GB" sz="1400" i="1" dirty="0">
                <a:latin typeface="+mj-lt"/>
              </a:rPr>
              <a:t> J </a:t>
            </a:r>
            <a:r>
              <a:rPr lang="en-GB" sz="1400" i="1" dirty="0" err="1">
                <a:latin typeface="+mj-lt"/>
              </a:rPr>
              <a:t>Anaesth</a:t>
            </a:r>
            <a:r>
              <a:rPr lang="en-GB" sz="1400" i="1" dirty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2011 28:427-32</a:t>
            </a:r>
            <a:endParaRPr lang="en-GB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5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1168744"/>
            <a:ext cx="6120000" cy="632838"/>
          </a:xfrm>
        </p:spPr>
        <p:txBody>
          <a:bodyPr/>
          <a:lstStyle/>
          <a:p>
            <a:r>
              <a:rPr lang="en-US" sz="3200" dirty="0"/>
              <a:t>Problem with taking the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6E5E32-8821-9D4A-A8B2-CC511B35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245" y="2510663"/>
            <a:ext cx="2971775" cy="3338352"/>
          </a:xfrm>
        </p:spPr>
        <p:txBody>
          <a:bodyPr/>
          <a:lstStyle/>
          <a:p>
            <a:pPr marL="195263" indent="-195263">
              <a:buFontTx/>
              <a:buChar char="•"/>
            </a:pPr>
            <a:r>
              <a:rPr lang="en-US" dirty="0">
                <a:solidFill>
                  <a:schemeClr val="accent1"/>
                </a:solidFill>
              </a:rPr>
              <a:t>The problem of using an average of highly skewed data is shown here.</a:t>
            </a:r>
          </a:p>
          <a:p>
            <a:pPr marL="195263" indent="-195263">
              <a:buFontTx/>
              <a:buChar char="•"/>
            </a:pPr>
            <a:r>
              <a:rPr lang="en-US" dirty="0">
                <a:solidFill>
                  <a:schemeClr val="accent1"/>
                </a:solidFill>
              </a:rPr>
              <a:t>Typically we would report the mean ± </a:t>
            </a:r>
            <a:r>
              <a:rPr lang="en-US" dirty="0" smtClean="0">
                <a:solidFill>
                  <a:schemeClr val="accent1"/>
                </a:solidFill>
              </a:rPr>
              <a:t>2SD </a:t>
            </a:r>
            <a:r>
              <a:rPr lang="en-US" dirty="0">
                <a:solidFill>
                  <a:schemeClr val="accent1"/>
                </a:solidFill>
              </a:rPr>
              <a:t>to give 95% limits</a:t>
            </a:r>
          </a:p>
          <a:p>
            <a:pPr marL="195263" indent="-195263">
              <a:buFontTx/>
              <a:buChar char="•"/>
            </a:pPr>
            <a:r>
              <a:rPr lang="en-US" dirty="0">
                <a:solidFill>
                  <a:schemeClr val="accent1"/>
                </a:solidFill>
              </a:rPr>
              <a:t>Here that would involve </a:t>
            </a:r>
            <a:r>
              <a:rPr lang="en-US" b="1" i="1" dirty="0">
                <a:solidFill>
                  <a:schemeClr val="accent1"/>
                </a:solidFill>
              </a:rPr>
              <a:t>negative</a:t>
            </a:r>
            <a:r>
              <a:rPr lang="en-US" dirty="0">
                <a:solidFill>
                  <a:schemeClr val="accent1"/>
                </a:solidFill>
              </a:rPr>
              <a:t> opioid consumption</a:t>
            </a:r>
          </a:p>
          <a:p>
            <a:pPr marL="195263" indent="-195263">
              <a:buFontTx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81EFC399-2811-9844-8D9B-FCDAD6454D73}"/>
              </a:ext>
            </a:extLst>
          </p:cNvPr>
          <p:cNvSpPr/>
          <p:nvPr/>
        </p:nvSpPr>
        <p:spPr>
          <a:xfrm>
            <a:off x="4684808" y="6362186"/>
            <a:ext cx="337624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>
                <a:latin typeface="+mj-lt"/>
              </a:rPr>
              <a:t>Moore et al. </a:t>
            </a:r>
            <a:r>
              <a:rPr lang="en-GB" sz="1400" i="1" dirty="0" err="1">
                <a:latin typeface="+mj-lt"/>
              </a:rPr>
              <a:t>Europ</a:t>
            </a:r>
            <a:r>
              <a:rPr lang="en-GB" sz="1400" i="1" dirty="0">
                <a:latin typeface="+mj-lt"/>
              </a:rPr>
              <a:t> J </a:t>
            </a:r>
            <a:r>
              <a:rPr lang="en-GB" sz="1400" i="1" dirty="0" err="1">
                <a:latin typeface="+mj-lt"/>
              </a:rPr>
              <a:t>Anaesth</a:t>
            </a:r>
            <a:r>
              <a:rPr lang="en-GB" sz="1400" i="1" dirty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2011 28:427-32</a:t>
            </a:r>
            <a:endParaRPr lang="en-GB" sz="1400" i="1" dirty="0">
              <a:latin typeface="+mj-lt"/>
            </a:endParaRPr>
          </a:p>
        </p:txBody>
      </p:sp>
      <p:sp>
        <p:nvSpPr>
          <p:cNvPr id="136" name="Rectangle 4">
            <a:extLst>
              <a:ext uri="{FF2B5EF4-FFF2-40B4-BE49-F238E27FC236}">
                <a16:creationId xmlns="" xmlns:a16="http://schemas.microsoft.com/office/drawing/2014/main" id="{CFCBA5C9-3E41-3241-BBF0-BCAED4894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14" y="5387350"/>
            <a:ext cx="4353985" cy="92333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en-US" sz="1800" dirty="0">
                <a:solidFill>
                  <a:srgbClr val="800000"/>
                </a:solidFill>
              </a:rPr>
              <a:t>Mean 24-hour postoperative analgesic consumption - 533 µg</a:t>
            </a:r>
          </a:p>
          <a:p>
            <a:pPr marL="195263" indent="-195263">
              <a:buFontTx/>
              <a:buChar char="•"/>
            </a:pPr>
            <a:r>
              <a:rPr lang="en-US" sz="1800" dirty="0">
                <a:solidFill>
                  <a:srgbClr val="800000"/>
                </a:solidFill>
              </a:rPr>
              <a:t>SD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sz="1800" dirty="0">
                <a:solidFill>
                  <a:srgbClr val="800000"/>
                </a:solidFill>
              </a:rPr>
              <a:t>- 601 µg	</a:t>
            </a:r>
          </a:p>
        </p:txBody>
      </p:sp>
      <p:grpSp>
        <p:nvGrpSpPr>
          <p:cNvPr id="137" name="Group 6">
            <a:extLst>
              <a:ext uri="{FF2B5EF4-FFF2-40B4-BE49-F238E27FC236}">
                <a16:creationId xmlns="" xmlns:a16="http://schemas.microsoft.com/office/drawing/2014/main" id="{72A0D8FE-953B-9441-A83C-607CF9C06DB9}"/>
              </a:ext>
            </a:extLst>
          </p:cNvPr>
          <p:cNvGrpSpPr>
            <a:grpSpLocks/>
          </p:cNvGrpSpPr>
          <p:nvPr/>
        </p:nvGrpSpPr>
        <p:grpSpPr bwMode="auto">
          <a:xfrm>
            <a:off x="590549" y="2258740"/>
            <a:ext cx="4845051" cy="2941638"/>
            <a:chOff x="288" y="1824"/>
            <a:chExt cx="3203" cy="2047"/>
          </a:xfrm>
        </p:grpSpPr>
        <p:pic>
          <p:nvPicPr>
            <p:cNvPr id="138" name="Picture 7">
              <a:extLst>
                <a:ext uri="{FF2B5EF4-FFF2-40B4-BE49-F238E27FC236}">
                  <a16:creationId xmlns="" xmlns:a16="http://schemas.microsoft.com/office/drawing/2014/main" id="{A42D5A82-2422-664D-AD0E-232296104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24"/>
              <a:ext cx="3203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Line 8">
              <a:extLst>
                <a:ext uri="{FF2B5EF4-FFF2-40B4-BE49-F238E27FC236}">
                  <a16:creationId xmlns="" xmlns:a16="http://schemas.microsoft.com/office/drawing/2014/main" id="{75C91A2A-638E-8146-9C50-359FB9245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824"/>
              <a:ext cx="0" cy="17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" name="AutoShape 5">
            <a:extLst>
              <a:ext uri="{FF2B5EF4-FFF2-40B4-BE49-F238E27FC236}">
                <a16:creationId xmlns="" xmlns:a16="http://schemas.microsoft.com/office/drawing/2014/main" id="{5D8EBB3C-0E03-7642-B58D-54F1FD45F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635" y="1800322"/>
            <a:ext cx="4080498" cy="595140"/>
          </a:xfrm>
          <a:prstGeom prst="rightArrow">
            <a:avLst>
              <a:gd name="adj1" fmla="val 50000"/>
              <a:gd name="adj2" fmla="val 16041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Range of values was 0 - 4500 µg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2E1EF-7035-984D-ACE1-9CB6DBA5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EF6D2-98AC-EC45-8871-45F6D1EB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275200"/>
            <a:ext cx="7024318" cy="390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collection and measurement of adverse events </a:t>
            </a:r>
            <a:r>
              <a:rPr lang="en-US" dirty="0" smtClean="0"/>
              <a:t>(AEs) in </a:t>
            </a:r>
            <a:r>
              <a:rPr lang="en-US" dirty="0"/>
              <a:t>systematic reviews is 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an extensive literature on adverse event evidence consistently demonstrating the many major difficulties that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acute pain the main issue is the large differences in collection methods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Different methods of assessing adverse effects produce different reported incidence: patient diaries yielded significantly more adverse effects than other forms of assessment</a:t>
            </a:r>
            <a:r>
              <a:rPr lang="en-US" dirty="0"/>
              <a:t>”  (JPSM 1999 18:427-37; CD011407. DOI:10.1002/14651858.CD011407.pub2)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3CDA26-E6E3-034D-9209-008AAA84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collection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6FF18-C514-9D41-AF45-38BF4C74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275200"/>
            <a:ext cx="3694300" cy="3909600"/>
          </a:xfrm>
        </p:spPr>
        <p:txBody>
          <a:bodyPr/>
          <a:lstStyle/>
          <a:p>
            <a:r>
              <a:rPr lang="en-US" dirty="0"/>
              <a:t>Incidence of reporting of any adverse event depended upon the method of collection: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Spontaneous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diary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questioning about 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method stated</a:t>
            </a:r>
          </a:p>
          <a:p>
            <a:endParaRPr lang="en-US" dirty="0"/>
          </a:p>
        </p:txBody>
      </p:sp>
      <p:pic>
        <p:nvPicPr>
          <p:cNvPr id="5" name="Picture 4" descr="Chart, timeline&#10;&#10;Description automatically generated">
            <a:extLst>
              <a:ext uri="{FF2B5EF4-FFF2-40B4-BE49-F238E27FC236}">
                <a16:creationId xmlns="" xmlns:a16="http://schemas.microsoft.com/office/drawing/2014/main" id="{8F8BA38B-0D09-8046-85DE-6C2A5FBE2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38" y="1934170"/>
            <a:ext cx="4467702" cy="4923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573C65-2D9F-884A-9E9F-00038C560950}"/>
              </a:ext>
            </a:extLst>
          </p:cNvPr>
          <p:cNvSpPr txBox="1"/>
          <p:nvPr/>
        </p:nvSpPr>
        <p:spPr>
          <a:xfrm>
            <a:off x="439738" y="6400800"/>
            <a:ext cx="280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Edwards et al. JPSM 1999 18:427-37</a:t>
            </a:r>
          </a:p>
        </p:txBody>
      </p:sp>
    </p:spTree>
    <p:extLst>
      <p:ext uri="{BB962C8B-B14F-4D97-AF65-F5344CB8AC3E}">
        <p14:creationId xmlns:p14="http://schemas.microsoft.com/office/powerpoint/2010/main" val="10572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2A1772-2341-F14C-ACC0-AF544432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1A32DA-2DF6-EE48-A608-1DE10723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275200"/>
            <a:ext cx="6684076" cy="390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Proportion (or number) of participants reporting any adverse event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Proportion (or number) of participants reporting any serious adverse event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Proportion (or number) of participants reporting particularly relevant adverse event: examples of systematic reviews of serious AE include:</a:t>
            </a:r>
          </a:p>
          <a:p>
            <a:pPr marL="636588" lvl="1" indent="-457200">
              <a:buFont typeface="Wingdings" pitchFamily="2" charset="2"/>
              <a:buChar char="Ø"/>
            </a:pPr>
            <a:r>
              <a:rPr lang="en-US" dirty="0"/>
              <a:t>Propofol and bradycardia in RCTs (Br J </a:t>
            </a:r>
            <a:r>
              <a:rPr lang="en-US" dirty="0" err="1"/>
              <a:t>Anaesth</a:t>
            </a:r>
            <a:r>
              <a:rPr lang="en-US" dirty="0"/>
              <a:t> 1997 78:642-51)</a:t>
            </a:r>
          </a:p>
          <a:p>
            <a:pPr marL="636588" lvl="1" indent="-457200">
              <a:buFont typeface="Wingdings" pitchFamily="2" charset="2"/>
              <a:buChar char="Ø"/>
            </a:pPr>
            <a:r>
              <a:rPr lang="en-US" dirty="0"/>
              <a:t>Serious epidural AE in observational studies (</a:t>
            </a:r>
            <a:r>
              <a:rPr lang="en-US" dirty="0" err="1"/>
              <a:t>Anethesiology</a:t>
            </a:r>
            <a:r>
              <a:rPr lang="en-US" dirty="0"/>
              <a:t> 2006 105:394-9)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0AFFDF-2243-5643-9D40-63BED31D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" y="2502000"/>
            <a:ext cx="8670661" cy="43560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193374-2217-3144-9C8F-3C853E0A2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Postoperative nausea and vomiting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179477-9BC5-7447-B1AA-9C0E5D24E0DE}"/>
              </a:ext>
            </a:extLst>
          </p:cNvPr>
          <p:cNvSpPr txBox="1"/>
          <p:nvPr/>
        </p:nvSpPr>
        <p:spPr>
          <a:xfrm>
            <a:off x="5428800" y="1409400"/>
            <a:ext cx="3326400" cy="82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chemeClr val="bg2"/>
              </a:buClr>
            </a:pPr>
            <a:r>
              <a:rPr lang="en-US" sz="1100" b="1" spc="-20">
                <a:solidFill>
                  <a:schemeClr val="tx2"/>
                </a:solidFill>
                <a:latin typeface="+mj-lt"/>
              </a:rPr>
              <a:t>A difficult topic because of the enormous variation in rates of emesis between similar studies, best demonstrated by reviews from the Tramer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DC69A6-2A57-4C4C-87F7-68653CADDCD3}"/>
              </a:ext>
            </a:extLst>
          </p:cNvPr>
          <p:cNvSpPr txBox="1"/>
          <p:nvPr/>
        </p:nvSpPr>
        <p:spPr>
          <a:xfrm>
            <a:off x="4903738" y="6345382"/>
            <a:ext cx="400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Eur J </a:t>
            </a:r>
            <a:r>
              <a:rPr lang="en-US" sz="1400" i="1" dirty="0" err="1">
                <a:latin typeface="+mj-lt"/>
              </a:rPr>
              <a:t>Anaesthesiol</a:t>
            </a:r>
            <a:r>
              <a:rPr lang="en-US" sz="1400" i="1" dirty="0">
                <a:latin typeface="+mj-lt"/>
              </a:rPr>
              <a:t> 2012 29:286-94</a:t>
            </a:r>
          </a:p>
        </p:txBody>
      </p:sp>
    </p:spTree>
    <p:extLst>
      <p:ext uri="{BB962C8B-B14F-4D97-AF65-F5344CB8AC3E}">
        <p14:creationId xmlns:p14="http://schemas.microsoft.com/office/powerpoint/2010/main" val="39249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527A9-1155-B948-AC65-11BC45CE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hospital stay</a:t>
            </a:r>
          </a:p>
        </p:txBody>
      </p:sp>
      <p:pic>
        <p:nvPicPr>
          <p:cNvPr id="5" name="Picture 4" descr="A picture containing indoor, bed&#10;&#10;Description automatically generated">
            <a:extLst>
              <a:ext uri="{FF2B5EF4-FFF2-40B4-BE49-F238E27FC236}">
                <a16:creationId xmlns="" xmlns:a16="http://schemas.microsoft.com/office/drawing/2014/main" id="{2BB32602-B949-8743-BCD9-C9EEEC267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5" y="4231758"/>
            <a:ext cx="5009594" cy="2626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CEBEB7-F3FF-C840-BCA5-9300580A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185965"/>
            <a:ext cx="5535761" cy="2857090"/>
          </a:xfrm>
        </p:spPr>
        <p:txBody>
          <a:bodyPr/>
          <a:lstStyle/>
          <a:p>
            <a:pPr marL="179388">
              <a:tabLst>
                <a:tab pos="3946525" algn="l"/>
              </a:tabLst>
            </a:pPr>
            <a:r>
              <a:rPr lang="en-US" dirty="0">
                <a:solidFill>
                  <a:schemeClr val="tx1"/>
                </a:solidFill>
              </a:rPr>
              <a:t>Length of hospital stay is an important outcome, especially as time in hospital is minimized</a:t>
            </a:r>
          </a:p>
          <a:p>
            <a:pPr marL="179388">
              <a:tabLst>
                <a:tab pos="3946525" algn="l"/>
              </a:tabLst>
            </a:pPr>
            <a:r>
              <a:rPr lang="en-US" dirty="0">
                <a:solidFill>
                  <a:schemeClr val="tx1"/>
                </a:solidFill>
              </a:rPr>
              <a:t>Problems with this outcomes include: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3946525" algn="l"/>
              </a:tabLst>
            </a:pPr>
            <a:r>
              <a:rPr lang="en-US" dirty="0">
                <a:solidFill>
                  <a:schemeClr val="tx1"/>
                </a:solidFill>
              </a:rPr>
              <a:t>Often dependent on non-patient issues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3946525" algn="l"/>
              </a:tabLst>
            </a:pPr>
            <a:r>
              <a:rPr lang="en-US" dirty="0">
                <a:solidFill>
                  <a:schemeClr val="tx1"/>
                </a:solidFill>
              </a:rPr>
              <a:t>Times of discharge often determined by hospital routines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3946525" algn="l"/>
              </a:tabLst>
            </a:pPr>
            <a:r>
              <a:rPr lang="en-US" dirty="0">
                <a:solidFill>
                  <a:schemeClr val="tx1"/>
                </a:solidFill>
              </a:rPr>
              <a:t>Often considerable variance</a:t>
            </a:r>
          </a:p>
        </p:txBody>
      </p:sp>
    </p:spTree>
    <p:extLst>
      <p:ext uri="{BB962C8B-B14F-4D97-AF65-F5344CB8AC3E}">
        <p14:creationId xmlns:p14="http://schemas.microsoft.com/office/powerpoint/2010/main" val="965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80221"/>
              </p:ext>
            </p:extLst>
          </p:nvPr>
        </p:nvGraphicFramePr>
        <p:xfrm>
          <a:off x="439737" y="2102838"/>
          <a:ext cx="5894388" cy="2421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7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636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01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/>
                          </a:solidFill>
                        </a:rPr>
                        <a:t>What is an outcome?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Postoperative pain related outcomes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51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Time to </a:t>
                      </a:r>
                      <a:r>
                        <a:rPr lang="en-GB" sz="1400" dirty="0" err="1">
                          <a:solidFill>
                            <a:schemeClr val="tx2"/>
                          </a:solidFill>
                        </a:rPr>
                        <a:t>remedication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57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+mn-lt"/>
                        </a:rPr>
                        <a:t>Opioid or analgesic requirement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Adverse events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56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Length of hospital stay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56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</a:rPr>
                        <a:t>Readmission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4193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C23E0-31ED-8547-9468-37D1323C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3DD99-E172-7E41-9C2B-ED393CE6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95" y="2041466"/>
            <a:ext cx="7209827" cy="2044005"/>
          </a:xfrm>
        </p:spPr>
        <p:txBody>
          <a:bodyPr/>
          <a:lstStyle/>
          <a:p>
            <a:pPr marL="285750" indent="-285750">
              <a:buClr>
                <a:schemeClr val="tx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/>
              <a:t>Randomised, blind, comparison of IV ketorolac vs IV morphine for limb injury in Hong Kong , with prospective economic analysis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/>
              <a:t>Titration to pain at rest (max 30 mg K and 15 mg M) - equivalent analgesia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/>
              <a:t>More AE with morphine (89%) than ketorolac (5%), especially dizziness, drowsiness, nausea, vomiting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dirty="0"/>
              <a:t>Three readmissions for AE with morphine, none ketorolac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C8356F1-6E43-9A42-8BA5-3B04DCB002B7}"/>
              </a:ext>
            </a:extLst>
          </p:cNvPr>
          <p:cNvGrpSpPr>
            <a:grpSpLocks/>
          </p:cNvGrpSpPr>
          <p:nvPr/>
        </p:nvGrpSpPr>
        <p:grpSpPr bwMode="auto">
          <a:xfrm>
            <a:off x="1031358" y="4129600"/>
            <a:ext cx="6211634" cy="2025033"/>
            <a:chOff x="868" y="2160"/>
            <a:chExt cx="4217" cy="1652"/>
          </a:xfrm>
        </p:grpSpPr>
        <p:sp>
          <p:nvSpPr>
            <p:cNvPr id="5" name="Line 96">
              <a:extLst>
                <a:ext uri="{FF2B5EF4-FFF2-40B4-BE49-F238E27FC236}">
                  <a16:creationId xmlns="" xmlns:a16="http://schemas.microsoft.com/office/drawing/2014/main" id="{30A95813-CD85-8C47-947D-00194E989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80"/>
              <a:ext cx="2896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97">
              <a:extLst>
                <a:ext uri="{FF2B5EF4-FFF2-40B4-BE49-F238E27FC236}">
                  <a16:creationId xmlns="" xmlns:a16="http://schemas.microsoft.com/office/drawing/2014/main" id="{D988DBEC-B3C0-E54A-8471-BCBB4EEC5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400"/>
              <a:ext cx="2896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98">
              <a:extLst>
                <a:ext uri="{FF2B5EF4-FFF2-40B4-BE49-F238E27FC236}">
                  <a16:creationId xmlns="" xmlns:a16="http://schemas.microsoft.com/office/drawing/2014/main" id="{E378BD5F-1A8D-E942-9FF8-716DA7C7A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400"/>
              <a:ext cx="1" cy="10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99">
              <a:extLst>
                <a:ext uri="{FF2B5EF4-FFF2-40B4-BE49-F238E27FC236}">
                  <a16:creationId xmlns="" xmlns:a16="http://schemas.microsoft.com/office/drawing/2014/main" id="{CED278D7-6BEF-A04C-A0DE-A366DEF11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2400"/>
              <a:ext cx="1" cy="10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100">
              <a:extLst>
                <a:ext uri="{FF2B5EF4-FFF2-40B4-BE49-F238E27FC236}">
                  <a16:creationId xmlns="" xmlns:a16="http://schemas.microsoft.com/office/drawing/2014/main" id="{DD5B31F3-CF4B-9747-A069-FFD28C674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4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101">
              <a:extLst>
                <a:ext uri="{FF2B5EF4-FFF2-40B4-BE49-F238E27FC236}">
                  <a16:creationId xmlns="" xmlns:a16="http://schemas.microsoft.com/office/drawing/2014/main" id="{52937C0D-5269-C34C-AD27-8F81B8484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4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2">
              <a:extLst>
                <a:ext uri="{FF2B5EF4-FFF2-40B4-BE49-F238E27FC236}">
                  <a16:creationId xmlns="" xmlns:a16="http://schemas.microsoft.com/office/drawing/2014/main" id="{497E50FA-F7F8-704B-AC6B-D3B3AE355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4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03">
              <a:extLst>
                <a:ext uri="{FF2B5EF4-FFF2-40B4-BE49-F238E27FC236}">
                  <a16:creationId xmlns="" xmlns:a16="http://schemas.microsoft.com/office/drawing/2014/main" id="{482C37DF-1025-014E-9124-FCA0196AB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04">
              <a:extLst>
                <a:ext uri="{FF2B5EF4-FFF2-40B4-BE49-F238E27FC236}">
                  <a16:creationId xmlns="" xmlns:a16="http://schemas.microsoft.com/office/drawing/2014/main" id="{339C2669-8604-8D4F-BA45-C76A410AC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Line 105">
              <a:extLst>
                <a:ext uri="{FF2B5EF4-FFF2-40B4-BE49-F238E27FC236}">
                  <a16:creationId xmlns="" xmlns:a16="http://schemas.microsoft.com/office/drawing/2014/main" id="{B1B2F08A-C0A4-744D-9905-59084348A7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06">
              <a:extLst>
                <a:ext uri="{FF2B5EF4-FFF2-40B4-BE49-F238E27FC236}">
                  <a16:creationId xmlns="" xmlns:a16="http://schemas.microsoft.com/office/drawing/2014/main" id="{BF0ACE51-1B9E-C141-9C72-44AF92F92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07">
              <a:extLst>
                <a:ext uri="{FF2B5EF4-FFF2-40B4-BE49-F238E27FC236}">
                  <a16:creationId xmlns="" xmlns:a16="http://schemas.microsoft.com/office/drawing/2014/main" id="{D11F7480-FA3E-E44E-98BB-C23CABF64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08">
              <a:extLst>
                <a:ext uri="{FF2B5EF4-FFF2-40B4-BE49-F238E27FC236}">
                  <a16:creationId xmlns="" xmlns:a16="http://schemas.microsoft.com/office/drawing/2014/main" id="{745BBE28-4DB5-DF47-9BFF-37F76AD78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0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09">
              <a:extLst>
                <a:ext uri="{FF2B5EF4-FFF2-40B4-BE49-F238E27FC236}">
                  <a16:creationId xmlns="" xmlns:a16="http://schemas.microsoft.com/office/drawing/2014/main" id="{A222EA67-9854-2B40-AF3B-27AB5742E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0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10">
              <a:extLst>
                <a:ext uri="{FF2B5EF4-FFF2-40B4-BE49-F238E27FC236}">
                  <a16:creationId xmlns="" xmlns:a16="http://schemas.microsoft.com/office/drawing/2014/main" id="{1210FA53-F2BD-1F46-B0A1-02CD20E9E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0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111">
              <a:extLst>
                <a:ext uri="{FF2B5EF4-FFF2-40B4-BE49-F238E27FC236}">
                  <a16:creationId xmlns="" xmlns:a16="http://schemas.microsoft.com/office/drawing/2014/main" id="{281CDB8C-211C-7E47-8F2B-53290DAA7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0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112">
              <a:extLst>
                <a:ext uri="{FF2B5EF4-FFF2-40B4-BE49-F238E27FC236}">
                  <a16:creationId xmlns="" xmlns:a16="http://schemas.microsoft.com/office/drawing/2014/main" id="{52162575-0C93-BB43-AA16-91E374D51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0" y="2392"/>
              <a:ext cx="1" cy="10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36B73025-D192-D140-8804-AA75F3AB8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24"/>
              <a:ext cx="96" cy="5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BF61479-1D63-6A48-B6E8-7E8777A81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472"/>
              <a:ext cx="40" cy="64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8E08AD7-B748-F148-B0C8-0B1A4F76E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576"/>
              <a:ext cx="496" cy="6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D168CE6D-9901-9F48-AE02-865626A75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32"/>
              <a:ext cx="680" cy="5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FDD6CC5-BBDA-8A44-8467-8A488F46E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36"/>
              <a:ext cx="504" cy="5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C49465F-1102-EF47-B819-83E18692D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84"/>
              <a:ext cx="688" cy="5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8706192-4E66-7849-8C07-76B4089D1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888"/>
              <a:ext cx="504" cy="5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1960CB40-CA84-5743-8A29-322E0198C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936"/>
              <a:ext cx="712" cy="64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DF8F1847-F064-AE42-A1C1-417798D4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40"/>
              <a:ext cx="520" cy="6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F0D44FC1-EC48-5C48-AC48-560CD649B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96"/>
              <a:ext cx="880" cy="56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C77FCBF8-21C4-EF4F-A6F9-CDA3F40F0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200"/>
              <a:ext cx="520" cy="5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0892F0DE-4EFE-2A4B-B683-E4EF1BD28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248"/>
              <a:ext cx="984" cy="64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77D5B70-92C8-CB4B-9A2D-A01993F21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352"/>
              <a:ext cx="520" cy="5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D77C78D-5DD6-9C41-8A31-5FEE19210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400"/>
              <a:ext cx="2480" cy="64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127">
              <a:extLst>
                <a:ext uri="{FF2B5EF4-FFF2-40B4-BE49-F238E27FC236}">
                  <a16:creationId xmlns="" xmlns:a16="http://schemas.microsoft.com/office/drawing/2014/main" id="{33CF52B8-152B-3241-9D4B-7865C823D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4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128">
              <a:extLst>
                <a:ext uri="{FF2B5EF4-FFF2-40B4-BE49-F238E27FC236}">
                  <a16:creationId xmlns="" xmlns:a16="http://schemas.microsoft.com/office/drawing/2014/main" id="{2E4350B1-5339-3842-A9D8-B014E5722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3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129">
              <a:extLst>
                <a:ext uri="{FF2B5EF4-FFF2-40B4-BE49-F238E27FC236}">
                  <a16:creationId xmlns="" xmlns:a16="http://schemas.microsoft.com/office/drawing/2014/main" id="{FF305C5E-99B7-9648-BE51-8450A1730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6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130">
              <a:extLst>
                <a:ext uri="{FF2B5EF4-FFF2-40B4-BE49-F238E27FC236}">
                  <a16:creationId xmlns="" xmlns:a16="http://schemas.microsoft.com/office/drawing/2014/main" id="{3405AD88-32B8-3743-AD43-9F27652FC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131">
              <a:extLst>
                <a:ext uri="{FF2B5EF4-FFF2-40B4-BE49-F238E27FC236}">
                  <a16:creationId xmlns="" xmlns:a16="http://schemas.microsoft.com/office/drawing/2014/main" id="{3C63059B-709D-9F4E-BF0B-5FC777582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132">
              <a:extLst>
                <a:ext uri="{FF2B5EF4-FFF2-40B4-BE49-F238E27FC236}">
                  <a16:creationId xmlns="" xmlns:a16="http://schemas.microsoft.com/office/drawing/2014/main" id="{A47B6219-EE02-7049-8C70-92052D1C8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133">
              <a:extLst>
                <a:ext uri="{FF2B5EF4-FFF2-40B4-BE49-F238E27FC236}">
                  <a16:creationId xmlns="" xmlns:a16="http://schemas.microsoft.com/office/drawing/2014/main" id="{2654B0E2-8C18-5A40-A61A-4E0556DF4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134">
              <a:extLst>
                <a:ext uri="{FF2B5EF4-FFF2-40B4-BE49-F238E27FC236}">
                  <a16:creationId xmlns="" xmlns:a16="http://schemas.microsoft.com/office/drawing/2014/main" id="{F9C49FAA-9DAB-9F46-965D-48963CC61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4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135">
              <a:extLst>
                <a:ext uri="{FF2B5EF4-FFF2-40B4-BE49-F238E27FC236}">
                  <a16:creationId xmlns="" xmlns:a16="http://schemas.microsoft.com/office/drawing/2014/main" id="{E92A0DA4-669F-E342-96F5-A45BF608D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136">
              <a:extLst>
                <a:ext uri="{FF2B5EF4-FFF2-40B4-BE49-F238E27FC236}">
                  <a16:creationId xmlns="" xmlns:a16="http://schemas.microsoft.com/office/drawing/2014/main" id="{C32293C5-C8EC-9E4F-89E4-FC26D24F0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137">
              <a:extLst>
                <a:ext uri="{FF2B5EF4-FFF2-40B4-BE49-F238E27FC236}">
                  <a16:creationId xmlns="" xmlns:a16="http://schemas.microsoft.com/office/drawing/2014/main" id="{5CA57E85-F09B-114D-BF91-336079716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Line 138">
              <a:extLst>
                <a:ext uri="{FF2B5EF4-FFF2-40B4-BE49-F238E27FC236}">
                  <a16:creationId xmlns="" xmlns:a16="http://schemas.microsoft.com/office/drawing/2014/main" id="{22158B57-A1C7-1E4D-AA15-F5FBF3FBF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48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139">
              <a:extLst>
                <a:ext uri="{FF2B5EF4-FFF2-40B4-BE49-F238E27FC236}">
                  <a16:creationId xmlns="" xmlns:a16="http://schemas.microsoft.com/office/drawing/2014/main" id="{10FEFBD5-708D-CB4C-94EB-A4E03A51E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140">
              <a:extLst>
                <a:ext uri="{FF2B5EF4-FFF2-40B4-BE49-F238E27FC236}">
                  <a16:creationId xmlns="" xmlns:a16="http://schemas.microsoft.com/office/drawing/2014/main" id="{FAB32845-490C-2C4B-9851-02DA1ED16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141">
              <a:extLst>
                <a:ext uri="{FF2B5EF4-FFF2-40B4-BE49-F238E27FC236}">
                  <a16:creationId xmlns="" xmlns:a16="http://schemas.microsoft.com/office/drawing/2014/main" id="{0143D920-F9F9-0944-B947-36E573AC4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142">
              <a:extLst>
                <a:ext uri="{FF2B5EF4-FFF2-40B4-BE49-F238E27FC236}">
                  <a16:creationId xmlns="" xmlns:a16="http://schemas.microsoft.com/office/drawing/2014/main" id="{10F809A7-98E4-4743-A34A-9300FF181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0" y="348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143">
              <a:extLst>
                <a:ext uri="{FF2B5EF4-FFF2-40B4-BE49-F238E27FC236}">
                  <a16:creationId xmlns="" xmlns:a16="http://schemas.microsoft.com/office/drawing/2014/main" id="{3FB9F642-30BD-E343-AB7B-039C2E642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8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144">
              <a:extLst>
                <a:ext uri="{FF2B5EF4-FFF2-40B4-BE49-F238E27FC236}">
                  <a16:creationId xmlns="" xmlns:a16="http://schemas.microsoft.com/office/drawing/2014/main" id="{4DCEB990-284E-4241-BD66-C65ED565E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145">
              <a:extLst>
                <a:ext uri="{FF2B5EF4-FFF2-40B4-BE49-F238E27FC236}">
                  <a16:creationId xmlns="" xmlns:a16="http://schemas.microsoft.com/office/drawing/2014/main" id="{C9AA0FD2-1956-5A44-990D-A3465CE58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8" y="348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Line 146">
              <a:extLst>
                <a:ext uri="{FF2B5EF4-FFF2-40B4-BE49-F238E27FC236}">
                  <a16:creationId xmlns="" xmlns:a16="http://schemas.microsoft.com/office/drawing/2014/main" id="{51CD0890-F46C-2044-AB02-1590F73C3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8" y="3480"/>
              <a:ext cx="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Line 147">
              <a:extLst>
                <a:ext uri="{FF2B5EF4-FFF2-40B4-BE49-F238E27FC236}">
                  <a16:creationId xmlns="" xmlns:a16="http://schemas.microsoft.com/office/drawing/2014/main" id="{8D7EF001-8359-954C-821F-9E6F6FB25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148">
              <a:extLst>
                <a:ext uri="{FF2B5EF4-FFF2-40B4-BE49-F238E27FC236}">
                  <a16:creationId xmlns="" xmlns:a16="http://schemas.microsoft.com/office/drawing/2014/main" id="{639CF005-383C-3044-8D0A-0BB4CF906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400"/>
              <a:ext cx="1" cy="10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149">
              <a:extLst>
                <a:ext uri="{FF2B5EF4-FFF2-40B4-BE49-F238E27FC236}">
                  <a16:creationId xmlns="" xmlns:a16="http://schemas.microsoft.com/office/drawing/2014/main" id="{F6C9279C-228F-4045-8E3A-2BAE7F0B6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80"/>
              <a:ext cx="28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32AAD81A-8AF4-7A49-9371-F8E906817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3348"/>
              <a:ext cx="94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Admission for AE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1AAE084B-0D69-2E4A-A7E5-C305C7512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3196"/>
              <a:ext cx="1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Reattendance for AE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ADB431D-2860-0B43-A846-32D5A4031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3044"/>
              <a:ext cx="11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Time for managing AE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9B52E6E1-5721-E440-99DD-C907994A7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884"/>
              <a:ext cx="11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Adverse events drugs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71488D46-2764-F947-867E-FB508C094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2732"/>
              <a:ext cx="8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Extra analgesia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9071A98F-8D63-4A43-8D43-4403D662B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2580"/>
              <a:ext cx="7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Administration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160082A6-9A4D-EC41-B514-C1568B2C0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" y="2420"/>
              <a:ext cx="6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Cost of drug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E3FFA24-6C26-3245-86E7-5711AA894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354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0</a:t>
              </a:r>
              <a:endParaRPr lang="en-GB" sz="20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3AB16CE0-8864-C942-9C14-2E308BD96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354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20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87867841-0FB1-0A4A-AD51-991FF8C66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354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40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FB6719D8-3D84-8345-A298-90187652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4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60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2E897746-49B5-BF42-B7EA-C7C523D1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3548"/>
              <a:ext cx="1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80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8A991C0A-67FF-0840-95D0-92E2755B1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100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F97F822-E5BE-6E4A-BC0E-581353EB5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120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AEFB1807-CC09-1340-BCCD-1D17DB155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140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3F360D4A-3191-F049-9A8C-F2E9F2A7D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160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089684D-B8BD-4449-B37C-6F27FD8C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180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6B60691C-8D22-1A45-A0DE-A0764243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200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6ABAEF9-4CE2-7D45-BD36-C4E9AE7DE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220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2727CE6A-90C1-764F-9F04-0339EC10C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3548"/>
              <a:ext cx="16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240</a:t>
              </a:r>
              <a:endParaRPr lang="en-GB" sz="200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BF9FC509-4C3E-3A4F-9C83-029A7AFB9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676"/>
              <a:ext cx="18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Cumulative cost per patient (HK$)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DBF760A6-A6C2-EB46-A4B4-797C8787B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60"/>
              <a:ext cx="2896" cy="24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05FC447B-DC0E-464A-9912-0F6C8F40B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2254"/>
              <a:ext cx="91" cy="9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C8B92841-9C58-D143-8046-34B07090E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228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Ketorolac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9794067B-0A9D-3540-88F8-EEA672811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254"/>
              <a:ext cx="91" cy="91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C67E4EDB-F20F-EA4C-BE5F-EFB537E35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228"/>
              <a:ext cx="5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Morphine</a:t>
              </a:r>
              <a:endParaRPr lang="en-GB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85" name="Text Box 4">
            <a:extLst>
              <a:ext uri="{FF2B5EF4-FFF2-40B4-BE49-F238E27FC236}">
                <a16:creationId xmlns="" xmlns:a16="http://schemas.microsoft.com/office/drawing/2014/main" id="{35DD4CF0-A5CD-C041-AD4C-493568B5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57" y="6477778"/>
            <a:ext cx="3573472" cy="307773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6D">
                    <a:lumMod val="75000"/>
                  </a:srgb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algn="r"/>
            <a:r>
              <a:rPr lang="da-DK" sz="1400" i="1" dirty="0">
                <a:solidFill>
                  <a:schemeClr val="tx1"/>
                </a:solidFill>
                <a:latin typeface="+mj-lt"/>
              </a:rPr>
              <a:t>Rainer TH et al. BMJ 2000;321:1-9</a:t>
            </a:r>
          </a:p>
        </p:txBody>
      </p:sp>
    </p:spTree>
    <p:extLst>
      <p:ext uri="{BB962C8B-B14F-4D97-AF65-F5344CB8AC3E}">
        <p14:creationId xmlns:p14="http://schemas.microsoft.com/office/powerpoint/2010/main" val="26710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8044304" cy="632838"/>
          </a:xfrm>
        </p:spPr>
        <p:txBody>
          <a:bodyPr/>
          <a:lstStyle/>
          <a:p>
            <a:r>
              <a:rPr lang="en-GB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080128"/>
            <a:ext cx="8262302" cy="393205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Any outcome chosen for a systematic review involving pain is, of course, highly dependent on the precise clinical circumstance being considered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It is always worth considering that changes in a pain measurement are not, in themselves, an outcome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Pain outcomes chosen should be:</a:t>
            </a:r>
          </a:p>
          <a:p>
            <a:pPr marL="522288" lvl="1" indent="-342900">
              <a:spcBef>
                <a:spcPts val="800"/>
              </a:spcBef>
              <a:buClrTx/>
              <a:buFont typeface="Wingdings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Of importance to people with pain (not having pain)</a:t>
            </a:r>
          </a:p>
          <a:p>
            <a:pPr marL="522288" lvl="1" indent="-342900">
              <a:spcBef>
                <a:spcPts val="800"/>
              </a:spcBef>
              <a:buClrTx/>
              <a:buFont typeface="Wingdings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Of important to healthcare systems (reduced stay)</a:t>
            </a:r>
          </a:p>
          <a:p>
            <a:pPr marL="522288" lvl="1" indent="-342900">
              <a:spcBef>
                <a:spcPts val="800"/>
              </a:spcBef>
              <a:buClrTx/>
              <a:buFont typeface="Wingdings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Of importance to society (ability to function)</a:t>
            </a:r>
          </a:p>
        </p:txBody>
      </p:sp>
    </p:spTree>
    <p:extLst>
      <p:ext uri="{BB962C8B-B14F-4D97-AF65-F5344CB8AC3E}">
        <p14:creationId xmlns:p14="http://schemas.microsoft.com/office/powerpoint/2010/main" val="1497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82F5A2-FC16-0E49-9E6F-66288F6A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97749F0-07AD-FB4B-8F91-4C24667D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2275200"/>
            <a:ext cx="7931753" cy="3909600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en-US" dirty="0"/>
              <a:t>Thank you to the </a:t>
            </a:r>
            <a:r>
              <a:rPr lang="en-US" dirty="0">
                <a:solidFill>
                  <a:schemeClr val="bg2"/>
                </a:solidFill>
              </a:rPr>
              <a:t>Cochrane Network Innovation Fund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en-US" dirty="0"/>
              <a:t>Thank you to </a:t>
            </a:r>
            <a:r>
              <a:rPr lang="en-US" dirty="0">
                <a:solidFill>
                  <a:schemeClr val="bg2"/>
                </a:solidFill>
              </a:rPr>
              <a:t>Mohammed A. </a:t>
            </a:r>
            <a:r>
              <a:rPr lang="en-US" dirty="0" err="1">
                <a:solidFill>
                  <a:schemeClr val="bg2"/>
                </a:solidFill>
              </a:rPr>
              <a:t>Abusayed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(University Hospitals of Derby and Burton, UK) for auditing reviews of interventions for pain in the </a:t>
            </a:r>
            <a:r>
              <a:rPr lang="en-US" i="1" dirty="0"/>
              <a:t>Cochrane Library </a:t>
            </a:r>
            <a:r>
              <a:rPr lang="en-US" dirty="0"/>
              <a:t>in 2016</a:t>
            </a:r>
          </a:p>
          <a:p>
            <a:pPr marL="342900" indent="-342900">
              <a:buClrTx/>
              <a:buFont typeface="Wingdings" panose="05000000000000000000" pitchFamily="2" charset="2"/>
              <a:buChar char="v"/>
            </a:pPr>
            <a:r>
              <a:rPr lang="en-US" dirty="0"/>
              <a:t>Thank you to all the </a:t>
            </a:r>
            <a:r>
              <a:rPr lang="en-US" dirty="0">
                <a:solidFill>
                  <a:schemeClr val="bg2"/>
                </a:solidFill>
              </a:rPr>
              <a:t>project team members and MOSS key contacts</a:t>
            </a:r>
          </a:p>
          <a:p>
            <a:pPr algn="ctr">
              <a:buClrTx/>
            </a:pPr>
            <a:r>
              <a:rPr lang="en-US" sz="1200" dirty="0"/>
              <a:t>Joanne Abbott; Geert Crombez; Rob </a:t>
            </a:r>
            <a:r>
              <a:rPr lang="en-US" sz="1200" dirty="0" err="1"/>
              <a:t>Dellavalle</a:t>
            </a:r>
            <a:r>
              <a:rPr lang="en-US" sz="1200" dirty="0"/>
              <a:t>; Christopher Eccleston; Anna Erskine; Emma Fisher; Kerry Harding; Jennifer Hilgart; John Lawrenson; Hopin Lee; Nuala Livingstone; Lara Maxwell; Andrew Moore; Gill Norman; Neil O'Connell; Roses Parker; Phil Riley; Kate Seers; Teo Aminah Wasteneys Quay; Andrew Smith; Martin </a:t>
            </a:r>
            <a:r>
              <a:rPr lang="en-US" sz="1200" dirty="0" err="1"/>
              <a:t>Tramèr</a:t>
            </a:r>
            <a:r>
              <a:rPr lang="en-US" sz="1200" dirty="0"/>
              <a:t>; Peter Tugwell; Katie Webster; Amanda C de C Williams</a:t>
            </a:r>
          </a:p>
          <a:p>
            <a:pPr algn="ctr">
              <a:buClrTx/>
            </a:pPr>
            <a:endParaRPr lang="en-US" sz="1200" dirty="0"/>
          </a:p>
          <a:p>
            <a:pPr>
              <a:buClrTx/>
            </a:pPr>
            <a:r>
              <a:rPr lang="en-US" dirty="0">
                <a:solidFill>
                  <a:srgbClr val="C00000"/>
                </a:solidFill>
              </a:rPr>
              <a:t>All the slides and documents hosted on the PaPaS website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https://papas.cochrane.org/resources/acute-pain-outcomes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8044304" cy="632838"/>
          </a:xfrm>
        </p:spPr>
        <p:txBody>
          <a:bodyPr/>
          <a:lstStyle/>
          <a:p>
            <a:r>
              <a:rPr lang="en-GB" dirty="0"/>
              <a:t>What is an outcome?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080128"/>
            <a:ext cx="8262302" cy="393205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Outcome is defined as the result or effect of an action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An outcome is something that is measurable, but it is different from the measurement itself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So, for instance it is the:</a:t>
            </a:r>
          </a:p>
          <a:p>
            <a:pPr marL="522288" lvl="1" indent="-342900">
              <a:spcBef>
                <a:spcPts val="800"/>
              </a:spcBef>
              <a:buClrTx/>
              <a:buFont typeface="Wingdings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diagnosis of a heart attack, rather than a troponin level</a:t>
            </a:r>
          </a:p>
          <a:p>
            <a:pPr marL="522288" lvl="1" indent="-342900">
              <a:spcBef>
                <a:spcPts val="800"/>
              </a:spcBef>
              <a:buClrTx/>
              <a:buFont typeface="Wingdings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remission of cancer, rather than the presence of remaining cancer cells</a:t>
            </a:r>
          </a:p>
          <a:p>
            <a:pPr marL="522288" lvl="1" indent="-342900">
              <a:spcBef>
                <a:spcPts val="800"/>
              </a:spcBef>
              <a:buClrTx/>
              <a:buFont typeface="Wingdings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absence of moderate or severe pain, rather than a measurement of pain</a:t>
            </a:r>
          </a:p>
        </p:txBody>
      </p:sp>
    </p:spTree>
    <p:extLst>
      <p:ext uri="{BB962C8B-B14F-4D97-AF65-F5344CB8AC3E}">
        <p14:creationId xmlns:p14="http://schemas.microsoft.com/office/powerpoint/2010/main" val="12440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8044304" cy="632838"/>
          </a:xfrm>
        </p:spPr>
        <p:txBody>
          <a:bodyPr/>
          <a:lstStyle/>
          <a:p>
            <a:r>
              <a:rPr lang="en-GB" dirty="0"/>
              <a:t>Postoperative pain-related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080128"/>
            <a:ext cx="8262302" cy="3932052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Reduction of pain by at least 50%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Time to </a:t>
            </a:r>
            <a:r>
              <a:rPr lang="en-GB" sz="2400" dirty="0" err="1">
                <a:solidFill>
                  <a:srgbClr val="002060"/>
                </a:solidFill>
              </a:rPr>
              <a:t>remedication</a:t>
            </a: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Opioid requirement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Adverse events (including Postoperative nausea and vomiting (PONV))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Length of hospital stay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Readmission due  to pain or adverse events</a:t>
            </a:r>
          </a:p>
          <a:p>
            <a:pPr marL="342900" indent="-342900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Reduction of pain by at least 50%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6E5E32-8821-9D4A-A8B2-CC511B35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17" y="2190140"/>
            <a:ext cx="6577750" cy="43276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Outcome of value to people with acute and chronic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standard trials of analgesics for acute pain, it is typically measured as an area under the curve over 6 to 8 hours as the number of people:</a:t>
            </a:r>
          </a:p>
          <a:p>
            <a:pPr marL="522288" lvl="1" indent="-342900"/>
            <a:r>
              <a:rPr lang="en-US" dirty="0"/>
              <a:t>achieving at least 50% of the maximum possible pain relief or reduction </a:t>
            </a:r>
          </a:p>
          <a:p>
            <a:pPr marL="522288" lvl="1" indent="-342900"/>
            <a:r>
              <a:rPr lang="en-US" dirty="0"/>
              <a:t>achieving at least 50% reduction in pain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Value that also achieves greatest discrimination between different analgesics, with bimodal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far most common outcome used in postoperative pain (see CD008659. DOI: 10.1002/14651858.CD008659.pub3)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Reduction of pain by at least 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F06DF9-81FF-A545-B722-A97EE3353D7C}"/>
              </a:ext>
            </a:extLst>
          </p:cNvPr>
          <p:cNvSpPr txBox="1"/>
          <p:nvPr/>
        </p:nvSpPr>
        <p:spPr>
          <a:xfrm>
            <a:off x="187154" y="5839072"/>
            <a:ext cx="816278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Stars show statistical significant difference from ibuprofen 400 + paracetamol 1000 mg *** = p&lt;0.0001. Bars are 95% confidence interval with colour change at point estimate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67ABA61-2502-F84C-9943-B968C2C2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299" y="6423847"/>
            <a:ext cx="2825902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i="1" dirty="0">
                <a:latin typeface="Helvetica" charset="0"/>
              </a:rPr>
              <a:t>Moore et al. Pain 2011 </a:t>
            </a:r>
            <a:r>
              <a:rPr lang="en-GB" sz="1400" i="1" dirty="0" smtClean="0">
                <a:latin typeface="Helvetica" charset="0"/>
              </a:rPr>
              <a:t>152:982-9</a:t>
            </a:r>
            <a:endParaRPr lang="en-GB" sz="1400" i="1" dirty="0">
              <a:latin typeface="Helvetica" charset="0"/>
            </a:endParaRPr>
          </a:p>
        </p:txBody>
      </p:sp>
      <p:pic>
        <p:nvPicPr>
          <p:cNvPr id="8" name="Picture 4" descr="M50.eps">
            <a:extLst>
              <a:ext uri="{FF2B5EF4-FFF2-40B4-BE49-F238E27FC236}">
                <a16:creationId xmlns="" xmlns:a16="http://schemas.microsoft.com/office/drawing/2014/main" id="{5F438716-A135-C84D-8950-36A0C444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0" y="2363534"/>
            <a:ext cx="77343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C24B947-18C6-4147-A8A0-9D30D5CA8748}"/>
              </a:ext>
            </a:extLst>
          </p:cNvPr>
          <p:cNvSpPr txBox="1"/>
          <p:nvPr/>
        </p:nvSpPr>
        <p:spPr>
          <a:xfrm>
            <a:off x="615640" y="1972320"/>
            <a:ext cx="70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patient analysis from RCTs with direct comparison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77F72A-0443-7342-8487-12D3B1DAEA88}"/>
              </a:ext>
            </a:extLst>
          </p:cNvPr>
          <p:cNvSpPr txBox="1"/>
          <p:nvPr/>
        </p:nvSpPr>
        <p:spPr>
          <a:xfrm>
            <a:off x="3624654" y="5428910"/>
            <a:ext cx="46626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NNT compared with placebo over 6 </a:t>
            </a:r>
            <a:r>
              <a:rPr lang="en-US" dirty="0" smtClean="0"/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52E8A5-56D2-0941-95C0-6F1D9B2F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Reduction of pain by at least 50%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B991AB-30C2-8A4D-B11A-907708EA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38" y="2652639"/>
            <a:ext cx="2962218" cy="3266143"/>
          </a:xfrm>
        </p:spPr>
        <p:txBody>
          <a:bodyPr/>
          <a:lstStyle/>
          <a:p>
            <a:pPr marL="450000" indent="-450000">
              <a:lnSpc>
                <a:spcPct val="95000"/>
              </a:lnSpc>
              <a:spcBef>
                <a:spcPct val="75000"/>
              </a:spcBef>
              <a:buClr>
                <a:schemeClr val="tx2">
                  <a:lumMod val="75000"/>
                </a:schemeClr>
              </a:buClr>
              <a:buSzPct val="80000"/>
              <a:buFont typeface="Wingdings" charset="2"/>
              <a:buChar char="Ø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Acute pain studies performed using standard methods</a:t>
            </a:r>
          </a:p>
          <a:p>
            <a:pPr marL="450000" indent="-450000">
              <a:lnSpc>
                <a:spcPct val="95000"/>
              </a:lnSpc>
              <a:spcBef>
                <a:spcPct val="75000"/>
              </a:spcBef>
              <a:buClr>
                <a:schemeClr val="tx2">
                  <a:lumMod val="75000"/>
                </a:schemeClr>
              </a:buClr>
              <a:buSzPct val="80000"/>
              <a:buFont typeface="Wingdings" charset="2"/>
              <a:buChar char="Ø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Outcomes converted </a:t>
            </a:r>
            <a:br>
              <a:rPr lang="en-GB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to a useful dichotomous (yes or no) outcome of half of maximum pain relief</a:t>
            </a:r>
          </a:p>
          <a:p>
            <a:pPr marL="450000" indent="-450000">
              <a:lnSpc>
                <a:spcPct val="95000"/>
              </a:lnSpc>
              <a:spcBef>
                <a:spcPct val="75000"/>
              </a:spcBef>
              <a:buClr>
                <a:schemeClr val="tx2">
                  <a:lumMod val="75000"/>
                </a:schemeClr>
              </a:buClr>
              <a:buSzPct val="80000"/>
              <a:buFont typeface="Wingdings" charset="2"/>
              <a:buChar char="Ø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The response of patients in clinical trials in acute pain are bimodal, not Gaussian</a:t>
            </a:r>
          </a:p>
          <a:p>
            <a:pPr marL="450000" indent="-450000">
              <a:lnSpc>
                <a:spcPct val="95000"/>
              </a:lnSpc>
              <a:spcBef>
                <a:spcPct val="75000"/>
              </a:spcBef>
              <a:buClr>
                <a:schemeClr val="tx2">
                  <a:lumMod val="75000"/>
                </a:schemeClr>
              </a:buClr>
              <a:buSzPct val="80000"/>
              <a:buFont typeface="Wingdings" charset="2"/>
              <a:buChar char="Ø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Either very good pain relief, or very little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67ABA61-2502-F84C-9943-B968C2C2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299" y="6423847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i="1" dirty="0">
                <a:latin typeface="+mj-lt"/>
              </a:rPr>
              <a:t>Moore et al. </a:t>
            </a:r>
            <a:r>
              <a:rPr lang="en-US" sz="1400" i="1" dirty="0" err="1">
                <a:latin typeface="+mj-lt"/>
              </a:rPr>
              <a:t>Anaesthesia</a:t>
            </a:r>
            <a:r>
              <a:rPr lang="en-US" sz="1400" i="1" dirty="0">
                <a:latin typeface="+mj-lt"/>
              </a:rPr>
              <a:t> 2013:68:400-12</a:t>
            </a:r>
            <a:endParaRPr lang="en-GB" sz="1400" i="1" dirty="0">
              <a:latin typeface="+mj-lt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="" xmlns:a16="http://schemas.microsoft.com/office/drawing/2014/main" id="{75ED36B9-E413-B648-AF02-F295D65E400A}"/>
              </a:ext>
            </a:extLst>
          </p:cNvPr>
          <p:cNvGrpSpPr>
            <a:grpSpLocks/>
          </p:cNvGrpSpPr>
          <p:nvPr/>
        </p:nvGrpSpPr>
        <p:grpSpPr bwMode="auto">
          <a:xfrm>
            <a:off x="306131" y="2598611"/>
            <a:ext cx="4911878" cy="3585246"/>
            <a:chOff x="968" y="1036"/>
            <a:chExt cx="3712" cy="2803"/>
          </a:xfrm>
        </p:grpSpPr>
        <p:sp>
          <p:nvSpPr>
            <p:cNvPr id="12" name="Line 14">
              <a:extLst>
                <a:ext uri="{FF2B5EF4-FFF2-40B4-BE49-F238E27FC236}">
                  <a16:creationId xmlns="" xmlns:a16="http://schemas.microsoft.com/office/drawing/2014/main" id="{64B4B142-BDE4-DE40-BB0F-EBEFB614E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2" y="1359"/>
              <a:ext cx="1" cy="210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13" name="Line 15">
              <a:extLst>
                <a:ext uri="{FF2B5EF4-FFF2-40B4-BE49-F238E27FC236}">
                  <a16:creationId xmlns="" xmlns:a16="http://schemas.microsoft.com/office/drawing/2014/main" id="{0EDDF00C-9B10-B44A-80F9-0CF22501B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14" name="Line 16">
              <a:extLst>
                <a:ext uri="{FF2B5EF4-FFF2-40B4-BE49-F238E27FC236}">
                  <a16:creationId xmlns="" xmlns:a16="http://schemas.microsoft.com/office/drawing/2014/main" id="{0A0ADA4F-537C-2247-B316-9E053C0CD0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15" name="Line 17">
              <a:extLst>
                <a:ext uri="{FF2B5EF4-FFF2-40B4-BE49-F238E27FC236}">
                  <a16:creationId xmlns="" xmlns:a16="http://schemas.microsoft.com/office/drawing/2014/main" id="{CBB79E5C-FD50-0542-85FF-0B296DFE6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8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="" xmlns:a16="http://schemas.microsoft.com/office/drawing/2014/main" id="{37719D1D-BDA5-B24F-915D-56170DD15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5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="" xmlns:a16="http://schemas.microsoft.com/office/drawing/2014/main" id="{2F4B4D3A-0812-EB49-BCC2-E4294FDDD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="" xmlns:a16="http://schemas.microsoft.com/office/drawing/2014/main" id="{325268DF-88F7-104E-9FE2-04226096D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2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="" xmlns:a16="http://schemas.microsoft.com/office/drawing/2014/main" id="{4D06AACE-65FC-A24B-A490-C0606AE8C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1359"/>
              <a:ext cx="1" cy="2102"/>
            </a:xfrm>
            <a:prstGeom prst="line">
              <a:avLst/>
            </a:prstGeom>
            <a:noFill/>
            <a:ln w="619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="" xmlns:a16="http://schemas.microsoft.com/office/drawing/2014/main" id="{F7D0D2F9-5542-6943-A6A8-48DD66C4A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3222"/>
              <a:ext cx="279" cy="184"/>
            </a:xfrm>
            <a:prstGeom prst="rect">
              <a:avLst/>
            </a:prstGeom>
            <a:solidFill>
              <a:srgbClr val="003399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="" xmlns:a16="http://schemas.microsoft.com/office/drawing/2014/main" id="{38D1F6A1-B30B-1B41-B43D-82B44C8D2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3037"/>
              <a:ext cx="2429" cy="1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="" xmlns:a16="http://schemas.microsoft.com/office/drawing/2014/main" id="{1426B313-09B3-DD49-969F-D8668FCE6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696"/>
              <a:ext cx="279" cy="185"/>
            </a:xfrm>
            <a:prstGeom prst="rect">
              <a:avLst/>
            </a:prstGeom>
            <a:solidFill>
              <a:srgbClr val="003399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="" xmlns:a16="http://schemas.microsoft.com/office/drawing/2014/main" id="{E27AE34F-DFEF-DC4D-A575-1A27D7F1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511"/>
              <a:ext cx="528" cy="18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="" xmlns:a16="http://schemas.microsoft.com/office/drawing/2014/main" id="{4EAE9352-F651-4A40-9CF5-29D87165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171"/>
              <a:ext cx="457" cy="184"/>
            </a:xfrm>
            <a:prstGeom prst="rect">
              <a:avLst/>
            </a:prstGeom>
            <a:solidFill>
              <a:srgbClr val="003399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="" xmlns:a16="http://schemas.microsoft.com/office/drawing/2014/main" id="{827C1123-B9B2-694E-88C2-6663D79FD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1986"/>
              <a:ext cx="205" cy="18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="" xmlns:a16="http://schemas.microsoft.com/office/drawing/2014/main" id="{74BBD96F-1E84-0643-8A75-6BF9EB8FC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1646"/>
              <a:ext cx="2537" cy="184"/>
            </a:xfrm>
            <a:prstGeom prst="rect">
              <a:avLst/>
            </a:prstGeom>
            <a:solidFill>
              <a:srgbClr val="003399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="" xmlns:a16="http://schemas.microsoft.com/office/drawing/2014/main" id="{FF368D56-DD8C-A243-8C86-3EC2A639C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1460"/>
              <a:ext cx="385" cy="18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8" name="Line 30">
              <a:extLst>
                <a:ext uri="{FF2B5EF4-FFF2-40B4-BE49-F238E27FC236}">
                  <a16:creationId xmlns="" xmlns:a16="http://schemas.microsoft.com/office/drawing/2014/main" id="{6678B743-41F0-3B4B-94C1-04C9BDE44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3470"/>
              <a:ext cx="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29" name="Line 31">
              <a:extLst>
                <a:ext uri="{FF2B5EF4-FFF2-40B4-BE49-F238E27FC236}">
                  <a16:creationId xmlns="" xmlns:a16="http://schemas.microsoft.com/office/drawing/2014/main" id="{9251D3A2-7B1D-5F4A-8D01-6205A395C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951"/>
              <a:ext cx="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0" name="Line 32">
              <a:extLst>
                <a:ext uri="{FF2B5EF4-FFF2-40B4-BE49-F238E27FC236}">
                  <a16:creationId xmlns="" xmlns:a16="http://schemas.microsoft.com/office/drawing/2014/main" id="{8554BE66-3492-0847-AE18-C9520245A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426"/>
              <a:ext cx="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1" name="Line 33">
              <a:extLst>
                <a:ext uri="{FF2B5EF4-FFF2-40B4-BE49-F238E27FC236}">
                  <a16:creationId xmlns="" xmlns:a16="http://schemas.microsoft.com/office/drawing/2014/main" id="{7CB16FAE-6AE0-EB4C-BCE5-21025330F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1901"/>
              <a:ext cx="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2" name="Line 34">
              <a:extLst>
                <a:ext uri="{FF2B5EF4-FFF2-40B4-BE49-F238E27FC236}">
                  <a16:creationId xmlns="" xmlns:a16="http://schemas.microsoft.com/office/drawing/2014/main" id="{BA7CFEA8-F741-024D-88C6-C95DD8846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1375"/>
              <a:ext cx="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3" name="Line 35">
              <a:extLst>
                <a:ext uri="{FF2B5EF4-FFF2-40B4-BE49-F238E27FC236}">
                  <a16:creationId xmlns="" xmlns:a16="http://schemas.microsoft.com/office/drawing/2014/main" id="{6E09AEA7-1D0A-7C4C-B763-9901E1F94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2" y="3477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4" name="Line 36">
              <a:extLst>
                <a:ext uri="{FF2B5EF4-FFF2-40B4-BE49-F238E27FC236}">
                  <a16:creationId xmlns="" xmlns:a16="http://schemas.microsoft.com/office/drawing/2014/main" id="{95BBD89D-35AC-9B43-91CE-C93476AF0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3477"/>
              <a:ext cx="1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5" name="Line 37">
              <a:extLst>
                <a:ext uri="{FF2B5EF4-FFF2-40B4-BE49-F238E27FC236}">
                  <a16:creationId xmlns="" xmlns:a16="http://schemas.microsoft.com/office/drawing/2014/main" id="{93F2DA5A-604E-9840-B222-36E6C5ECF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3477"/>
              <a:ext cx="1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6" name="Line 38">
              <a:extLst>
                <a:ext uri="{FF2B5EF4-FFF2-40B4-BE49-F238E27FC236}">
                  <a16:creationId xmlns="" xmlns:a16="http://schemas.microsoft.com/office/drawing/2014/main" id="{905B6F3E-FCE5-6549-AB9E-69A252218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3477"/>
              <a:ext cx="1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7" name="Line 39">
              <a:extLst>
                <a:ext uri="{FF2B5EF4-FFF2-40B4-BE49-F238E27FC236}">
                  <a16:creationId xmlns="" xmlns:a16="http://schemas.microsoft.com/office/drawing/2014/main" id="{68783FAA-4AE7-B74C-AA1B-B86C50DB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1" y="3477"/>
              <a:ext cx="1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8" name="Line 40">
              <a:extLst>
                <a:ext uri="{FF2B5EF4-FFF2-40B4-BE49-F238E27FC236}">
                  <a16:creationId xmlns="" xmlns:a16="http://schemas.microsoft.com/office/drawing/2014/main" id="{B1934FE2-27D7-D542-8BE0-2A170578D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1" y="3477"/>
              <a:ext cx="1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39" name="Line 41">
              <a:extLst>
                <a:ext uri="{FF2B5EF4-FFF2-40B4-BE49-F238E27FC236}">
                  <a16:creationId xmlns="" xmlns:a16="http://schemas.microsoft.com/office/drawing/2014/main" id="{FD92E570-9DC7-1F47-B261-7238EA391F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8" y="3477"/>
              <a:ext cx="0" cy="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40" name="Line 42">
              <a:extLst>
                <a:ext uri="{FF2B5EF4-FFF2-40B4-BE49-F238E27FC236}">
                  <a16:creationId xmlns="" xmlns:a16="http://schemas.microsoft.com/office/drawing/2014/main" id="{DDE9428B-B19D-AF48-93B3-AF6E973D2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1" y="3477"/>
              <a:ext cx="1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41" name="Line 43">
              <a:extLst>
                <a:ext uri="{FF2B5EF4-FFF2-40B4-BE49-F238E27FC236}">
                  <a16:creationId xmlns="" xmlns:a16="http://schemas.microsoft.com/office/drawing/2014/main" id="{7E2837E8-0515-1540-BC62-5B47B9DCC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4" y="1373"/>
              <a:ext cx="1" cy="210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42" name="Line 44">
              <a:extLst>
                <a:ext uri="{FF2B5EF4-FFF2-40B4-BE49-F238E27FC236}">
                  <a16:creationId xmlns="" xmlns:a16="http://schemas.microsoft.com/office/drawing/2014/main" id="{9708A36D-E3D9-AF46-9239-8BCEF74F4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475"/>
              <a:ext cx="250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43" name="Rectangle 45">
              <a:extLst>
                <a:ext uri="{FF2B5EF4-FFF2-40B4-BE49-F238E27FC236}">
                  <a16:creationId xmlns="" xmlns:a16="http://schemas.microsoft.com/office/drawing/2014/main" id="{D44F7978-8175-0948-9BCA-029283506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129"/>
              <a:ext cx="91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&lt;15% pain relief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4" name="Rectangle 46">
              <a:extLst>
                <a:ext uri="{FF2B5EF4-FFF2-40B4-BE49-F238E27FC236}">
                  <a16:creationId xmlns="" xmlns:a16="http://schemas.microsoft.com/office/drawing/2014/main" id="{34F7A22C-446A-B74E-9485-C913C25C4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2606"/>
              <a:ext cx="102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15-30% pain relief</a:t>
              </a:r>
              <a:endParaRPr lang="en-US" sz="110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5" name="Rectangle 47">
              <a:extLst>
                <a:ext uri="{FF2B5EF4-FFF2-40B4-BE49-F238E27FC236}">
                  <a16:creationId xmlns="" xmlns:a16="http://schemas.microsoft.com/office/drawing/2014/main" id="{5A290F58-CA34-6046-8FEC-A868E7F3D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2081"/>
              <a:ext cx="102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30-50% pain relief</a:t>
              </a:r>
              <a:endParaRPr lang="en-US" sz="110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6" name="Rectangle 48">
              <a:extLst>
                <a:ext uri="{FF2B5EF4-FFF2-40B4-BE49-F238E27FC236}">
                  <a16:creationId xmlns="" xmlns:a16="http://schemas.microsoft.com/office/drawing/2014/main" id="{AA41B9F7-2E53-7140-B2A5-6567B3E5A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" y="1555"/>
              <a:ext cx="91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≥50% pain relief</a:t>
              </a:r>
              <a:endParaRPr lang="en-US" sz="11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Rectangle 49">
              <a:extLst>
                <a:ext uri="{FF2B5EF4-FFF2-40B4-BE49-F238E27FC236}">
                  <a16:creationId xmlns="" xmlns:a16="http://schemas.microsoft.com/office/drawing/2014/main" id="{8A9F71EB-5D95-EF48-876B-E1F7239FF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556"/>
              <a:ext cx="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0</a:t>
              </a:r>
            </a:p>
          </p:txBody>
        </p:sp>
        <p:sp>
          <p:nvSpPr>
            <p:cNvPr id="48" name="Rectangle 50">
              <a:extLst>
                <a:ext uri="{FF2B5EF4-FFF2-40B4-BE49-F238E27FC236}">
                  <a16:creationId xmlns="" xmlns:a16="http://schemas.microsoft.com/office/drawing/2014/main" id="{F06BE7AB-8CA5-F943-A9F2-5946849A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10</a:t>
              </a:r>
            </a:p>
          </p:txBody>
        </p:sp>
        <p:sp>
          <p:nvSpPr>
            <p:cNvPr id="49" name="Rectangle 51">
              <a:extLst>
                <a:ext uri="{FF2B5EF4-FFF2-40B4-BE49-F238E27FC236}">
                  <a16:creationId xmlns="" xmlns:a16="http://schemas.microsoft.com/office/drawing/2014/main" id="{549B158F-023E-E942-847F-C36C43BD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20</a:t>
              </a:r>
            </a:p>
          </p:txBody>
        </p:sp>
        <p:sp>
          <p:nvSpPr>
            <p:cNvPr id="50" name="Rectangle 52">
              <a:extLst>
                <a:ext uri="{FF2B5EF4-FFF2-40B4-BE49-F238E27FC236}">
                  <a16:creationId xmlns="" xmlns:a16="http://schemas.microsoft.com/office/drawing/2014/main" id="{CF7730B5-65E3-BA4D-89F0-814AA42B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30</a:t>
              </a:r>
            </a:p>
          </p:txBody>
        </p:sp>
        <p:sp>
          <p:nvSpPr>
            <p:cNvPr id="51" name="Rectangle 53">
              <a:extLst>
                <a:ext uri="{FF2B5EF4-FFF2-40B4-BE49-F238E27FC236}">
                  <a16:creationId xmlns="" xmlns:a16="http://schemas.microsoft.com/office/drawing/2014/main" id="{0A755DC5-C23B-D24A-8E10-3B6FDD3B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40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="" xmlns:a16="http://schemas.microsoft.com/office/drawing/2014/main" id="{361F9080-3915-9944-95D9-9AFFA33F6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50</a:t>
              </a:r>
            </a:p>
          </p:txBody>
        </p:sp>
        <p:sp>
          <p:nvSpPr>
            <p:cNvPr id="53" name="Rectangle 55">
              <a:extLst>
                <a:ext uri="{FF2B5EF4-FFF2-40B4-BE49-F238E27FC236}">
                  <a16:creationId xmlns="" xmlns:a16="http://schemas.microsoft.com/office/drawing/2014/main" id="{F54ACE78-4585-0544-9AA6-25212010F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60</a:t>
              </a:r>
            </a:p>
          </p:txBody>
        </p:sp>
        <p:sp>
          <p:nvSpPr>
            <p:cNvPr id="54" name="Rectangle 56">
              <a:extLst>
                <a:ext uri="{FF2B5EF4-FFF2-40B4-BE49-F238E27FC236}">
                  <a16:creationId xmlns="" xmlns:a16="http://schemas.microsoft.com/office/drawing/2014/main" id="{4317B070-B4F7-4F4D-8675-85A06638E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3556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70</a:t>
              </a:r>
            </a:p>
          </p:txBody>
        </p:sp>
        <p:sp>
          <p:nvSpPr>
            <p:cNvPr id="55" name="Rectangle 57">
              <a:extLst>
                <a:ext uri="{FF2B5EF4-FFF2-40B4-BE49-F238E27FC236}">
                  <a16:creationId xmlns="" xmlns:a16="http://schemas.microsoft.com/office/drawing/2014/main" id="{1613F8F2-E918-B843-91B3-3A19CAA80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3692"/>
              <a:ext cx="252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Patients (%)</a:t>
              </a:r>
            </a:p>
          </p:txBody>
        </p:sp>
        <p:sp>
          <p:nvSpPr>
            <p:cNvPr id="56" name="Rectangle 59">
              <a:extLst>
                <a:ext uri="{FF2B5EF4-FFF2-40B4-BE49-F238E27FC236}">
                  <a16:creationId xmlns="" xmlns:a16="http://schemas.microsoft.com/office/drawing/2014/main" id="{3A9DAA8A-31C1-A640-B464-95B9508D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1046"/>
              <a:ext cx="200" cy="201"/>
            </a:xfrm>
            <a:prstGeom prst="rect">
              <a:avLst/>
            </a:prstGeom>
            <a:solidFill>
              <a:srgbClr val="003399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57" name="Rectangle 60">
              <a:extLst>
                <a:ext uri="{FF2B5EF4-FFF2-40B4-BE49-F238E27FC236}">
                  <a16:creationId xmlns="" xmlns:a16="http://schemas.microsoft.com/office/drawing/2014/main" id="{A63EDA77-EA2B-EB4D-BB39-1F204A563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063"/>
              <a:ext cx="5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Analgesic</a:t>
              </a:r>
            </a:p>
          </p:txBody>
        </p:sp>
        <p:sp>
          <p:nvSpPr>
            <p:cNvPr id="58" name="Rectangle 61">
              <a:extLst>
                <a:ext uri="{FF2B5EF4-FFF2-40B4-BE49-F238E27FC236}">
                  <a16:creationId xmlns="" xmlns:a16="http://schemas.microsoft.com/office/drawing/2014/main" id="{14C3C837-7F49-CA41-98D8-DE090B2D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1036"/>
              <a:ext cx="201" cy="20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050">
                <a:solidFill>
                  <a:prstClr val="black"/>
                </a:solidFill>
              </a:endParaRPr>
            </a:p>
          </p:txBody>
        </p:sp>
        <p:sp>
          <p:nvSpPr>
            <p:cNvPr id="59" name="Rectangle 62">
              <a:extLst>
                <a:ext uri="{FF2B5EF4-FFF2-40B4-BE49-F238E27FC236}">
                  <a16:creationId xmlns="" xmlns:a16="http://schemas.microsoft.com/office/drawing/2014/main" id="{8A157E1B-1E3F-514C-954F-B9E1FF45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1063"/>
              <a:ext cx="46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Placebo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9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="" xmlns:a16="http://schemas.microsoft.com/office/drawing/2014/main" id="{C52D6E6B-967A-5741-BFF3-9BF6C0E33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09" y="0"/>
            <a:ext cx="38964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80A2A5-3810-9F49-8E2C-65DE31021EDE}"/>
              </a:ext>
            </a:extLst>
          </p:cNvPr>
          <p:cNvSpPr txBox="1"/>
          <p:nvPr/>
        </p:nvSpPr>
        <p:spPr>
          <a:xfrm>
            <a:off x="554182" y="1302327"/>
            <a:ext cx="41840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Outcome of at least 50% of maximum pain relief over 6 hours in indirect comparison of 39 Cochrane </a:t>
            </a:r>
            <a:r>
              <a:rPr lang="en-US" dirty="0" smtClean="0"/>
              <a:t>Reviews </a:t>
            </a:r>
            <a:r>
              <a:rPr lang="en-US" dirty="0"/>
              <a:t>with 460 RCTs and </a:t>
            </a:r>
            <a:r>
              <a:rPr lang="en-US" dirty="0" smtClean="0"/>
              <a:t>&gt; 50,000 </a:t>
            </a:r>
            <a:r>
              <a:rPr lang="en-US" dirty="0"/>
              <a:t>participants</a:t>
            </a:r>
          </a:p>
          <a:p>
            <a:endParaRPr lang="en-US" dirty="0"/>
          </a:p>
          <a:p>
            <a:r>
              <a:rPr lang="en-US" dirty="0"/>
              <a:t>Results shown as NNT for active versus placebo</a:t>
            </a:r>
          </a:p>
          <a:p>
            <a:endParaRPr lang="en-US" dirty="0"/>
          </a:p>
          <a:p>
            <a:r>
              <a:rPr lang="en-US" dirty="0"/>
              <a:t>Bars show 95% CI of the NNT, and the colour change the point estimate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NMA shows same estimates of effect and order (</a:t>
            </a:r>
            <a:r>
              <a:rPr lang="en-GB" dirty="0"/>
              <a:t>Pain 2018 159: 2234–44)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Dose response must be evaluated in </a:t>
            </a:r>
            <a:r>
              <a:rPr lang="en-US" dirty="0" smtClean="0"/>
              <a:t>RCTs </a:t>
            </a:r>
            <a:r>
              <a:rPr lang="en-US" dirty="0"/>
              <a:t>with direct comparison (BJ Clin </a:t>
            </a:r>
            <a:r>
              <a:rPr lang="en-US" dirty="0" err="1"/>
              <a:t>Pharmacol</a:t>
            </a:r>
            <a:r>
              <a:rPr lang="en-US" dirty="0"/>
              <a:t> 2007 63:271-8)</a:t>
            </a:r>
          </a:p>
        </p:txBody>
      </p:sp>
    </p:spTree>
    <p:extLst>
      <p:ext uri="{BB962C8B-B14F-4D97-AF65-F5344CB8AC3E}">
        <p14:creationId xmlns:p14="http://schemas.microsoft.com/office/powerpoint/2010/main" val="41286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FBE2B-0787-D04B-84FA-6CE337D6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Multi-day studies in acute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CA8BBC-B5F3-464D-9F09-705CFFA9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7" y="2253324"/>
            <a:ext cx="3703637" cy="390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Few studies have looked at multi-day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use average pain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recent examples use participants with mean Pain Intensity less than 40/100 mm 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Equivalent to no worse than mild pain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3EA805-779D-2348-AC90-E86473D4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50767"/>
            <a:ext cx="4286848" cy="3036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07D11A-DAC4-344C-93D5-106E40DAE364}"/>
              </a:ext>
            </a:extLst>
          </p:cNvPr>
          <p:cNvSpPr txBox="1"/>
          <p:nvPr/>
        </p:nvSpPr>
        <p:spPr>
          <a:xfrm>
            <a:off x="4683128" y="2088937"/>
            <a:ext cx="402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with mean PI </a:t>
            </a:r>
            <a:r>
              <a:rPr lang="en-US" dirty="0" smtClean="0"/>
              <a:t>&lt; 40/100 </a:t>
            </a:r>
            <a:r>
              <a:rPr lang="en-US" dirty="0"/>
              <a:t>mm over 48 hours following hysterectomy (N = 606)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002EEE-E814-7540-9F99-49B3D2FD57DE}"/>
              </a:ext>
            </a:extLst>
          </p:cNvPr>
          <p:cNvSpPr txBox="1"/>
          <p:nvPr/>
        </p:nvSpPr>
        <p:spPr>
          <a:xfrm>
            <a:off x="757237" y="6392161"/>
            <a:ext cx="3591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Moore et al. BMC Anesthesiology 2016 16:9</a:t>
            </a:r>
          </a:p>
        </p:txBody>
      </p:sp>
    </p:spTree>
    <p:extLst>
      <p:ext uri="{BB962C8B-B14F-4D97-AF65-F5344CB8AC3E}">
        <p14:creationId xmlns:p14="http://schemas.microsoft.com/office/powerpoint/2010/main" val="5214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hran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1446</Words>
  <Application>Microsoft Office PowerPoint</Application>
  <PresentationFormat>On-screen Show (4:3)</PresentationFormat>
  <Paragraphs>223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Cochrane</vt:lpstr>
      <vt:lpstr>Postoperative pain</vt:lpstr>
      <vt:lpstr>Contents</vt:lpstr>
      <vt:lpstr>What is an outcome?</vt:lpstr>
      <vt:lpstr>Postoperative pain-related outcomes </vt:lpstr>
      <vt:lpstr>Reduction of pain by at least 50%</vt:lpstr>
      <vt:lpstr>Reduction of pain by at least 50%</vt:lpstr>
      <vt:lpstr>Reduction of pain by at least 50%</vt:lpstr>
      <vt:lpstr>PowerPoint Presentation</vt:lpstr>
      <vt:lpstr>Multi-day studies in acute pain</vt:lpstr>
      <vt:lpstr>Time to remedication</vt:lpstr>
      <vt:lpstr>Time to remedication</vt:lpstr>
      <vt:lpstr>Opioid or analgesic requirement</vt:lpstr>
      <vt:lpstr>Opioid or analgesic requirement</vt:lpstr>
      <vt:lpstr>Problem with taking the average</vt:lpstr>
      <vt:lpstr>Adverse events</vt:lpstr>
      <vt:lpstr>AE collection methods</vt:lpstr>
      <vt:lpstr>Recommended AE outcomes</vt:lpstr>
      <vt:lpstr>Postoperative nausea and vomiting</vt:lpstr>
      <vt:lpstr>Length of hospital stay</vt:lpstr>
      <vt:lpstr>Readmission</vt:lpstr>
      <vt:lpstr>Putting it all together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Postoperative pain</dc:title>
  <dc:creator>andrew.moore@omkltd.org</dc:creator>
  <cp:lastModifiedBy>Anna Erskine</cp:lastModifiedBy>
  <cp:revision>18</cp:revision>
  <dcterms:created xsi:type="dcterms:W3CDTF">2020-12-15T11:58:50Z</dcterms:created>
  <dcterms:modified xsi:type="dcterms:W3CDTF">2021-04-09T11:36:49Z</dcterms:modified>
</cp:coreProperties>
</file>