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63" r:id="rId3"/>
    <p:sldId id="621" r:id="rId4"/>
    <p:sldId id="620" r:id="rId5"/>
    <p:sldId id="619" r:id="rId6"/>
    <p:sldId id="622" r:id="rId7"/>
    <p:sldId id="623" r:id="rId8"/>
    <p:sldId id="624" r:id="rId9"/>
    <p:sldId id="625" r:id="rId10"/>
    <p:sldId id="292" r:id="rId11"/>
    <p:sldId id="628" r:id="rId12"/>
    <p:sldId id="632" r:id="rId13"/>
    <p:sldId id="629" r:id="rId14"/>
    <p:sldId id="630" r:id="rId15"/>
    <p:sldId id="631" r:id="rId16"/>
    <p:sldId id="626" r:id="rId17"/>
    <p:sldId id="627" r:id="rId18"/>
    <p:sldId id="633" r:id="rId19"/>
    <p:sldId id="25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0019" autoAdjust="0"/>
    <p:restoredTop sz="93630" autoAdjust="0"/>
  </p:normalViewPr>
  <p:slideViewPr>
    <p:cSldViewPr snapToGrid="0" showGuides="1">
      <p:cViewPr>
        <p:scale>
          <a:sx n="116" d="100"/>
          <a:sy n="116" d="100"/>
        </p:scale>
        <p:origin x="-1410" y="-72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99" d="100"/>
          <a:sy n="99" d="100"/>
        </p:scale>
        <p:origin x="-3492" y="-96"/>
      </p:cViewPr>
      <p:guideLst>
        <p:guide orient="horz" pos="2880"/>
        <p:guide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\\Users\andrewmoore1\Documents\NIF%20resources\NIF%20pain%20slides\4%20AP%20fundamentals\ketamin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en-GB"/>
              <a:t>Ibuprofen 400 mg 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4788339138783302"/>
          <c:y val="0.2248591321824642"/>
          <c:w val="0.83283168397724605"/>
          <c:h val="0.635090769903762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rofe!$C$7</c:f>
              <c:strCache>
                <c:ptCount val="1"/>
                <c:pt idx="0">
                  <c:v>BOCF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numRef>
              <c:f>rofe!$B$8:$B$11</c:f>
              <c:numCache>
                <c:formatCode>General</c:formatCode>
                <c:ptCount val="4"/>
                <c:pt idx="0">
                  <c:v>6</c:v>
                </c:pt>
                <c:pt idx="1">
                  <c:v>8</c:v>
                </c:pt>
                <c:pt idx="2">
                  <c:v>12</c:v>
                </c:pt>
                <c:pt idx="3">
                  <c:v>24</c:v>
                </c:pt>
              </c:numCache>
            </c:numRef>
          </c:cat>
          <c:val>
            <c:numRef>
              <c:f>rofe!$C$8:$C$11</c:f>
              <c:numCache>
                <c:formatCode>General</c:formatCode>
                <c:ptCount val="4"/>
                <c:pt idx="0">
                  <c:v>2.2999999999999998</c:v>
                </c:pt>
                <c:pt idx="1">
                  <c:v>2.8</c:v>
                </c:pt>
                <c:pt idx="2">
                  <c:v>5.6</c:v>
                </c:pt>
                <c:pt idx="3">
                  <c:v>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C65-7440-86EB-CCE76301CD27}"/>
            </c:ext>
          </c:extLst>
        </c:ser>
        <c:ser>
          <c:idx val="1"/>
          <c:order val="1"/>
          <c:tx>
            <c:strRef>
              <c:f>rofe!$D$7</c:f>
              <c:strCache>
                <c:ptCount val="1"/>
                <c:pt idx="0">
                  <c:v>LOCF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chemeClr val="bg2"/>
              </a:solidFill>
            </a:ln>
            <a:effectLst/>
          </c:spPr>
          <c:invertIfNegative val="0"/>
          <c:cat>
            <c:numRef>
              <c:f>rofe!$B$8:$B$11</c:f>
              <c:numCache>
                <c:formatCode>General</c:formatCode>
                <c:ptCount val="4"/>
                <c:pt idx="0">
                  <c:v>6</c:v>
                </c:pt>
                <c:pt idx="1">
                  <c:v>8</c:v>
                </c:pt>
                <c:pt idx="2">
                  <c:v>12</c:v>
                </c:pt>
                <c:pt idx="3">
                  <c:v>24</c:v>
                </c:pt>
              </c:numCache>
            </c:numRef>
          </c:cat>
          <c:val>
            <c:numRef>
              <c:f>rofe!$D$8:$D$11</c:f>
              <c:numCache>
                <c:formatCode>General</c:formatCode>
                <c:ptCount val="4"/>
                <c:pt idx="0">
                  <c:v>2.2000000000000002</c:v>
                </c:pt>
                <c:pt idx="1">
                  <c:v>2.5</c:v>
                </c:pt>
                <c:pt idx="2">
                  <c:v>3.5</c:v>
                </c:pt>
                <c:pt idx="3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C65-7440-86EB-CCE76301CD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8712576"/>
        <c:axId val="138714496"/>
      </c:barChart>
      <c:catAx>
        <c:axId val="13871257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Hours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8714496"/>
        <c:crosses val="autoZero"/>
        <c:auto val="1"/>
        <c:lblAlgn val="ctr"/>
        <c:lblOffset val="100"/>
        <c:noMultiLvlLbl val="0"/>
      </c:catAx>
      <c:valAx>
        <c:axId val="138714496"/>
        <c:scaling>
          <c:orientation val="minMax"/>
        </c:scaling>
        <c:delete val="0"/>
        <c:axPos val="l"/>
        <c:majorGridlines>
          <c:spPr>
            <a:ln w="2857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Number needed to treat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87125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160513496124269"/>
          <c:y val="0.20600211431904344"/>
          <c:w val="0.28202988245146399"/>
          <c:h val="0.1061063721201516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>
          <a:solidFill>
            <a:srgbClr val="002060"/>
          </a:solidFill>
        </a:defRPr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24744" y="4343400"/>
            <a:ext cx="4608512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22876" y="8686800"/>
            <a:ext cx="835124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Source Sans Pro" pitchFamily="34" charset="0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1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411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922" y="435311"/>
            <a:ext cx="2767355" cy="572977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39738" y="2232000"/>
            <a:ext cx="6156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545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02400"/>
            <a:ext cx="6120000" cy="460800"/>
          </a:xfrm>
        </p:spPr>
        <p:txBody>
          <a:bodyPr anchor="t" anchorCtr="0"/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442511"/>
            <a:ext cx="1980000" cy="409956"/>
          </a:xfrm>
          <a:prstGeom prst="rect">
            <a:avLst/>
          </a:prstGeom>
        </p:spPr>
      </p:pic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7720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</p:spTree>
    <p:extLst>
      <p:ext uri="{BB962C8B-B14F-4D97-AF65-F5344CB8AC3E}">
        <p14:creationId xmlns:p14="http://schemas.microsoft.com/office/powerpoint/2010/main" val="1671985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08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442511"/>
            <a:ext cx="1980000" cy="40995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6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442511"/>
            <a:ext cx="1980000" cy="40995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7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4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922" y="435311"/>
            <a:ext cx="2767355" cy="572977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3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922" y="435311"/>
            <a:ext cx="2767355" cy="572977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24000" y="0"/>
            <a:ext cx="5220000" cy="68580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0" y="1964825"/>
            <a:ext cx="4356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8000" y="3835800"/>
            <a:ext cx="404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8" b="16524"/>
          <a:stretch/>
        </p:blipFill>
        <p:spPr>
          <a:xfrm>
            <a:off x="2073686" y="0"/>
            <a:ext cx="277711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35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56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7286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922" y="435311"/>
            <a:ext cx="2767355" cy="572977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585" y="0"/>
            <a:ext cx="428244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71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95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8800" y="14094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922" y="435311"/>
            <a:ext cx="2767355" cy="572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04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699225"/>
            <a:ext cx="4117862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958200"/>
            <a:ext cx="4117862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922" y="435311"/>
            <a:ext cx="2767355" cy="572977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3"/>
          <a:stretch/>
        </p:blipFill>
        <p:spPr>
          <a:xfrm>
            <a:off x="5534025" y="0"/>
            <a:ext cx="3120980" cy="6858000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644000" y="1324800"/>
            <a:ext cx="4500000" cy="3384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</p:spTree>
    <p:extLst>
      <p:ext uri="{BB962C8B-B14F-4D97-AF65-F5344CB8AC3E}">
        <p14:creationId xmlns:p14="http://schemas.microsoft.com/office/powerpoint/2010/main" val="308952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/>
              <a:t>Insert image here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419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6278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922" y="435311"/>
            <a:ext cx="2767355" cy="572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51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9738" y="1317600"/>
            <a:ext cx="612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738" y="2275200"/>
            <a:ext cx="6120000" cy="39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656" y="0"/>
            <a:ext cx="1990344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442511"/>
            <a:ext cx="1980000" cy="409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50" r:id="rId8"/>
    <p:sldLayoutId id="2147483656" r:id="rId9"/>
    <p:sldLayoutId id="2147483664" r:id="rId10"/>
    <p:sldLayoutId id="2147483657" r:id="rId11"/>
    <p:sldLayoutId id="2147483654" r:id="rId12"/>
    <p:sldLayoutId id="2147483665" r:id="rId13"/>
    <p:sldLayoutId id="2147483666" r:id="rId14"/>
    <p:sldLayoutId id="2147483667" r:id="rId15"/>
    <p:sldLayoutId id="214748365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 spc="-4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None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Char char="•"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defTabSz="914400" rtl="0" eaLnBrk="1" latinLnBrk="0" hangingPunct="1">
        <a:spcBef>
          <a:spcPts val="567"/>
        </a:spcBef>
        <a:buClr>
          <a:schemeClr val="bg2"/>
        </a:buClr>
        <a:buFont typeface="Arial" pitchFamily="34" charset="0"/>
        <a:buChar char="•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papas.cochrane.org/resources/acute-pain-outcomes" TargetMode="Externa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Postoperative pain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799"/>
            <a:ext cx="4464000" cy="999853"/>
          </a:xfrm>
        </p:spPr>
        <p:txBody>
          <a:bodyPr/>
          <a:lstStyle/>
          <a:p>
            <a:r>
              <a:rPr lang="en-GB" dirty="0"/>
              <a:t>Some fundamentals of acute pain studies</a:t>
            </a:r>
          </a:p>
        </p:txBody>
      </p:sp>
      <p:pic>
        <p:nvPicPr>
          <p:cNvPr id="17" name="Picture 2" descr="M:\Templates\Logo\nihr_logos_funded by_col_rg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2102" y="6521202"/>
            <a:ext cx="1152380" cy="240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" descr="M:\Templates\Logo\New NHS foundation trust 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2924" y="6524188"/>
            <a:ext cx="1186251" cy="237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564" y="6505046"/>
            <a:ext cx="923591" cy="297615"/>
          </a:xfrm>
          <a:prstGeom prst="rect">
            <a:avLst/>
          </a:prstGeom>
        </p:spPr>
      </p:pic>
      <p:pic>
        <p:nvPicPr>
          <p:cNvPr id="20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084" y="6473899"/>
            <a:ext cx="1038971" cy="342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8735" y="865762"/>
            <a:ext cx="6120000" cy="632838"/>
          </a:xfrm>
        </p:spPr>
        <p:txBody>
          <a:bodyPr/>
          <a:lstStyle/>
          <a:p>
            <a:r>
              <a:rPr lang="en-US" dirty="0"/>
              <a:t>Remedication rates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088537" y="6291024"/>
            <a:ext cx="2566728" cy="307777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eaLnBrk="1" hangingPunct="1"/>
            <a:r>
              <a:rPr lang="en-US" sz="1400" i="1" dirty="0">
                <a:latin typeface="+mj-lt"/>
                <a:cs typeface="Arial" charset="0"/>
              </a:rPr>
              <a:t>Moore et al. Pain 2011 152: 982-9</a:t>
            </a:r>
          </a:p>
        </p:txBody>
      </p:sp>
      <p:pic>
        <p:nvPicPr>
          <p:cNvPr id="4" name="Picture 4" descr="remedgem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552" y="1595437"/>
            <a:ext cx="8451141" cy="366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88735" y="5367694"/>
            <a:ext cx="7283665" cy="923330"/>
          </a:xfrm>
          <a:prstGeom prst="rect">
            <a:avLst/>
          </a:prstGeom>
          <a:solidFill>
            <a:srgbClr val="C0C0C0">
              <a:alpha val="38039"/>
            </a:srgbClr>
          </a:solidFill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800000"/>
                </a:solidFill>
              </a:rPr>
              <a:t>Remedication in participants with initial moderate or severe pain with placebo and a variety of  analgesics given at different doses and combinations: remedication rates are significant</a:t>
            </a:r>
          </a:p>
        </p:txBody>
      </p:sp>
    </p:spTree>
    <p:extLst>
      <p:ext uri="{BB962C8B-B14F-4D97-AF65-F5344CB8AC3E}">
        <p14:creationId xmlns:p14="http://schemas.microsoft.com/office/powerpoint/2010/main" val="12743615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746E5E53-C455-5B41-998E-8ED667650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Dealing with remedication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0C3012D8-FAB1-BD4E-A12E-6650CD488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738" y="2046600"/>
            <a:ext cx="7574710" cy="440798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 acute pain some participants are likely to </a:t>
            </a:r>
            <a:r>
              <a:rPr lang="en-US" dirty="0" err="1"/>
              <a:t>remedicate</a:t>
            </a:r>
            <a:r>
              <a:rPr lang="en-US" dirty="0"/>
              <a:t> with additional analgesic due to inadequate pain relief (equivalent to a drop out or withdrawal in other circumstances)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This is often dealt with in analyses by a forward imputation of what the result would have been had remedication not occurred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Baseline observation carried forward (BOCF) assumes that at remedication pain intensity reverts to the initial value and pain relief defaults to zero (close to what is found in practice)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Last observation carried forward (LOCF) assumes that  the pain intensity and pain relief at the time of remedication are carried forward to the end of the trial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C00000"/>
                </a:solidFill>
              </a:rPr>
              <a:t>LOCF tends to overstate efficacy compared with BOCF</a:t>
            </a:r>
          </a:p>
        </p:txBody>
      </p:sp>
    </p:spTree>
    <p:extLst>
      <p:ext uri="{BB962C8B-B14F-4D97-AF65-F5344CB8AC3E}">
        <p14:creationId xmlns:p14="http://schemas.microsoft.com/office/powerpoint/2010/main" val="1593101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1682840-B073-FB4B-87A6-BB52F1766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737" y="1317600"/>
            <a:ext cx="6919005" cy="632838"/>
          </a:xfrm>
        </p:spPr>
        <p:txBody>
          <a:bodyPr/>
          <a:lstStyle/>
          <a:p>
            <a:r>
              <a:rPr lang="en-US" dirty="0"/>
              <a:t>Individual patient data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E25F2EA-7D56-B442-96AD-C86CB9471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 following three slides show data from an acute pain trial where participants were randomized to placebo, paracetamol 1000 mg, or ibuprofen sodium 400 mg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Individual pain intensity scores shown over 6-hour observation period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 the case of remedication, BOCF rules were applied (pain intensity reverts to initial – lines become parallel with X-axis from time of remedication)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Note the tendency to an all or nothing response,  and how remedication tends to be early</a:t>
            </a:r>
          </a:p>
        </p:txBody>
      </p:sp>
    </p:spTree>
    <p:extLst>
      <p:ext uri="{BB962C8B-B14F-4D97-AF65-F5344CB8AC3E}">
        <p14:creationId xmlns:p14="http://schemas.microsoft.com/office/powerpoint/2010/main" val="16901220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08D50A1-6FED-5947-A13A-30D60DB6F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happens with placebo</a:t>
            </a:r>
          </a:p>
        </p:txBody>
      </p:sp>
      <p:sp>
        <p:nvSpPr>
          <p:cNvPr id="4" name="Text Box 295">
            <a:extLst>
              <a:ext uri="{FF2B5EF4-FFF2-40B4-BE49-F238E27FC236}">
                <a16:creationId xmlns="" xmlns:a16="http://schemas.microsoft.com/office/drawing/2014/main" id="{2F67F2A2-3919-D645-80C2-9DD1E44C6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6656" y="6348363"/>
            <a:ext cx="4930963" cy="3385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1600" i="1" dirty="0">
                <a:latin typeface="+mj-lt"/>
                <a:cs typeface="Arial"/>
              </a:rPr>
              <a:t>Moore et al. </a:t>
            </a:r>
            <a:r>
              <a:rPr lang="en-US" sz="1600" i="1" dirty="0" err="1">
                <a:latin typeface="+mj-lt"/>
                <a:cs typeface="Arial"/>
              </a:rPr>
              <a:t>Europ</a:t>
            </a:r>
            <a:r>
              <a:rPr lang="en-US" sz="1600" i="1" dirty="0">
                <a:latin typeface="+mj-lt"/>
                <a:cs typeface="Arial"/>
              </a:rPr>
              <a:t> J Pain 2015 19:187-92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CD3E90DF-A069-9D4B-BE62-A44F9C9861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123" y="2258015"/>
            <a:ext cx="7199767" cy="411415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FE615F11-5960-7C48-AEA6-27AEEA672EBD}"/>
              </a:ext>
            </a:extLst>
          </p:cNvPr>
          <p:cNvSpPr txBox="1"/>
          <p:nvPr/>
        </p:nvSpPr>
        <p:spPr>
          <a:xfrm>
            <a:off x="2296633" y="2073349"/>
            <a:ext cx="5550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Individual patient data from RCT with placebo </a:t>
            </a:r>
          </a:p>
        </p:txBody>
      </p:sp>
    </p:spTree>
    <p:extLst>
      <p:ext uri="{BB962C8B-B14F-4D97-AF65-F5344CB8AC3E}">
        <p14:creationId xmlns:p14="http://schemas.microsoft.com/office/powerpoint/2010/main" val="21660984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2EFC2300-C5F7-FE4D-839F-286BCA966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737" y="1317600"/>
            <a:ext cx="6730319" cy="632838"/>
          </a:xfrm>
        </p:spPr>
        <p:txBody>
          <a:bodyPr/>
          <a:lstStyle/>
          <a:p>
            <a:r>
              <a:rPr lang="en-US" dirty="0"/>
              <a:t>What happens with paracetamol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DCC8CEBA-FC80-A848-B251-6795F9DCE9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344" y="2428233"/>
            <a:ext cx="7210513" cy="410933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50F631C3-58A2-DB4F-B02E-F9A338BFC7EF}"/>
              </a:ext>
            </a:extLst>
          </p:cNvPr>
          <p:cNvSpPr txBox="1"/>
          <p:nvPr/>
        </p:nvSpPr>
        <p:spPr>
          <a:xfrm>
            <a:off x="1669143" y="2073349"/>
            <a:ext cx="61776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Individual patient data from RCT with paracetamol 1000 mg </a:t>
            </a:r>
          </a:p>
        </p:txBody>
      </p:sp>
    </p:spTree>
    <p:extLst>
      <p:ext uri="{BB962C8B-B14F-4D97-AF65-F5344CB8AC3E}">
        <p14:creationId xmlns:p14="http://schemas.microsoft.com/office/powerpoint/2010/main" val="28144741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="" xmlns:a16="http://schemas.microsoft.com/office/drawing/2014/main" id="{8DC0C606-1AB8-2541-9448-B0B0D51F3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happens with ibuprofen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0E1F0557-3973-F544-9EDC-2C98F43EABB6}"/>
              </a:ext>
            </a:extLst>
          </p:cNvPr>
          <p:cNvSpPr txBox="1"/>
          <p:nvPr/>
        </p:nvSpPr>
        <p:spPr>
          <a:xfrm>
            <a:off x="1444328" y="2073349"/>
            <a:ext cx="6613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Individual patient data from RCT with ibuprofen sodium 400 mg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2EBE6CE2-BD0F-5241-AFBB-A7AE2B0E63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297" y="2565592"/>
            <a:ext cx="7209950" cy="4087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1309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258AACD0-93BC-1A4B-9D5E-648FFDF3A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Imputation methods</a:t>
            </a:r>
          </a:p>
        </p:txBody>
      </p:sp>
      <p:grpSp>
        <p:nvGrpSpPr>
          <p:cNvPr id="5" name="Group 3">
            <a:extLst>
              <a:ext uri="{FF2B5EF4-FFF2-40B4-BE49-F238E27FC236}">
                <a16:creationId xmlns="" xmlns:a16="http://schemas.microsoft.com/office/drawing/2014/main" id="{56559E0C-B772-6249-A264-52FF7BDD99AD}"/>
              </a:ext>
            </a:extLst>
          </p:cNvPr>
          <p:cNvGrpSpPr>
            <a:grpSpLocks/>
          </p:cNvGrpSpPr>
          <p:nvPr/>
        </p:nvGrpSpPr>
        <p:grpSpPr bwMode="auto">
          <a:xfrm>
            <a:off x="4716463" y="2553025"/>
            <a:ext cx="3944937" cy="2887662"/>
            <a:chOff x="3267" y="1635"/>
            <a:chExt cx="2393" cy="1819"/>
          </a:xfrm>
        </p:grpSpPr>
        <p:sp>
          <p:nvSpPr>
            <p:cNvPr id="6" name="Rectangle 4">
              <a:extLst>
                <a:ext uri="{FF2B5EF4-FFF2-40B4-BE49-F238E27FC236}">
                  <a16:creationId xmlns="" xmlns:a16="http://schemas.microsoft.com/office/drawing/2014/main" id="{D0223A1B-689F-6F4B-A5E7-8AF43ECE19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1" y="1774"/>
              <a:ext cx="2085" cy="1408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5">
              <a:extLst>
                <a:ext uri="{FF2B5EF4-FFF2-40B4-BE49-F238E27FC236}">
                  <a16:creationId xmlns="" xmlns:a16="http://schemas.microsoft.com/office/drawing/2014/main" id="{1A9ACEE7-12FE-7F4C-AF32-BFC6563043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64" y="3175"/>
              <a:ext cx="2086" cy="1"/>
            </a:xfrm>
            <a:prstGeom prst="line">
              <a:avLst/>
            </a:prstGeom>
            <a:noFill/>
            <a:ln w="30163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6">
              <a:extLst>
                <a:ext uri="{FF2B5EF4-FFF2-40B4-BE49-F238E27FC236}">
                  <a16:creationId xmlns="" xmlns:a16="http://schemas.microsoft.com/office/drawing/2014/main" id="{9DD3B037-DED9-3D4A-B8E9-A9638B0742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64" y="2710"/>
              <a:ext cx="2086" cy="1"/>
            </a:xfrm>
            <a:prstGeom prst="line">
              <a:avLst/>
            </a:prstGeom>
            <a:noFill/>
            <a:ln w="30163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7">
              <a:extLst>
                <a:ext uri="{FF2B5EF4-FFF2-40B4-BE49-F238E27FC236}">
                  <a16:creationId xmlns="" xmlns:a16="http://schemas.microsoft.com/office/drawing/2014/main" id="{64B1DF2B-AC9F-524E-A7E2-27866D7AAC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64" y="2239"/>
              <a:ext cx="2086" cy="1"/>
            </a:xfrm>
            <a:prstGeom prst="line">
              <a:avLst/>
            </a:prstGeom>
            <a:noFill/>
            <a:ln w="30163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8">
              <a:extLst>
                <a:ext uri="{FF2B5EF4-FFF2-40B4-BE49-F238E27FC236}">
                  <a16:creationId xmlns="" xmlns:a16="http://schemas.microsoft.com/office/drawing/2014/main" id="{6D1AE992-5CFE-4144-9400-3EFABDC721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64" y="1768"/>
              <a:ext cx="2086" cy="1"/>
            </a:xfrm>
            <a:prstGeom prst="line">
              <a:avLst/>
            </a:prstGeom>
            <a:noFill/>
            <a:ln w="30163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9">
              <a:extLst>
                <a:ext uri="{FF2B5EF4-FFF2-40B4-BE49-F238E27FC236}">
                  <a16:creationId xmlns="" xmlns:a16="http://schemas.microsoft.com/office/drawing/2014/main" id="{CF21F52B-0773-1B48-8402-F1205D3CFC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32" y="3182"/>
              <a:ext cx="3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10">
              <a:extLst>
                <a:ext uri="{FF2B5EF4-FFF2-40B4-BE49-F238E27FC236}">
                  <a16:creationId xmlns="" xmlns:a16="http://schemas.microsoft.com/office/drawing/2014/main" id="{650CD555-69CF-1D4B-BBFF-D3E2FAFCB7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32" y="2717"/>
              <a:ext cx="3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1">
              <a:extLst>
                <a:ext uri="{FF2B5EF4-FFF2-40B4-BE49-F238E27FC236}">
                  <a16:creationId xmlns="" xmlns:a16="http://schemas.microsoft.com/office/drawing/2014/main" id="{944288AD-50AD-EA4B-9532-7A2360D3EB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32" y="2245"/>
              <a:ext cx="3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2">
              <a:extLst>
                <a:ext uri="{FF2B5EF4-FFF2-40B4-BE49-F238E27FC236}">
                  <a16:creationId xmlns="" xmlns:a16="http://schemas.microsoft.com/office/drawing/2014/main" id="{1FBD051E-CDB8-8342-B935-0379141573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32" y="1774"/>
              <a:ext cx="3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3">
              <a:extLst>
                <a:ext uri="{FF2B5EF4-FFF2-40B4-BE49-F238E27FC236}">
                  <a16:creationId xmlns="" xmlns:a16="http://schemas.microsoft.com/office/drawing/2014/main" id="{0BBCCC87-5773-D54D-B0E8-5093AF2FE1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71" y="3182"/>
              <a:ext cx="1" cy="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14">
              <a:extLst>
                <a:ext uri="{FF2B5EF4-FFF2-40B4-BE49-F238E27FC236}">
                  <a16:creationId xmlns="" xmlns:a16="http://schemas.microsoft.com/office/drawing/2014/main" id="{1E0B0930-D33E-A94B-AB3A-01421BFB50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19" y="3182"/>
              <a:ext cx="1" cy="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15">
              <a:extLst>
                <a:ext uri="{FF2B5EF4-FFF2-40B4-BE49-F238E27FC236}">
                  <a16:creationId xmlns="" xmlns:a16="http://schemas.microsoft.com/office/drawing/2014/main" id="{6BAC685A-28F0-8142-9082-A1BA6B500C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68" y="3182"/>
              <a:ext cx="1" cy="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16">
              <a:extLst>
                <a:ext uri="{FF2B5EF4-FFF2-40B4-BE49-F238E27FC236}">
                  <a16:creationId xmlns="" xmlns:a16="http://schemas.microsoft.com/office/drawing/2014/main" id="{25C898B8-714E-E041-A06C-40B1E2592A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0" y="3182"/>
              <a:ext cx="1" cy="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17">
              <a:extLst>
                <a:ext uri="{FF2B5EF4-FFF2-40B4-BE49-F238E27FC236}">
                  <a16:creationId xmlns="" xmlns:a16="http://schemas.microsoft.com/office/drawing/2014/main" id="{3F24EC13-95EF-B544-8DF3-27A7FF5B3C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59" y="3182"/>
              <a:ext cx="1" cy="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18">
              <a:extLst>
                <a:ext uri="{FF2B5EF4-FFF2-40B4-BE49-F238E27FC236}">
                  <a16:creationId xmlns="" xmlns:a16="http://schemas.microsoft.com/office/drawing/2014/main" id="{7F9E67A7-BC05-964D-8B1A-F45B3EA943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208" y="3182"/>
              <a:ext cx="1" cy="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19">
              <a:extLst>
                <a:ext uri="{FF2B5EF4-FFF2-40B4-BE49-F238E27FC236}">
                  <a16:creationId xmlns="" xmlns:a16="http://schemas.microsoft.com/office/drawing/2014/main" id="{5A0A3B45-597B-BE44-AE24-748563E4AF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556" y="3182"/>
              <a:ext cx="1" cy="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20">
              <a:extLst>
                <a:ext uri="{FF2B5EF4-FFF2-40B4-BE49-F238E27FC236}">
                  <a16:creationId xmlns="" xmlns:a16="http://schemas.microsoft.com/office/drawing/2014/main" id="{706242C7-A43D-764D-B104-292F7C0AFC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71" y="1774"/>
              <a:ext cx="1" cy="14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21">
              <a:extLst>
                <a:ext uri="{FF2B5EF4-FFF2-40B4-BE49-F238E27FC236}">
                  <a16:creationId xmlns="" xmlns:a16="http://schemas.microsoft.com/office/drawing/2014/main" id="{018C2038-957A-5546-88E5-DCBE4ED638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1" y="3182"/>
              <a:ext cx="2085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22">
              <a:extLst>
                <a:ext uri="{FF2B5EF4-FFF2-40B4-BE49-F238E27FC236}">
                  <a16:creationId xmlns="" xmlns:a16="http://schemas.microsoft.com/office/drawing/2014/main" id="{208352F5-9846-1941-9094-FBAC46B61444}"/>
                </a:ext>
              </a:extLst>
            </p:cNvPr>
            <p:cNvSpPr>
              <a:spLocks/>
            </p:cNvSpPr>
            <p:nvPr/>
          </p:nvSpPr>
          <p:spPr bwMode="auto">
            <a:xfrm>
              <a:off x="3464" y="2065"/>
              <a:ext cx="2086" cy="1110"/>
            </a:xfrm>
            <a:custGeom>
              <a:avLst/>
              <a:gdLst>
                <a:gd name="T0" fmla="*/ 2086 w 2086"/>
                <a:gd name="T1" fmla="*/ 361 h 1110"/>
                <a:gd name="T2" fmla="*/ 1040 w 2086"/>
                <a:gd name="T3" fmla="*/ 342 h 1110"/>
                <a:gd name="T4" fmla="*/ 698 w 2086"/>
                <a:gd name="T5" fmla="*/ 239 h 1110"/>
                <a:gd name="T6" fmla="*/ 523 w 2086"/>
                <a:gd name="T7" fmla="*/ 25 h 1110"/>
                <a:gd name="T8" fmla="*/ 433 w 2086"/>
                <a:gd name="T9" fmla="*/ 0 h 1110"/>
                <a:gd name="T10" fmla="*/ 349 w 2086"/>
                <a:gd name="T11" fmla="*/ 0 h 1110"/>
                <a:gd name="T12" fmla="*/ 258 w 2086"/>
                <a:gd name="T13" fmla="*/ 13 h 1110"/>
                <a:gd name="T14" fmla="*/ 175 w 2086"/>
                <a:gd name="T15" fmla="*/ 96 h 1110"/>
                <a:gd name="T16" fmla="*/ 84 w 2086"/>
                <a:gd name="T17" fmla="*/ 316 h 1110"/>
                <a:gd name="T18" fmla="*/ 39 w 2086"/>
                <a:gd name="T19" fmla="*/ 710 h 1110"/>
                <a:gd name="T20" fmla="*/ 0 w 2086"/>
                <a:gd name="T21" fmla="*/ 1110 h 1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86" h="1110">
                  <a:moveTo>
                    <a:pt x="2086" y="361"/>
                  </a:moveTo>
                  <a:lnTo>
                    <a:pt x="1040" y="342"/>
                  </a:lnTo>
                  <a:lnTo>
                    <a:pt x="698" y="239"/>
                  </a:lnTo>
                  <a:lnTo>
                    <a:pt x="523" y="25"/>
                  </a:lnTo>
                  <a:lnTo>
                    <a:pt x="433" y="0"/>
                  </a:lnTo>
                  <a:lnTo>
                    <a:pt x="349" y="0"/>
                  </a:lnTo>
                  <a:lnTo>
                    <a:pt x="258" y="13"/>
                  </a:lnTo>
                  <a:lnTo>
                    <a:pt x="175" y="96"/>
                  </a:lnTo>
                  <a:lnTo>
                    <a:pt x="84" y="316"/>
                  </a:lnTo>
                  <a:lnTo>
                    <a:pt x="39" y="710"/>
                  </a:lnTo>
                  <a:lnTo>
                    <a:pt x="0" y="1110"/>
                  </a:lnTo>
                </a:path>
              </a:pathLst>
            </a:custGeom>
            <a:noFill/>
            <a:ln w="30163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3">
              <a:extLst>
                <a:ext uri="{FF2B5EF4-FFF2-40B4-BE49-F238E27FC236}">
                  <a16:creationId xmlns="" xmlns:a16="http://schemas.microsoft.com/office/drawing/2014/main" id="{C4F2B52C-4095-2644-ABAC-F87F3CE8A4D3}"/>
                </a:ext>
              </a:extLst>
            </p:cNvPr>
            <p:cNvSpPr>
              <a:spLocks/>
            </p:cNvSpPr>
            <p:nvPr/>
          </p:nvSpPr>
          <p:spPr bwMode="auto">
            <a:xfrm>
              <a:off x="3464" y="2149"/>
              <a:ext cx="2086" cy="1026"/>
            </a:xfrm>
            <a:custGeom>
              <a:avLst/>
              <a:gdLst>
                <a:gd name="T0" fmla="*/ 2086 w 2086"/>
                <a:gd name="T1" fmla="*/ 800 h 1026"/>
                <a:gd name="T2" fmla="*/ 1040 w 2086"/>
                <a:gd name="T3" fmla="*/ 800 h 1026"/>
                <a:gd name="T4" fmla="*/ 698 w 2086"/>
                <a:gd name="T5" fmla="*/ 561 h 1026"/>
                <a:gd name="T6" fmla="*/ 523 w 2086"/>
                <a:gd name="T7" fmla="*/ 258 h 1026"/>
                <a:gd name="T8" fmla="*/ 433 w 2086"/>
                <a:gd name="T9" fmla="*/ 174 h 1026"/>
                <a:gd name="T10" fmla="*/ 349 w 2086"/>
                <a:gd name="T11" fmla="*/ 90 h 1026"/>
                <a:gd name="T12" fmla="*/ 258 w 2086"/>
                <a:gd name="T13" fmla="*/ 0 h 1026"/>
                <a:gd name="T14" fmla="*/ 175 w 2086"/>
                <a:gd name="T15" fmla="*/ 0 h 1026"/>
                <a:gd name="T16" fmla="*/ 84 w 2086"/>
                <a:gd name="T17" fmla="*/ 193 h 1026"/>
                <a:gd name="T18" fmla="*/ 39 w 2086"/>
                <a:gd name="T19" fmla="*/ 561 h 1026"/>
                <a:gd name="T20" fmla="*/ 0 w 2086"/>
                <a:gd name="T21" fmla="*/ 1026 h 10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86" h="1026">
                  <a:moveTo>
                    <a:pt x="2086" y="800"/>
                  </a:moveTo>
                  <a:lnTo>
                    <a:pt x="1040" y="800"/>
                  </a:lnTo>
                  <a:lnTo>
                    <a:pt x="698" y="561"/>
                  </a:lnTo>
                  <a:lnTo>
                    <a:pt x="523" y="258"/>
                  </a:lnTo>
                  <a:lnTo>
                    <a:pt x="433" y="174"/>
                  </a:lnTo>
                  <a:lnTo>
                    <a:pt x="349" y="90"/>
                  </a:lnTo>
                  <a:lnTo>
                    <a:pt x="258" y="0"/>
                  </a:lnTo>
                  <a:lnTo>
                    <a:pt x="175" y="0"/>
                  </a:lnTo>
                  <a:lnTo>
                    <a:pt x="84" y="193"/>
                  </a:lnTo>
                  <a:lnTo>
                    <a:pt x="39" y="561"/>
                  </a:lnTo>
                  <a:lnTo>
                    <a:pt x="0" y="1026"/>
                  </a:lnTo>
                </a:path>
              </a:pathLst>
            </a:custGeom>
            <a:noFill/>
            <a:ln w="30163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4">
              <a:extLst>
                <a:ext uri="{FF2B5EF4-FFF2-40B4-BE49-F238E27FC236}">
                  <a16:creationId xmlns="" xmlns:a16="http://schemas.microsoft.com/office/drawing/2014/main" id="{242F9C0F-879B-4C46-8B26-CC111DD68C36}"/>
                </a:ext>
              </a:extLst>
            </p:cNvPr>
            <p:cNvSpPr>
              <a:spLocks/>
            </p:cNvSpPr>
            <p:nvPr/>
          </p:nvSpPr>
          <p:spPr bwMode="auto">
            <a:xfrm>
              <a:off x="3464" y="2936"/>
              <a:ext cx="2086" cy="239"/>
            </a:xfrm>
            <a:custGeom>
              <a:avLst/>
              <a:gdLst>
                <a:gd name="T0" fmla="*/ 2086 w 2086"/>
                <a:gd name="T1" fmla="*/ 84 h 239"/>
                <a:gd name="T2" fmla="*/ 1040 w 2086"/>
                <a:gd name="T3" fmla="*/ 104 h 239"/>
                <a:gd name="T4" fmla="*/ 698 w 2086"/>
                <a:gd name="T5" fmla="*/ 84 h 239"/>
                <a:gd name="T6" fmla="*/ 523 w 2086"/>
                <a:gd name="T7" fmla="*/ 33 h 239"/>
                <a:gd name="T8" fmla="*/ 433 w 2086"/>
                <a:gd name="T9" fmla="*/ 13 h 239"/>
                <a:gd name="T10" fmla="*/ 349 w 2086"/>
                <a:gd name="T11" fmla="*/ 26 h 239"/>
                <a:gd name="T12" fmla="*/ 258 w 2086"/>
                <a:gd name="T13" fmla="*/ 33 h 239"/>
                <a:gd name="T14" fmla="*/ 175 w 2086"/>
                <a:gd name="T15" fmla="*/ 52 h 239"/>
                <a:gd name="T16" fmla="*/ 84 w 2086"/>
                <a:gd name="T17" fmla="*/ 0 h 239"/>
                <a:gd name="T18" fmla="*/ 39 w 2086"/>
                <a:gd name="T19" fmla="*/ 26 h 239"/>
                <a:gd name="T20" fmla="*/ 0 w 2086"/>
                <a:gd name="T21" fmla="*/ 239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86" h="239">
                  <a:moveTo>
                    <a:pt x="2086" y="84"/>
                  </a:moveTo>
                  <a:lnTo>
                    <a:pt x="1040" y="104"/>
                  </a:lnTo>
                  <a:lnTo>
                    <a:pt x="698" y="84"/>
                  </a:lnTo>
                  <a:lnTo>
                    <a:pt x="523" y="33"/>
                  </a:lnTo>
                  <a:lnTo>
                    <a:pt x="433" y="13"/>
                  </a:lnTo>
                  <a:lnTo>
                    <a:pt x="349" y="26"/>
                  </a:lnTo>
                  <a:lnTo>
                    <a:pt x="258" y="33"/>
                  </a:lnTo>
                  <a:lnTo>
                    <a:pt x="175" y="52"/>
                  </a:lnTo>
                  <a:lnTo>
                    <a:pt x="84" y="0"/>
                  </a:lnTo>
                  <a:lnTo>
                    <a:pt x="39" y="26"/>
                  </a:lnTo>
                  <a:lnTo>
                    <a:pt x="0" y="239"/>
                  </a:lnTo>
                </a:path>
              </a:pathLst>
            </a:custGeom>
            <a:noFill/>
            <a:ln w="30163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Rectangle 25">
              <a:extLst>
                <a:ext uri="{FF2B5EF4-FFF2-40B4-BE49-F238E27FC236}">
                  <a16:creationId xmlns="" xmlns:a16="http://schemas.microsoft.com/office/drawing/2014/main" id="{63A62641-DDBC-5B40-907E-B3B3BCA017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6" y="3139"/>
              <a:ext cx="5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>
                  <a:latin typeface="Helvetica" pitchFamily="2" charset="0"/>
                </a:rPr>
                <a:t>0</a:t>
              </a:r>
              <a:endParaRPr lang="en-US" altLang="en-US"/>
            </a:p>
          </p:txBody>
        </p:sp>
        <p:sp>
          <p:nvSpPr>
            <p:cNvPr id="28" name="Rectangle 26">
              <a:extLst>
                <a:ext uri="{FF2B5EF4-FFF2-40B4-BE49-F238E27FC236}">
                  <a16:creationId xmlns="" xmlns:a16="http://schemas.microsoft.com/office/drawing/2014/main" id="{7188F5E1-126D-E845-B5F1-C3BA614E45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6" y="2674"/>
              <a:ext cx="5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>
                  <a:latin typeface="Helvetica" pitchFamily="2" charset="0"/>
                </a:rPr>
                <a:t>1</a:t>
              </a:r>
              <a:endParaRPr lang="en-US" altLang="en-US"/>
            </a:p>
          </p:txBody>
        </p:sp>
        <p:sp>
          <p:nvSpPr>
            <p:cNvPr id="29" name="Rectangle 27">
              <a:extLst>
                <a:ext uri="{FF2B5EF4-FFF2-40B4-BE49-F238E27FC236}">
                  <a16:creationId xmlns="" xmlns:a16="http://schemas.microsoft.com/office/drawing/2014/main" id="{7998A532-0F51-C54C-BC2C-EB0C7B96CD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6" y="2203"/>
              <a:ext cx="5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>
                  <a:latin typeface="Helvetica" pitchFamily="2" charset="0"/>
                </a:rPr>
                <a:t>2</a:t>
              </a:r>
              <a:endParaRPr lang="en-US" altLang="en-US"/>
            </a:p>
          </p:txBody>
        </p:sp>
        <p:sp>
          <p:nvSpPr>
            <p:cNvPr id="30" name="Rectangle 28">
              <a:extLst>
                <a:ext uri="{FF2B5EF4-FFF2-40B4-BE49-F238E27FC236}">
                  <a16:creationId xmlns="" xmlns:a16="http://schemas.microsoft.com/office/drawing/2014/main" id="{B0918742-9C73-8F41-A4C2-45E3967040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76" y="1732"/>
              <a:ext cx="5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>
                  <a:latin typeface="Helvetica" pitchFamily="2" charset="0"/>
                </a:rPr>
                <a:t>3</a:t>
              </a:r>
              <a:endParaRPr lang="en-US" altLang="en-US"/>
            </a:p>
          </p:txBody>
        </p:sp>
        <p:sp>
          <p:nvSpPr>
            <p:cNvPr id="31" name="Rectangle 29">
              <a:extLst>
                <a:ext uri="{FF2B5EF4-FFF2-40B4-BE49-F238E27FC236}">
                  <a16:creationId xmlns="" xmlns:a16="http://schemas.microsoft.com/office/drawing/2014/main" id="{0A0E9E96-E4F8-5543-95D6-D4FE8302CE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8" y="3236"/>
              <a:ext cx="5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>
                  <a:latin typeface="Helvetica" pitchFamily="2" charset="0"/>
                </a:rPr>
                <a:t>0</a:t>
              </a:r>
              <a:endParaRPr lang="en-US" altLang="en-US"/>
            </a:p>
          </p:txBody>
        </p:sp>
        <p:sp>
          <p:nvSpPr>
            <p:cNvPr id="32" name="Rectangle 30">
              <a:extLst>
                <a:ext uri="{FF2B5EF4-FFF2-40B4-BE49-F238E27FC236}">
                  <a16:creationId xmlns="" xmlns:a16="http://schemas.microsoft.com/office/drawing/2014/main" id="{BCEC609F-B78A-714C-B52D-52ECFE10D3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6" y="3236"/>
              <a:ext cx="5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>
                  <a:latin typeface="Helvetica" pitchFamily="2" charset="0"/>
                </a:rPr>
                <a:t>4</a:t>
              </a:r>
              <a:endParaRPr lang="en-US" altLang="en-US"/>
            </a:p>
          </p:txBody>
        </p:sp>
        <p:sp>
          <p:nvSpPr>
            <p:cNvPr id="33" name="Rectangle 31">
              <a:extLst>
                <a:ext uri="{FF2B5EF4-FFF2-40B4-BE49-F238E27FC236}">
                  <a16:creationId xmlns="" xmlns:a16="http://schemas.microsoft.com/office/drawing/2014/main" id="{0B9599AD-BD88-3C4C-B359-49E086DE2C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5" y="3236"/>
              <a:ext cx="5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>
                  <a:latin typeface="Helvetica" pitchFamily="2" charset="0"/>
                </a:rPr>
                <a:t>8</a:t>
              </a:r>
              <a:endParaRPr lang="en-US" altLang="en-US"/>
            </a:p>
          </p:txBody>
        </p:sp>
        <p:sp>
          <p:nvSpPr>
            <p:cNvPr id="34" name="Rectangle 32">
              <a:extLst>
                <a:ext uri="{FF2B5EF4-FFF2-40B4-BE49-F238E27FC236}">
                  <a16:creationId xmlns="" xmlns:a16="http://schemas.microsoft.com/office/drawing/2014/main" id="{C93D99F4-2D1A-8442-908E-DD86CBA429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8" y="3236"/>
              <a:ext cx="10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>
                  <a:latin typeface="Helvetica" pitchFamily="2" charset="0"/>
                </a:rPr>
                <a:t>12</a:t>
              </a:r>
              <a:endParaRPr lang="en-US" altLang="en-US"/>
            </a:p>
          </p:txBody>
        </p:sp>
        <p:sp>
          <p:nvSpPr>
            <p:cNvPr id="35" name="Rectangle 33">
              <a:extLst>
                <a:ext uri="{FF2B5EF4-FFF2-40B4-BE49-F238E27FC236}">
                  <a16:creationId xmlns="" xmlns:a16="http://schemas.microsoft.com/office/drawing/2014/main" id="{DA4774B7-CD26-2042-8866-24C1CF36E5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6" y="3236"/>
              <a:ext cx="10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>
                  <a:latin typeface="Helvetica" pitchFamily="2" charset="0"/>
                </a:rPr>
                <a:t>16</a:t>
              </a:r>
              <a:endParaRPr lang="en-US" altLang="en-US"/>
            </a:p>
          </p:txBody>
        </p:sp>
        <p:sp>
          <p:nvSpPr>
            <p:cNvPr id="36" name="Rectangle 34">
              <a:extLst>
                <a:ext uri="{FF2B5EF4-FFF2-40B4-BE49-F238E27FC236}">
                  <a16:creationId xmlns="" xmlns:a16="http://schemas.microsoft.com/office/drawing/2014/main" id="{C924123C-BFB9-F747-9778-C31C6DEC91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65" y="3236"/>
              <a:ext cx="10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>
                  <a:latin typeface="Helvetica" pitchFamily="2" charset="0"/>
                </a:rPr>
                <a:t>20</a:t>
              </a:r>
              <a:endParaRPr lang="en-US" altLang="en-US"/>
            </a:p>
          </p:txBody>
        </p:sp>
        <p:sp>
          <p:nvSpPr>
            <p:cNvPr id="37" name="Rectangle 35">
              <a:extLst>
                <a:ext uri="{FF2B5EF4-FFF2-40B4-BE49-F238E27FC236}">
                  <a16:creationId xmlns="" xmlns:a16="http://schemas.microsoft.com/office/drawing/2014/main" id="{50C1BE65-3ED9-7747-9799-2F510D7E1B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4" y="3236"/>
              <a:ext cx="10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>
                  <a:latin typeface="Helvetica" pitchFamily="2" charset="0"/>
                </a:rPr>
                <a:t>24</a:t>
              </a:r>
              <a:endParaRPr lang="en-US" altLang="en-US"/>
            </a:p>
          </p:txBody>
        </p:sp>
        <p:sp>
          <p:nvSpPr>
            <p:cNvPr id="38" name="Rectangle 36">
              <a:extLst>
                <a:ext uri="{FF2B5EF4-FFF2-40B4-BE49-F238E27FC236}">
                  <a16:creationId xmlns="" xmlns:a16="http://schemas.microsoft.com/office/drawing/2014/main" id="{6EB56873-E54A-FF4D-829D-CF50EC513D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7" y="1635"/>
              <a:ext cx="90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>
                  <a:latin typeface="Helvetica" pitchFamily="2" charset="0"/>
                </a:rPr>
                <a:t>Mean pain relief score</a:t>
              </a:r>
              <a:endParaRPr lang="en-US" altLang="en-US"/>
            </a:p>
          </p:txBody>
        </p:sp>
        <p:sp>
          <p:nvSpPr>
            <p:cNvPr id="39" name="Rectangle 37">
              <a:extLst>
                <a:ext uri="{FF2B5EF4-FFF2-40B4-BE49-F238E27FC236}">
                  <a16:creationId xmlns="" xmlns:a16="http://schemas.microsoft.com/office/drawing/2014/main" id="{99D32720-6D69-F74C-A27D-A3E759335D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7" y="3339"/>
              <a:ext cx="68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>
                  <a:latin typeface="Helvetica" pitchFamily="2" charset="0"/>
                </a:rPr>
                <a:t>Hours after dose</a:t>
              </a:r>
              <a:endParaRPr lang="en-US" altLang="en-US"/>
            </a:p>
          </p:txBody>
        </p:sp>
        <p:sp>
          <p:nvSpPr>
            <p:cNvPr id="40" name="Rectangle 38">
              <a:extLst>
                <a:ext uri="{FF2B5EF4-FFF2-40B4-BE49-F238E27FC236}">
                  <a16:creationId xmlns="" xmlns:a16="http://schemas.microsoft.com/office/drawing/2014/main" id="{143F26B7-278A-7146-AE1A-C842B504DA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6" y="1697"/>
              <a:ext cx="1034" cy="47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Line 39">
              <a:extLst>
                <a:ext uri="{FF2B5EF4-FFF2-40B4-BE49-F238E27FC236}">
                  <a16:creationId xmlns="" xmlns:a16="http://schemas.microsoft.com/office/drawing/2014/main" id="{A4945466-3D68-0949-805B-EC0479FB18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85" y="1768"/>
              <a:ext cx="129" cy="1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Rectangle 40">
              <a:extLst>
                <a:ext uri="{FF2B5EF4-FFF2-40B4-BE49-F238E27FC236}">
                  <a16:creationId xmlns="" xmlns:a16="http://schemas.microsoft.com/office/drawing/2014/main" id="{CEE08D50-5A3C-3441-8EA1-39AA1A0E96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7" y="1732"/>
              <a:ext cx="69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>
                  <a:latin typeface="Helvetica" pitchFamily="2" charset="0"/>
                </a:rPr>
                <a:t>Rofecoxib 50 mg</a:t>
              </a:r>
              <a:endParaRPr lang="en-US" altLang="en-US"/>
            </a:p>
          </p:txBody>
        </p:sp>
        <p:sp>
          <p:nvSpPr>
            <p:cNvPr id="43" name="Line 41">
              <a:extLst>
                <a:ext uri="{FF2B5EF4-FFF2-40B4-BE49-F238E27FC236}">
                  <a16:creationId xmlns="" xmlns:a16="http://schemas.microsoft.com/office/drawing/2014/main" id="{042C98A4-F572-B340-806B-8264315BC3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85" y="1923"/>
              <a:ext cx="129" cy="1"/>
            </a:xfrm>
            <a:prstGeom prst="line">
              <a:avLst/>
            </a:prstGeom>
            <a:noFill/>
            <a:ln w="30163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Rectangle 42">
              <a:extLst>
                <a:ext uri="{FF2B5EF4-FFF2-40B4-BE49-F238E27FC236}">
                  <a16:creationId xmlns="" xmlns:a16="http://schemas.microsoft.com/office/drawing/2014/main" id="{56E55B12-37B8-F049-BC9D-D2C144CC92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7" y="1887"/>
              <a:ext cx="72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>
                  <a:latin typeface="Helvetica" pitchFamily="2" charset="0"/>
                </a:rPr>
                <a:t>Ibuprofen 400 mg</a:t>
              </a:r>
              <a:endParaRPr lang="en-US" altLang="en-US"/>
            </a:p>
          </p:txBody>
        </p:sp>
        <p:sp>
          <p:nvSpPr>
            <p:cNvPr id="45" name="Line 43">
              <a:extLst>
                <a:ext uri="{FF2B5EF4-FFF2-40B4-BE49-F238E27FC236}">
                  <a16:creationId xmlns="" xmlns:a16="http://schemas.microsoft.com/office/drawing/2014/main" id="{BFAEF260-7D24-3A41-A71D-3F6E967042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85" y="2078"/>
              <a:ext cx="129" cy="1"/>
            </a:xfrm>
            <a:prstGeom prst="line">
              <a:avLst/>
            </a:prstGeom>
            <a:noFill/>
            <a:ln w="30163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Rectangle 44">
              <a:extLst>
                <a:ext uri="{FF2B5EF4-FFF2-40B4-BE49-F238E27FC236}">
                  <a16:creationId xmlns="" xmlns:a16="http://schemas.microsoft.com/office/drawing/2014/main" id="{8AE2D012-19AC-B84F-9170-739B03BFC6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7" y="2042"/>
              <a:ext cx="33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>
                  <a:latin typeface="Helvetica" pitchFamily="2" charset="0"/>
                </a:rPr>
                <a:t>Placebo</a:t>
              </a:r>
              <a:endParaRPr lang="en-US" altLang="en-US"/>
            </a:p>
          </p:txBody>
        </p:sp>
      </p:grpSp>
      <p:grpSp>
        <p:nvGrpSpPr>
          <p:cNvPr id="47" name="Group 45">
            <a:extLst>
              <a:ext uri="{FF2B5EF4-FFF2-40B4-BE49-F238E27FC236}">
                <a16:creationId xmlns="" xmlns:a16="http://schemas.microsoft.com/office/drawing/2014/main" id="{84E10B80-2EA2-F940-BB3E-D36E0AC36668}"/>
              </a:ext>
            </a:extLst>
          </p:cNvPr>
          <p:cNvGrpSpPr>
            <a:grpSpLocks/>
          </p:cNvGrpSpPr>
          <p:nvPr/>
        </p:nvGrpSpPr>
        <p:grpSpPr bwMode="auto">
          <a:xfrm>
            <a:off x="439738" y="2560962"/>
            <a:ext cx="3944937" cy="2897188"/>
            <a:chOff x="673" y="1640"/>
            <a:chExt cx="2393" cy="1825"/>
          </a:xfrm>
        </p:grpSpPr>
        <p:sp>
          <p:nvSpPr>
            <p:cNvPr id="48" name="Rectangle 46">
              <a:extLst>
                <a:ext uri="{FF2B5EF4-FFF2-40B4-BE49-F238E27FC236}">
                  <a16:creationId xmlns="" xmlns:a16="http://schemas.microsoft.com/office/drawing/2014/main" id="{C5C7BF56-0258-9D4C-A220-0D4A5F5C97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7" y="1779"/>
              <a:ext cx="2085" cy="1414"/>
            </a:xfrm>
            <a:prstGeom prst="rect">
              <a:avLst/>
            </a:pr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47">
              <a:extLst>
                <a:ext uri="{FF2B5EF4-FFF2-40B4-BE49-F238E27FC236}">
                  <a16:creationId xmlns="" xmlns:a16="http://schemas.microsoft.com/office/drawing/2014/main" id="{185C2C10-A5DD-7143-AD98-472A6DDA4A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0" y="3186"/>
              <a:ext cx="2086" cy="1"/>
            </a:xfrm>
            <a:prstGeom prst="line">
              <a:avLst/>
            </a:prstGeom>
            <a:noFill/>
            <a:ln w="30163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Line 48">
              <a:extLst>
                <a:ext uri="{FF2B5EF4-FFF2-40B4-BE49-F238E27FC236}">
                  <a16:creationId xmlns="" xmlns:a16="http://schemas.microsoft.com/office/drawing/2014/main" id="{3F078E66-B952-2D4A-8EF0-BD5A71152E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0" y="2715"/>
              <a:ext cx="2086" cy="1"/>
            </a:xfrm>
            <a:prstGeom prst="line">
              <a:avLst/>
            </a:prstGeom>
            <a:noFill/>
            <a:ln w="30163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49">
              <a:extLst>
                <a:ext uri="{FF2B5EF4-FFF2-40B4-BE49-F238E27FC236}">
                  <a16:creationId xmlns="" xmlns:a16="http://schemas.microsoft.com/office/drawing/2014/main" id="{8A5F4044-FAAB-624A-BE08-F667CE3786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0" y="2244"/>
              <a:ext cx="2086" cy="1"/>
            </a:xfrm>
            <a:prstGeom prst="line">
              <a:avLst/>
            </a:prstGeom>
            <a:noFill/>
            <a:ln w="30163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Line 50">
              <a:extLst>
                <a:ext uri="{FF2B5EF4-FFF2-40B4-BE49-F238E27FC236}">
                  <a16:creationId xmlns="" xmlns:a16="http://schemas.microsoft.com/office/drawing/2014/main" id="{19C20D07-61CC-FB4D-A4FE-A4ECD2E63E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0" y="1773"/>
              <a:ext cx="2086" cy="1"/>
            </a:xfrm>
            <a:prstGeom prst="line">
              <a:avLst/>
            </a:prstGeom>
            <a:noFill/>
            <a:ln w="30163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Line 51">
              <a:extLst>
                <a:ext uri="{FF2B5EF4-FFF2-40B4-BE49-F238E27FC236}">
                  <a16:creationId xmlns="" xmlns:a16="http://schemas.microsoft.com/office/drawing/2014/main" id="{051B14B3-B3D3-F045-9671-12BC05D7FF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8" y="3193"/>
              <a:ext cx="3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Line 52">
              <a:extLst>
                <a:ext uri="{FF2B5EF4-FFF2-40B4-BE49-F238E27FC236}">
                  <a16:creationId xmlns="" xmlns:a16="http://schemas.microsoft.com/office/drawing/2014/main" id="{D68972F2-E287-594E-AC35-92CD796E71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8" y="2722"/>
              <a:ext cx="3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Line 53">
              <a:extLst>
                <a:ext uri="{FF2B5EF4-FFF2-40B4-BE49-F238E27FC236}">
                  <a16:creationId xmlns="" xmlns:a16="http://schemas.microsoft.com/office/drawing/2014/main" id="{746EAEF0-4C95-054A-AA7F-68143CA314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8" y="2250"/>
              <a:ext cx="3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54">
              <a:extLst>
                <a:ext uri="{FF2B5EF4-FFF2-40B4-BE49-F238E27FC236}">
                  <a16:creationId xmlns="" xmlns:a16="http://schemas.microsoft.com/office/drawing/2014/main" id="{3CF5152B-6665-DE4B-BCCB-388B792F94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8" y="1779"/>
              <a:ext cx="3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Line 55">
              <a:extLst>
                <a:ext uri="{FF2B5EF4-FFF2-40B4-BE49-F238E27FC236}">
                  <a16:creationId xmlns="" xmlns:a16="http://schemas.microsoft.com/office/drawing/2014/main" id="{C22577F5-B6D3-0049-A953-C9D0D553F9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77" y="3193"/>
              <a:ext cx="1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Line 56">
              <a:extLst>
                <a:ext uri="{FF2B5EF4-FFF2-40B4-BE49-F238E27FC236}">
                  <a16:creationId xmlns="" xmlns:a16="http://schemas.microsoft.com/office/drawing/2014/main" id="{055783DD-8606-334D-9C02-A6324A52AD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25" y="3193"/>
              <a:ext cx="1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Line 57">
              <a:extLst>
                <a:ext uri="{FF2B5EF4-FFF2-40B4-BE49-F238E27FC236}">
                  <a16:creationId xmlns="" xmlns:a16="http://schemas.microsoft.com/office/drawing/2014/main" id="{31084EA9-1EEC-1540-8546-807AFA5D78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74" y="3193"/>
              <a:ext cx="1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58">
              <a:extLst>
                <a:ext uri="{FF2B5EF4-FFF2-40B4-BE49-F238E27FC236}">
                  <a16:creationId xmlns="" xmlns:a16="http://schemas.microsoft.com/office/drawing/2014/main" id="{59BAE63F-5729-D04F-B887-F52DBF3C57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16" y="3193"/>
              <a:ext cx="1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Line 59">
              <a:extLst>
                <a:ext uri="{FF2B5EF4-FFF2-40B4-BE49-F238E27FC236}">
                  <a16:creationId xmlns="" xmlns:a16="http://schemas.microsoft.com/office/drawing/2014/main" id="{EDD872C1-7554-6A42-B2E0-0027086FC3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65" y="3193"/>
              <a:ext cx="1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Line 60">
              <a:extLst>
                <a:ext uri="{FF2B5EF4-FFF2-40B4-BE49-F238E27FC236}">
                  <a16:creationId xmlns="" xmlns:a16="http://schemas.microsoft.com/office/drawing/2014/main" id="{BD0FA892-E4EC-5C40-8EC4-0C4AF89EFF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14" y="3193"/>
              <a:ext cx="1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Line 61">
              <a:extLst>
                <a:ext uri="{FF2B5EF4-FFF2-40B4-BE49-F238E27FC236}">
                  <a16:creationId xmlns="" xmlns:a16="http://schemas.microsoft.com/office/drawing/2014/main" id="{BAF5AE32-5A2C-C448-8AF9-1A5C8B5E514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62" y="3193"/>
              <a:ext cx="1" cy="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Line 62">
              <a:extLst>
                <a:ext uri="{FF2B5EF4-FFF2-40B4-BE49-F238E27FC236}">
                  <a16:creationId xmlns="" xmlns:a16="http://schemas.microsoft.com/office/drawing/2014/main" id="{AF8AE148-BB3E-0B4E-A3E5-3CB08DA8EC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77" y="1779"/>
              <a:ext cx="1" cy="14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Line 63">
              <a:extLst>
                <a:ext uri="{FF2B5EF4-FFF2-40B4-BE49-F238E27FC236}">
                  <a16:creationId xmlns="" xmlns:a16="http://schemas.microsoft.com/office/drawing/2014/main" id="{58F64715-59D4-5E47-A9EA-58AD4D7DB7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77" y="3193"/>
              <a:ext cx="2085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64">
              <a:extLst>
                <a:ext uri="{FF2B5EF4-FFF2-40B4-BE49-F238E27FC236}">
                  <a16:creationId xmlns="" xmlns:a16="http://schemas.microsoft.com/office/drawing/2014/main" id="{1E0DC7C6-BF6E-9E41-92A1-9AB182BE4A6F}"/>
                </a:ext>
              </a:extLst>
            </p:cNvPr>
            <p:cNvSpPr>
              <a:spLocks/>
            </p:cNvSpPr>
            <p:nvPr/>
          </p:nvSpPr>
          <p:spPr bwMode="auto">
            <a:xfrm>
              <a:off x="870" y="2018"/>
              <a:ext cx="2086" cy="1168"/>
            </a:xfrm>
            <a:custGeom>
              <a:avLst/>
              <a:gdLst>
                <a:gd name="T0" fmla="*/ 2086 w 2086"/>
                <a:gd name="T1" fmla="*/ 206 h 1168"/>
                <a:gd name="T2" fmla="*/ 1040 w 2086"/>
                <a:gd name="T3" fmla="*/ 174 h 1168"/>
                <a:gd name="T4" fmla="*/ 698 w 2086"/>
                <a:gd name="T5" fmla="*/ 97 h 1168"/>
                <a:gd name="T6" fmla="*/ 523 w 2086"/>
                <a:gd name="T7" fmla="*/ 0 h 1168"/>
                <a:gd name="T8" fmla="*/ 433 w 2086"/>
                <a:gd name="T9" fmla="*/ 0 h 1168"/>
                <a:gd name="T10" fmla="*/ 349 w 2086"/>
                <a:gd name="T11" fmla="*/ 0 h 1168"/>
                <a:gd name="T12" fmla="*/ 258 w 2086"/>
                <a:gd name="T13" fmla="*/ 19 h 1168"/>
                <a:gd name="T14" fmla="*/ 175 w 2086"/>
                <a:gd name="T15" fmla="*/ 103 h 1168"/>
                <a:gd name="T16" fmla="*/ 84 w 2086"/>
                <a:gd name="T17" fmla="*/ 368 h 1168"/>
                <a:gd name="T18" fmla="*/ 39 w 2086"/>
                <a:gd name="T19" fmla="*/ 768 h 1168"/>
                <a:gd name="T20" fmla="*/ 0 w 2086"/>
                <a:gd name="T21" fmla="*/ 1168 h 1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86" h="1168">
                  <a:moveTo>
                    <a:pt x="2086" y="206"/>
                  </a:moveTo>
                  <a:lnTo>
                    <a:pt x="1040" y="174"/>
                  </a:lnTo>
                  <a:lnTo>
                    <a:pt x="698" y="97"/>
                  </a:lnTo>
                  <a:lnTo>
                    <a:pt x="523" y="0"/>
                  </a:lnTo>
                  <a:lnTo>
                    <a:pt x="433" y="0"/>
                  </a:lnTo>
                  <a:lnTo>
                    <a:pt x="349" y="0"/>
                  </a:lnTo>
                  <a:lnTo>
                    <a:pt x="258" y="19"/>
                  </a:lnTo>
                  <a:lnTo>
                    <a:pt x="175" y="103"/>
                  </a:lnTo>
                  <a:lnTo>
                    <a:pt x="84" y="368"/>
                  </a:lnTo>
                  <a:lnTo>
                    <a:pt x="39" y="768"/>
                  </a:lnTo>
                  <a:lnTo>
                    <a:pt x="0" y="1168"/>
                  </a:lnTo>
                </a:path>
              </a:pathLst>
            </a:custGeom>
            <a:noFill/>
            <a:ln w="30163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65">
              <a:extLst>
                <a:ext uri="{FF2B5EF4-FFF2-40B4-BE49-F238E27FC236}">
                  <a16:creationId xmlns="" xmlns:a16="http://schemas.microsoft.com/office/drawing/2014/main" id="{C75A8AE2-BD44-D741-99A9-5D86D6DD2FBF}"/>
                </a:ext>
              </a:extLst>
            </p:cNvPr>
            <p:cNvSpPr>
              <a:spLocks/>
            </p:cNvSpPr>
            <p:nvPr/>
          </p:nvSpPr>
          <p:spPr bwMode="auto">
            <a:xfrm>
              <a:off x="870" y="2102"/>
              <a:ext cx="2086" cy="1084"/>
            </a:xfrm>
            <a:custGeom>
              <a:avLst/>
              <a:gdLst>
                <a:gd name="T0" fmla="*/ 2086 w 2086"/>
                <a:gd name="T1" fmla="*/ 626 h 1084"/>
                <a:gd name="T2" fmla="*/ 1040 w 2086"/>
                <a:gd name="T3" fmla="*/ 600 h 1084"/>
                <a:gd name="T4" fmla="*/ 698 w 2086"/>
                <a:gd name="T5" fmla="*/ 387 h 1084"/>
                <a:gd name="T6" fmla="*/ 523 w 2086"/>
                <a:gd name="T7" fmla="*/ 213 h 1084"/>
                <a:gd name="T8" fmla="*/ 433 w 2086"/>
                <a:gd name="T9" fmla="*/ 142 h 1084"/>
                <a:gd name="T10" fmla="*/ 349 w 2086"/>
                <a:gd name="T11" fmla="*/ 64 h 1084"/>
                <a:gd name="T12" fmla="*/ 258 w 2086"/>
                <a:gd name="T13" fmla="*/ 0 h 1084"/>
                <a:gd name="T14" fmla="*/ 175 w 2086"/>
                <a:gd name="T15" fmla="*/ 39 h 1084"/>
                <a:gd name="T16" fmla="*/ 84 w 2086"/>
                <a:gd name="T17" fmla="*/ 245 h 1084"/>
                <a:gd name="T18" fmla="*/ 39 w 2086"/>
                <a:gd name="T19" fmla="*/ 594 h 1084"/>
                <a:gd name="T20" fmla="*/ 0 w 2086"/>
                <a:gd name="T21" fmla="*/ 1084 h 10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86" h="1084">
                  <a:moveTo>
                    <a:pt x="2086" y="626"/>
                  </a:moveTo>
                  <a:lnTo>
                    <a:pt x="1040" y="600"/>
                  </a:lnTo>
                  <a:lnTo>
                    <a:pt x="698" y="387"/>
                  </a:lnTo>
                  <a:lnTo>
                    <a:pt x="523" y="213"/>
                  </a:lnTo>
                  <a:lnTo>
                    <a:pt x="433" y="142"/>
                  </a:lnTo>
                  <a:lnTo>
                    <a:pt x="349" y="64"/>
                  </a:lnTo>
                  <a:lnTo>
                    <a:pt x="258" y="0"/>
                  </a:lnTo>
                  <a:lnTo>
                    <a:pt x="175" y="39"/>
                  </a:lnTo>
                  <a:lnTo>
                    <a:pt x="84" y="245"/>
                  </a:lnTo>
                  <a:lnTo>
                    <a:pt x="39" y="594"/>
                  </a:lnTo>
                  <a:lnTo>
                    <a:pt x="0" y="1084"/>
                  </a:lnTo>
                </a:path>
              </a:pathLst>
            </a:custGeom>
            <a:noFill/>
            <a:ln w="30163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66">
              <a:extLst>
                <a:ext uri="{FF2B5EF4-FFF2-40B4-BE49-F238E27FC236}">
                  <a16:creationId xmlns="" xmlns:a16="http://schemas.microsoft.com/office/drawing/2014/main" id="{1DD347BC-3CF5-E64F-94BA-94839043DC8E}"/>
                </a:ext>
              </a:extLst>
            </p:cNvPr>
            <p:cNvSpPr>
              <a:spLocks/>
            </p:cNvSpPr>
            <p:nvPr/>
          </p:nvSpPr>
          <p:spPr bwMode="auto">
            <a:xfrm>
              <a:off x="870" y="2896"/>
              <a:ext cx="2086" cy="290"/>
            </a:xfrm>
            <a:custGeom>
              <a:avLst/>
              <a:gdLst>
                <a:gd name="T0" fmla="*/ 2086 w 2086"/>
                <a:gd name="T1" fmla="*/ 32 h 290"/>
                <a:gd name="T2" fmla="*/ 1040 w 2086"/>
                <a:gd name="T3" fmla="*/ 45 h 290"/>
                <a:gd name="T4" fmla="*/ 698 w 2086"/>
                <a:gd name="T5" fmla="*/ 39 h 290"/>
                <a:gd name="T6" fmla="*/ 523 w 2086"/>
                <a:gd name="T7" fmla="*/ 13 h 290"/>
                <a:gd name="T8" fmla="*/ 433 w 2086"/>
                <a:gd name="T9" fmla="*/ 0 h 290"/>
                <a:gd name="T10" fmla="*/ 349 w 2086"/>
                <a:gd name="T11" fmla="*/ 13 h 290"/>
                <a:gd name="T12" fmla="*/ 258 w 2086"/>
                <a:gd name="T13" fmla="*/ 26 h 290"/>
                <a:gd name="T14" fmla="*/ 175 w 2086"/>
                <a:gd name="T15" fmla="*/ 45 h 290"/>
                <a:gd name="T16" fmla="*/ 84 w 2086"/>
                <a:gd name="T17" fmla="*/ 45 h 290"/>
                <a:gd name="T18" fmla="*/ 39 w 2086"/>
                <a:gd name="T19" fmla="*/ 71 h 290"/>
                <a:gd name="T20" fmla="*/ 0 w 2086"/>
                <a:gd name="T21" fmla="*/ 290 h 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86" h="290">
                  <a:moveTo>
                    <a:pt x="2086" y="32"/>
                  </a:moveTo>
                  <a:lnTo>
                    <a:pt x="1040" y="45"/>
                  </a:lnTo>
                  <a:lnTo>
                    <a:pt x="698" y="39"/>
                  </a:lnTo>
                  <a:lnTo>
                    <a:pt x="523" y="13"/>
                  </a:lnTo>
                  <a:lnTo>
                    <a:pt x="433" y="0"/>
                  </a:lnTo>
                  <a:lnTo>
                    <a:pt x="349" y="13"/>
                  </a:lnTo>
                  <a:lnTo>
                    <a:pt x="258" y="26"/>
                  </a:lnTo>
                  <a:lnTo>
                    <a:pt x="175" y="45"/>
                  </a:lnTo>
                  <a:lnTo>
                    <a:pt x="84" y="45"/>
                  </a:lnTo>
                  <a:lnTo>
                    <a:pt x="39" y="71"/>
                  </a:lnTo>
                  <a:lnTo>
                    <a:pt x="0" y="290"/>
                  </a:lnTo>
                </a:path>
              </a:pathLst>
            </a:custGeom>
            <a:noFill/>
            <a:ln w="30163">
              <a:solidFill>
                <a:srgbClr val="FFFF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Rectangle 67">
              <a:extLst>
                <a:ext uri="{FF2B5EF4-FFF2-40B4-BE49-F238E27FC236}">
                  <a16:creationId xmlns="" xmlns:a16="http://schemas.microsoft.com/office/drawing/2014/main" id="{E89BF119-AACE-C740-B9B8-965D3583C3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2" y="3150"/>
              <a:ext cx="5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>
                  <a:latin typeface="Helvetica" pitchFamily="2" charset="0"/>
                </a:rPr>
                <a:t>0</a:t>
              </a:r>
              <a:endParaRPr lang="en-US" altLang="en-US"/>
            </a:p>
          </p:txBody>
        </p:sp>
        <p:sp>
          <p:nvSpPr>
            <p:cNvPr id="70" name="Rectangle 68">
              <a:extLst>
                <a:ext uri="{FF2B5EF4-FFF2-40B4-BE49-F238E27FC236}">
                  <a16:creationId xmlns="" xmlns:a16="http://schemas.microsoft.com/office/drawing/2014/main" id="{96E677DF-5C1E-5640-A2AC-0733D6668A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2" y="2679"/>
              <a:ext cx="5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>
                  <a:latin typeface="Helvetica" pitchFamily="2" charset="0"/>
                </a:rPr>
                <a:t>1</a:t>
              </a:r>
              <a:endParaRPr lang="en-US" altLang="en-US"/>
            </a:p>
          </p:txBody>
        </p:sp>
        <p:sp>
          <p:nvSpPr>
            <p:cNvPr id="71" name="Rectangle 69">
              <a:extLst>
                <a:ext uri="{FF2B5EF4-FFF2-40B4-BE49-F238E27FC236}">
                  <a16:creationId xmlns="" xmlns:a16="http://schemas.microsoft.com/office/drawing/2014/main" id="{682A6A74-2BD1-8B44-8FDB-FD1A5A3B5B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2" y="2208"/>
              <a:ext cx="5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>
                  <a:latin typeface="Helvetica" pitchFamily="2" charset="0"/>
                </a:rPr>
                <a:t>2</a:t>
              </a:r>
              <a:endParaRPr lang="en-US" altLang="en-US"/>
            </a:p>
          </p:txBody>
        </p:sp>
        <p:sp>
          <p:nvSpPr>
            <p:cNvPr id="72" name="Rectangle 70">
              <a:extLst>
                <a:ext uri="{FF2B5EF4-FFF2-40B4-BE49-F238E27FC236}">
                  <a16:creationId xmlns="" xmlns:a16="http://schemas.microsoft.com/office/drawing/2014/main" id="{077D5647-B240-5840-A2FA-F4605A3253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2" y="1737"/>
              <a:ext cx="5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>
                  <a:latin typeface="Helvetica" pitchFamily="2" charset="0"/>
                </a:rPr>
                <a:t>3</a:t>
              </a:r>
              <a:endParaRPr lang="en-US" altLang="en-US"/>
            </a:p>
          </p:txBody>
        </p:sp>
        <p:sp>
          <p:nvSpPr>
            <p:cNvPr id="73" name="Rectangle 71">
              <a:extLst>
                <a:ext uri="{FF2B5EF4-FFF2-40B4-BE49-F238E27FC236}">
                  <a16:creationId xmlns="" xmlns:a16="http://schemas.microsoft.com/office/drawing/2014/main" id="{FA1708C6-43CA-DD4D-949B-E9F1FC6651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4" y="3247"/>
              <a:ext cx="5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>
                  <a:latin typeface="Helvetica" pitchFamily="2" charset="0"/>
                </a:rPr>
                <a:t>0</a:t>
              </a:r>
              <a:endParaRPr lang="en-US" altLang="en-US"/>
            </a:p>
          </p:txBody>
        </p:sp>
        <p:sp>
          <p:nvSpPr>
            <p:cNvPr id="74" name="Rectangle 72">
              <a:extLst>
                <a:ext uri="{FF2B5EF4-FFF2-40B4-BE49-F238E27FC236}">
                  <a16:creationId xmlns="" xmlns:a16="http://schemas.microsoft.com/office/drawing/2014/main" id="{45A2D828-A4D3-C442-95B8-E456F7A9C0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2" y="3247"/>
              <a:ext cx="5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>
                  <a:latin typeface="Helvetica" pitchFamily="2" charset="0"/>
                </a:rPr>
                <a:t>4</a:t>
              </a:r>
              <a:endParaRPr lang="en-US" altLang="en-US"/>
            </a:p>
          </p:txBody>
        </p:sp>
        <p:sp>
          <p:nvSpPr>
            <p:cNvPr id="75" name="Rectangle 73">
              <a:extLst>
                <a:ext uri="{FF2B5EF4-FFF2-40B4-BE49-F238E27FC236}">
                  <a16:creationId xmlns="" xmlns:a16="http://schemas.microsoft.com/office/drawing/2014/main" id="{4D73D6A2-7EE6-B749-9573-EC7D50A3D2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1" y="3247"/>
              <a:ext cx="5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>
                  <a:latin typeface="Helvetica" pitchFamily="2" charset="0"/>
                </a:rPr>
                <a:t>8</a:t>
              </a:r>
              <a:endParaRPr lang="en-US" altLang="en-US"/>
            </a:p>
          </p:txBody>
        </p:sp>
        <p:sp>
          <p:nvSpPr>
            <p:cNvPr id="76" name="Rectangle 74">
              <a:extLst>
                <a:ext uri="{FF2B5EF4-FFF2-40B4-BE49-F238E27FC236}">
                  <a16:creationId xmlns="" xmlns:a16="http://schemas.microsoft.com/office/drawing/2014/main" id="{F9CF045A-265E-E343-885D-7719EB12A1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4" y="3247"/>
              <a:ext cx="10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>
                  <a:latin typeface="Helvetica" pitchFamily="2" charset="0"/>
                </a:rPr>
                <a:t>12</a:t>
              </a:r>
              <a:endParaRPr lang="en-US" altLang="en-US"/>
            </a:p>
          </p:txBody>
        </p:sp>
        <p:sp>
          <p:nvSpPr>
            <p:cNvPr id="77" name="Rectangle 75">
              <a:extLst>
                <a:ext uri="{FF2B5EF4-FFF2-40B4-BE49-F238E27FC236}">
                  <a16:creationId xmlns="" xmlns:a16="http://schemas.microsoft.com/office/drawing/2014/main" id="{EB6E5A77-FB11-8C4F-BB37-1F55632E86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22" y="3247"/>
              <a:ext cx="10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>
                  <a:latin typeface="Helvetica" pitchFamily="2" charset="0"/>
                </a:rPr>
                <a:t>16</a:t>
              </a:r>
              <a:endParaRPr lang="en-US" altLang="en-US"/>
            </a:p>
          </p:txBody>
        </p:sp>
        <p:sp>
          <p:nvSpPr>
            <p:cNvPr id="78" name="Rectangle 76">
              <a:extLst>
                <a:ext uri="{FF2B5EF4-FFF2-40B4-BE49-F238E27FC236}">
                  <a16:creationId xmlns="" xmlns:a16="http://schemas.microsoft.com/office/drawing/2014/main" id="{705A3636-C441-B14E-9AC9-529F442200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1" y="3247"/>
              <a:ext cx="10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>
                  <a:latin typeface="Helvetica" pitchFamily="2" charset="0"/>
                </a:rPr>
                <a:t>20</a:t>
              </a:r>
              <a:endParaRPr lang="en-US" altLang="en-US"/>
            </a:p>
          </p:txBody>
        </p:sp>
        <p:sp>
          <p:nvSpPr>
            <p:cNvPr id="79" name="Rectangle 77">
              <a:extLst>
                <a:ext uri="{FF2B5EF4-FFF2-40B4-BE49-F238E27FC236}">
                  <a16:creationId xmlns="" xmlns:a16="http://schemas.microsoft.com/office/drawing/2014/main" id="{BC20F3B4-1208-D541-A3AD-84D5D7A7C6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0" y="3247"/>
              <a:ext cx="10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>
                  <a:latin typeface="Helvetica" pitchFamily="2" charset="0"/>
                </a:rPr>
                <a:t>24</a:t>
              </a:r>
              <a:endParaRPr lang="en-US" altLang="en-US"/>
            </a:p>
          </p:txBody>
        </p:sp>
        <p:sp>
          <p:nvSpPr>
            <p:cNvPr id="80" name="Rectangle 78">
              <a:extLst>
                <a:ext uri="{FF2B5EF4-FFF2-40B4-BE49-F238E27FC236}">
                  <a16:creationId xmlns="" xmlns:a16="http://schemas.microsoft.com/office/drawing/2014/main" id="{AD88B132-BA36-9B48-A842-26EF4395BC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3" y="1640"/>
              <a:ext cx="909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>
                  <a:latin typeface="Helvetica" pitchFamily="2" charset="0"/>
                </a:rPr>
                <a:t>Mean pain relief score</a:t>
              </a:r>
              <a:endParaRPr lang="en-US" altLang="en-US"/>
            </a:p>
          </p:txBody>
        </p:sp>
        <p:sp>
          <p:nvSpPr>
            <p:cNvPr id="81" name="Rectangle 79">
              <a:extLst>
                <a:ext uri="{FF2B5EF4-FFF2-40B4-BE49-F238E27FC236}">
                  <a16:creationId xmlns="" xmlns:a16="http://schemas.microsoft.com/office/drawing/2014/main" id="{7830880A-D373-D84B-9C9A-AD2664E2B3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3" y="3350"/>
              <a:ext cx="68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>
                  <a:latin typeface="Helvetica" pitchFamily="2" charset="0"/>
                </a:rPr>
                <a:t>Hours after dose</a:t>
              </a:r>
              <a:endParaRPr lang="en-US" altLang="en-US"/>
            </a:p>
          </p:txBody>
        </p:sp>
        <p:sp>
          <p:nvSpPr>
            <p:cNvPr id="82" name="Rectangle 80">
              <a:extLst>
                <a:ext uri="{FF2B5EF4-FFF2-40B4-BE49-F238E27FC236}">
                  <a16:creationId xmlns="" xmlns:a16="http://schemas.microsoft.com/office/drawing/2014/main" id="{622D7B5D-84D7-AC4B-89AA-41BA40A4CA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2" y="1702"/>
              <a:ext cx="1034" cy="47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Line 81">
              <a:extLst>
                <a:ext uri="{FF2B5EF4-FFF2-40B4-BE49-F238E27FC236}">
                  <a16:creationId xmlns="" xmlns:a16="http://schemas.microsoft.com/office/drawing/2014/main" id="{8E60C3E8-427E-804E-B1FF-F7068AAF7C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1" y="1773"/>
              <a:ext cx="129" cy="1"/>
            </a:xfrm>
            <a:prstGeom prst="line">
              <a:avLst/>
            </a:prstGeom>
            <a:noFill/>
            <a:ln w="30163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Rectangle 82">
              <a:extLst>
                <a:ext uri="{FF2B5EF4-FFF2-40B4-BE49-F238E27FC236}">
                  <a16:creationId xmlns="" xmlns:a16="http://schemas.microsoft.com/office/drawing/2014/main" id="{179C9136-DA80-8347-AFA5-E129D47AC3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3" y="1737"/>
              <a:ext cx="693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>
                  <a:latin typeface="Helvetica" pitchFamily="2" charset="0"/>
                </a:rPr>
                <a:t>Rofecoxib 50 mg</a:t>
              </a:r>
              <a:endParaRPr lang="en-US" altLang="en-US"/>
            </a:p>
          </p:txBody>
        </p:sp>
        <p:sp>
          <p:nvSpPr>
            <p:cNvPr id="85" name="Line 83">
              <a:extLst>
                <a:ext uri="{FF2B5EF4-FFF2-40B4-BE49-F238E27FC236}">
                  <a16:creationId xmlns="" xmlns:a16="http://schemas.microsoft.com/office/drawing/2014/main" id="{09F48E01-CD2B-9448-B571-89C25CEA48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1" y="1927"/>
              <a:ext cx="129" cy="1"/>
            </a:xfrm>
            <a:prstGeom prst="line">
              <a:avLst/>
            </a:prstGeom>
            <a:noFill/>
            <a:ln w="30163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Rectangle 84">
              <a:extLst>
                <a:ext uri="{FF2B5EF4-FFF2-40B4-BE49-F238E27FC236}">
                  <a16:creationId xmlns="" xmlns:a16="http://schemas.microsoft.com/office/drawing/2014/main" id="{C171E681-42ED-AD41-A8D5-1FCFEBD0BA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3" y="1892"/>
              <a:ext cx="725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 dirty="0">
                  <a:latin typeface="Helvetica" pitchFamily="2" charset="0"/>
                </a:rPr>
                <a:t>Ibuprofen 400 mg</a:t>
              </a:r>
              <a:endParaRPr lang="en-US" altLang="en-US" dirty="0"/>
            </a:p>
          </p:txBody>
        </p:sp>
        <p:sp>
          <p:nvSpPr>
            <p:cNvPr id="87" name="Line 85">
              <a:extLst>
                <a:ext uri="{FF2B5EF4-FFF2-40B4-BE49-F238E27FC236}">
                  <a16:creationId xmlns="" xmlns:a16="http://schemas.microsoft.com/office/drawing/2014/main" id="{AC27CA1D-1854-9045-A43F-31C2839E7D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1" y="2082"/>
              <a:ext cx="129" cy="1"/>
            </a:xfrm>
            <a:prstGeom prst="line">
              <a:avLst/>
            </a:prstGeom>
            <a:noFill/>
            <a:ln w="30163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Rectangle 86">
              <a:extLst>
                <a:ext uri="{FF2B5EF4-FFF2-40B4-BE49-F238E27FC236}">
                  <a16:creationId xmlns="" xmlns:a16="http://schemas.microsoft.com/office/drawing/2014/main" id="{D0AD7324-D11B-4141-9BD3-1D73ACB2FA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3" y="2046"/>
              <a:ext cx="33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altLang="en-US" sz="1200">
                  <a:latin typeface="Helvetica" pitchFamily="2" charset="0"/>
                </a:rPr>
                <a:t>Placebo</a:t>
              </a:r>
              <a:endParaRPr lang="en-US" altLang="en-US"/>
            </a:p>
          </p:txBody>
        </p:sp>
      </p:grpSp>
      <p:sp>
        <p:nvSpPr>
          <p:cNvPr id="89" name="Text Box 87">
            <a:extLst>
              <a:ext uri="{FF2B5EF4-FFF2-40B4-BE49-F238E27FC236}">
                <a16:creationId xmlns="" xmlns:a16="http://schemas.microsoft.com/office/drawing/2014/main" id="{5150FE94-93EB-7A46-A023-AEBA3AF256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738" y="1932311"/>
            <a:ext cx="37417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 b="1" dirty="0">
                <a:latin typeface="Helvetica" pitchFamily="2" charset="0"/>
              </a:rPr>
              <a:t>Last observation carried forward</a:t>
            </a:r>
          </a:p>
        </p:txBody>
      </p:sp>
      <p:sp>
        <p:nvSpPr>
          <p:cNvPr id="90" name="Text Box 88">
            <a:extLst>
              <a:ext uri="{FF2B5EF4-FFF2-40B4-BE49-F238E27FC236}">
                <a16:creationId xmlns="" xmlns:a16="http://schemas.microsoft.com/office/drawing/2014/main" id="{1AB765C1-A9AC-1F46-9432-7F290EC3EF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463" y="1932310"/>
            <a:ext cx="42116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 b="1" dirty="0">
                <a:latin typeface="Helvetica" pitchFamily="2" charset="0"/>
              </a:rPr>
              <a:t>Baseline observation carried forward</a:t>
            </a:r>
          </a:p>
        </p:txBody>
      </p:sp>
      <p:sp>
        <p:nvSpPr>
          <p:cNvPr id="91" name="Rectangle 89">
            <a:extLst>
              <a:ext uri="{FF2B5EF4-FFF2-40B4-BE49-F238E27FC236}">
                <a16:creationId xmlns="" xmlns:a16="http://schemas.microsoft.com/office/drawing/2014/main" id="{85965CB5-41EC-C841-8CF6-975CD6D99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063" y="5596262"/>
            <a:ext cx="7864475" cy="82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r>
              <a:rPr lang="en-US" altLang="en-US" sz="2400" dirty="0">
                <a:solidFill>
                  <a:srgbClr val="8C161B"/>
                </a:solidFill>
              </a:rPr>
              <a:t>BOCF is significantly more conservative at longer duration in acute pain studies beyond about 6 hours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="" xmlns:a16="http://schemas.microsoft.com/office/drawing/2014/main" id="{D39037EC-042D-7B40-B747-811CA9DFF655}"/>
              </a:ext>
            </a:extLst>
          </p:cNvPr>
          <p:cNvSpPr txBox="1"/>
          <p:nvPr/>
        </p:nvSpPr>
        <p:spPr>
          <a:xfrm>
            <a:off x="5333839" y="6431872"/>
            <a:ext cx="31956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+mj-lt"/>
              </a:rPr>
              <a:t>Moore et al. </a:t>
            </a:r>
            <a:r>
              <a:rPr lang="en-GB" sz="1600" i="1" dirty="0">
                <a:latin typeface="+mj-lt"/>
              </a:rPr>
              <a:t>Pain 116 (2005) 322–331</a:t>
            </a:r>
          </a:p>
        </p:txBody>
      </p:sp>
    </p:spTree>
    <p:extLst>
      <p:ext uri="{BB962C8B-B14F-4D97-AF65-F5344CB8AC3E}">
        <p14:creationId xmlns:p14="http://schemas.microsoft.com/office/powerpoint/2010/main" val="22568702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51F8B43-0EA3-7048-8604-CC6F59263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737" y="1317600"/>
            <a:ext cx="7151909" cy="632838"/>
          </a:xfrm>
        </p:spPr>
        <p:txBody>
          <a:bodyPr/>
          <a:lstStyle/>
          <a:p>
            <a:r>
              <a:rPr lang="en-US" dirty="0"/>
              <a:t>Imputation method alters results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="" xmlns:a16="http://schemas.microsoft.com/office/drawing/2014/main" id="{B1247726-CD2D-1141-B2B2-4EDE341D14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9886255"/>
              </p:ext>
            </p:extLst>
          </p:nvPr>
        </p:nvGraphicFramePr>
        <p:xfrm>
          <a:off x="1461440" y="3211032"/>
          <a:ext cx="5492253" cy="3120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D25F57E-C13B-C84E-AAF7-0275997A0615}"/>
              </a:ext>
            </a:extLst>
          </p:cNvPr>
          <p:cNvSpPr txBox="1"/>
          <p:nvPr/>
        </p:nvSpPr>
        <p:spPr>
          <a:xfrm>
            <a:off x="4866007" y="6431872"/>
            <a:ext cx="31956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+mj-lt"/>
              </a:rPr>
              <a:t>Moore et al. </a:t>
            </a:r>
            <a:r>
              <a:rPr lang="en-GB" sz="1600" i="1" dirty="0">
                <a:latin typeface="+mj-lt"/>
              </a:rPr>
              <a:t>Pain 116 (2005) 322–331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ED118D05-DECA-2A4B-8713-C79D7661FFE8}"/>
              </a:ext>
            </a:extLst>
          </p:cNvPr>
          <p:cNvSpPr txBox="1"/>
          <p:nvPr/>
        </p:nvSpPr>
        <p:spPr>
          <a:xfrm>
            <a:off x="820607" y="2050622"/>
            <a:ext cx="63901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Individual patient data analysis from 13 identical trials with </a:t>
            </a:r>
            <a:r>
              <a:rPr lang="en-US" dirty="0" smtClean="0"/>
              <a:t>1330 </a:t>
            </a:r>
            <a:r>
              <a:rPr lang="en-US" dirty="0"/>
              <a:t>patients in third molar extraction studies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BOCF more conservative than LOCF at observations beyond 6 hours with higher remedication rates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8919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F6EBC27-EDB2-2649-81E5-C50D8F4FB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Fundamentals 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EA7338D-083A-834E-9E6F-8E8B60518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738" y="2275200"/>
            <a:ext cx="7251980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Some aspects of study design can be crucial to assessing efficacy with pain outcomes.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Lack of proper </a:t>
            </a:r>
            <a:r>
              <a:rPr lang="en-US" sz="2400" dirty="0" err="1"/>
              <a:t>randomisation</a:t>
            </a:r>
            <a:r>
              <a:rPr lang="en-US" sz="2400" dirty="0"/>
              <a:t> and double blinding will likely lead to incorrect conclusions about efficacy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Ensuring that there is moderate or severe pain initially (or in a non-treatment control group) provides sensitivity and the possibility of missing a useful result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Imputation methods can also be a major source of error (especially where remedication rates are high)</a:t>
            </a:r>
          </a:p>
        </p:txBody>
      </p:sp>
    </p:spTree>
    <p:extLst>
      <p:ext uri="{BB962C8B-B14F-4D97-AF65-F5344CB8AC3E}">
        <p14:creationId xmlns:p14="http://schemas.microsoft.com/office/powerpoint/2010/main" val="40652716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2D82F5A2-FC16-0E49-9E6F-66288F6A5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597749F0-07AD-FB4B-8F91-4C24667DA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737" y="2275200"/>
            <a:ext cx="7931753" cy="3909600"/>
          </a:xfrm>
        </p:spPr>
        <p:txBody>
          <a:bodyPr/>
          <a:lstStyle/>
          <a:p>
            <a:pPr marL="342900" indent="-342900">
              <a:buClrTx/>
              <a:buFont typeface="Wingdings" panose="05000000000000000000" pitchFamily="2" charset="2"/>
              <a:buChar char="v"/>
            </a:pPr>
            <a:r>
              <a:rPr lang="en-US" dirty="0"/>
              <a:t>Thank you to the </a:t>
            </a:r>
            <a:r>
              <a:rPr lang="en-US" dirty="0">
                <a:solidFill>
                  <a:schemeClr val="bg2"/>
                </a:solidFill>
              </a:rPr>
              <a:t>Cochrane Network Innovation Fund</a:t>
            </a:r>
          </a:p>
          <a:p>
            <a:pPr marL="342900" indent="-342900">
              <a:buClrTx/>
              <a:buFont typeface="Wingdings" panose="05000000000000000000" pitchFamily="2" charset="2"/>
              <a:buChar char="v"/>
            </a:pPr>
            <a:r>
              <a:rPr lang="en-US" dirty="0"/>
              <a:t>Thank you to </a:t>
            </a:r>
            <a:r>
              <a:rPr lang="en-US" dirty="0">
                <a:solidFill>
                  <a:schemeClr val="bg2"/>
                </a:solidFill>
              </a:rPr>
              <a:t>Mohammed A. </a:t>
            </a:r>
            <a:r>
              <a:rPr lang="en-US" dirty="0" err="1">
                <a:solidFill>
                  <a:schemeClr val="bg2"/>
                </a:solidFill>
              </a:rPr>
              <a:t>Abusayed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/>
              <a:t>(University Hospitals of Derby and Burton, UK) for auditing reviews of interventions for pain in the </a:t>
            </a:r>
            <a:r>
              <a:rPr lang="en-US" i="1" dirty="0"/>
              <a:t>Cochrane Library </a:t>
            </a:r>
            <a:r>
              <a:rPr lang="en-US" dirty="0"/>
              <a:t>in 2016</a:t>
            </a:r>
          </a:p>
          <a:p>
            <a:pPr marL="342900" indent="-342900">
              <a:buClrTx/>
              <a:buFont typeface="Wingdings" panose="05000000000000000000" pitchFamily="2" charset="2"/>
              <a:buChar char="v"/>
            </a:pPr>
            <a:r>
              <a:rPr lang="en-US" dirty="0"/>
              <a:t>Thank you to all the </a:t>
            </a:r>
            <a:r>
              <a:rPr lang="en-US" dirty="0">
                <a:solidFill>
                  <a:schemeClr val="bg2"/>
                </a:solidFill>
              </a:rPr>
              <a:t>project team members and MOSS key contacts</a:t>
            </a:r>
          </a:p>
          <a:p>
            <a:pPr algn="ctr">
              <a:buClrTx/>
            </a:pPr>
            <a:r>
              <a:rPr lang="en-US" sz="1200" dirty="0"/>
              <a:t>Joanne Abbott; Geert Crombez; Rob </a:t>
            </a:r>
            <a:r>
              <a:rPr lang="en-US" sz="1200" dirty="0" err="1"/>
              <a:t>Dellavalle</a:t>
            </a:r>
            <a:r>
              <a:rPr lang="en-US" sz="1200" dirty="0"/>
              <a:t>; Christopher Eccleston; Anna Erskine; Emma Fisher; Kerry Harding; Jennifer Hilgart; John Lawrenson; Hopin Lee; Nuala Livingstone; Lara Maxwell; Andrew Moore; Gill Norman; Neil O'Connell; Roses Parker; Phil Riley; Kate Seers; Teo Aminah Wasteneys Quay; Andrew Smith; Martin </a:t>
            </a:r>
            <a:r>
              <a:rPr lang="en-US" sz="1200" dirty="0" err="1"/>
              <a:t>Tramèr</a:t>
            </a:r>
            <a:r>
              <a:rPr lang="en-US" sz="1200" dirty="0"/>
              <a:t>; Peter Tugwell; Katie Webster; Amanda C de C Williams</a:t>
            </a:r>
          </a:p>
          <a:p>
            <a:pPr algn="ctr">
              <a:buClrTx/>
            </a:pPr>
            <a:endParaRPr lang="en-US" sz="1200" dirty="0"/>
          </a:p>
          <a:p>
            <a:pPr>
              <a:buClrTx/>
            </a:pPr>
            <a:r>
              <a:rPr lang="en-US" dirty="0">
                <a:solidFill>
                  <a:srgbClr val="C00000"/>
                </a:solidFill>
              </a:rPr>
              <a:t>All the slides and documents hosted on the PaPaS website </a:t>
            </a:r>
            <a:r>
              <a:rPr lang="en-US" dirty="0">
                <a:solidFill>
                  <a:srgbClr val="C00000"/>
                </a:solidFill>
                <a:hlinkClick r:id="rId2"/>
              </a:rPr>
              <a:t>https://papas.cochrane.org/resources/acute-pain-outcomes</a:t>
            </a:r>
            <a:r>
              <a:rPr lang="en-US" dirty="0">
                <a:solidFill>
                  <a:srgbClr val="C00000"/>
                </a:solidFill>
              </a:rPr>
              <a:t> </a:t>
            </a:r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836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Contents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482079"/>
              </p:ext>
            </p:extLst>
          </p:nvPr>
        </p:nvGraphicFramePr>
        <p:xfrm>
          <a:off x="439737" y="2102838"/>
          <a:ext cx="5894388" cy="24786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656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2782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63636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2"/>
                          </a:solidFill>
                          <a:latin typeface="+mj-lt"/>
                        </a:rPr>
                        <a:t>01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2"/>
                          </a:solidFill>
                        </a:rPr>
                        <a:t>Randomisation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3688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400" b="1" kern="1200" dirty="0">
                          <a:solidFill>
                            <a:schemeClr val="bg2"/>
                          </a:solidFill>
                          <a:latin typeface="+mj-lt"/>
                          <a:ea typeface="+mn-ea"/>
                          <a:cs typeface="+mn-cs"/>
                        </a:rPr>
                        <a:t>02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2"/>
                          </a:solidFill>
                        </a:rPr>
                        <a:t>Double blinding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48515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2"/>
                          </a:solidFill>
                          <a:latin typeface="+mj-lt"/>
                        </a:rPr>
                        <a:t>03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2"/>
                          </a:solidFill>
                        </a:rPr>
                        <a:t>Initial pain intensity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49572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2"/>
                          </a:solidFill>
                          <a:latin typeface="+mj-lt"/>
                        </a:rPr>
                        <a:t>04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2"/>
                          </a:solidFill>
                        </a:rPr>
                        <a:t>Dealing with dropouts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bg2"/>
                          </a:solidFill>
                          <a:latin typeface="+mj-lt"/>
                        </a:rPr>
                        <a:t>05</a:t>
                      </a: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Remedication</a:t>
                      </a:r>
                      <a:endParaRPr lang="en-GB" sz="14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06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Imputation</a:t>
                      </a:r>
                      <a:endParaRPr lang="en-GB" sz="14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07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Conclusion</a:t>
                      </a:r>
                      <a:endParaRPr lang="en-GB" sz="14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7" name="Picture 2" descr="M:\Templates\Logo\nihr_logos_funded by_col_rg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2102" y="6521202"/>
            <a:ext cx="1152380" cy="240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" descr="M:\Templates\Logo\New NHS foundation trust 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2924" y="6524188"/>
            <a:ext cx="1186251" cy="237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564" y="6505046"/>
            <a:ext cx="923591" cy="297615"/>
          </a:xfrm>
          <a:prstGeom prst="rect">
            <a:avLst/>
          </a:prstGeom>
        </p:spPr>
      </p:pic>
      <p:pic>
        <p:nvPicPr>
          <p:cNvPr id="20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084" y="6473899"/>
            <a:ext cx="1038971" cy="342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0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80483DC7-6977-4C47-A433-84C13F1CD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Randomisation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1933515-51D9-4C46-B71C-B1BD89A3C9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737" y="2275200"/>
            <a:ext cx="7709181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use of random allocation to treatment groups is fundamental to preventing selection or confounding bias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Concealment of the allocation is the second important step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Which is why Cochrane </a:t>
            </a:r>
            <a:r>
              <a:rPr lang="en-US" sz="2400" dirty="0" smtClean="0"/>
              <a:t>risk of bias (</a:t>
            </a:r>
            <a:r>
              <a:rPr lang="en-US" sz="2400" dirty="0" err="1" smtClean="0"/>
              <a:t>RoB</a:t>
            </a:r>
            <a:r>
              <a:rPr lang="en-US" sz="2400" dirty="0" smtClean="0"/>
              <a:t>) </a:t>
            </a:r>
            <a:r>
              <a:rPr lang="en-US" sz="2400" dirty="0"/>
              <a:t>features them highly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For pain, all our experience is that randomization and allocation concealments are beyond important, they are essential if we are to get a correct estimate of efficacy of interventions</a:t>
            </a:r>
          </a:p>
        </p:txBody>
      </p:sp>
    </p:spTree>
    <p:extLst>
      <p:ext uri="{BB962C8B-B14F-4D97-AF65-F5344CB8AC3E}">
        <p14:creationId xmlns:p14="http://schemas.microsoft.com/office/powerpoint/2010/main" val="147968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6B5B90CD-64CB-BA4A-8F92-9E8529DDD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741" y="1181805"/>
            <a:ext cx="6482057" cy="632838"/>
          </a:xfrm>
        </p:spPr>
        <p:txBody>
          <a:bodyPr/>
          <a:lstStyle/>
          <a:p>
            <a:r>
              <a:rPr lang="en-US" dirty="0"/>
              <a:t>An example: TENS for acute pain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3F0F54A-70EF-6447-AF05-CB99FAE19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398" y="1817531"/>
            <a:ext cx="7448550" cy="147856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Data from a systematic review of transcutaneous electrical nerve stimulation for treating acute postoperative pain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Compared randomized trials with adequate concealment with trials not randomized or inadequate concealment</a:t>
            </a:r>
          </a:p>
        </p:txBody>
      </p:sp>
      <p:sp>
        <p:nvSpPr>
          <p:cNvPr id="5" name="Rectangle 1027">
            <a:extLst>
              <a:ext uri="{FF2B5EF4-FFF2-40B4-BE49-F238E27FC236}">
                <a16:creationId xmlns="" xmlns:a16="http://schemas.microsoft.com/office/drawing/2014/main" id="{D870E51A-510F-0E49-9EAA-6C48A4B506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397" y="3218603"/>
            <a:ext cx="7551997" cy="3179641"/>
          </a:xfrm>
          <a:prstGeom prst="rect">
            <a:avLst/>
          </a:prstGeom>
          <a:solidFill>
            <a:schemeClr val="tx2">
              <a:alpha val="96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GB" alt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			      	Analgesic result</a:t>
            </a:r>
          </a:p>
          <a:p>
            <a:pPr>
              <a:lnSpc>
                <a:spcPct val="100000"/>
              </a:lnSpc>
            </a:pPr>
            <a:r>
              <a:rPr lang="en-GB" alt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			   </a:t>
            </a:r>
            <a:r>
              <a:rPr lang="en-GB" altLang="en-US" sz="2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Positive              Negative</a:t>
            </a:r>
            <a:endParaRPr lang="en-GB" altLang="en-US" sz="28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GB" altLang="en-US" sz="28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GB" alt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Randomised	     	     2			15</a:t>
            </a:r>
          </a:p>
          <a:p>
            <a:pPr>
              <a:lnSpc>
                <a:spcPct val="100000"/>
              </a:lnSpc>
            </a:pPr>
            <a:endParaRPr lang="en-GB" altLang="en-US" sz="28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GB" alt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Inadequate </a:t>
            </a:r>
          </a:p>
          <a:p>
            <a:pPr>
              <a:lnSpc>
                <a:spcPct val="100000"/>
              </a:lnSpc>
            </a:pPr>
            <a:r>
              <a:rPr lang="en-GB" alt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or not randomised	   17			  2</a:t>
            </a:r>
          </a:p>
        </p:txBody>
      </p:sp>
      <p:sp>
        <p:nvSpPr>
          <p:cNvPr id="7" name="Text Box 1029">
            <a:extLst>
              <a:ext uri="{FF2B5EF4-FFF2-40B4-BE49-F238E27FC236}">
                <a16:creationId xmlns="" xmlns:a16="http://schemas.microsoft.com/office/drawing/2014/main" id="{FAFCF552-2319-6C44-AE52-756C35B3AC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1479" y="6391901"/>
            <a:ext cx="3068469" cy="33855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GB" altLang="en-US" sz="1600" i="1" dirty="0">
                <a:latin typeface="+mj-lt"/>
              </a:rPr>
              <a:t>Carroll et al BJA 1996; 77: 798-803</a:t>
            </a:r>
          </a:p>
        </p:txBody>
      </p:sp>
    </p:spTree>
    <p:extLst>
      <p:ext uri="{BB962C8B-B14F-4D97-AF65-F5344CB8AC3E}">
        <p14:creationId xmlns:p14="http://schemas.microsoft.com/office/powerpoint/2010/main" val="3058445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B803750-42C2-4949-A49E-F7A984998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Double blind trials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2D46523-FE42-1E4A-BB62-0D5ABCEAE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use of blinding of participants and professionals is fundamental in preventing observer bias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Especially the case for pain because pain is a highly subjective outcome, and knowledge or suspicion of allocation may alter perception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For pain, therefore, double blinding is essential where it is possible to do it. Open studies come with considerable bias</a:t>
            </a:r>
          </a:p>
        </p:txBody>
      </p:sp>
    </p:spTree>
    <p:extLst>
      <p:ext uri="{BB962C8B-B14F-4D97-AF65-F5344CB8AC3E}">
        <p14:creationId xmlns:p14="http://schemas.microsoft.com/office/powerpoint/2010/main" val="965160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F2E048E-2A05-9D4B-871C-AA8DC5910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738" y="1072440"/>
            <a:ext cx="7864290" cy="632838"/>
          </a:xfrm>
        </p:spPr>
        <p:txBody>
          <a:bodyPr/>
          <a:lstStyle/>
          <a:p>
            <a:r>
              <a:rPr lang="en-US" dirty="0"/>
              <a:t>An example: acupuncture for back pain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20886D-2799-364C-B045-3BDFE1C79A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933" y="1984762"/>
            <a:ext cx="4546932" cy="406180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dirty="0"/>
              <a:t>Randomised studies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dirty="0"/>
              <a:t>Compared with sham acupuncture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dirty="0"/>
              <a:t>Validity of acupuncture checked independently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dirty="0"/>
              <a:t>12 trials in total, 9 with outcomes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dirty="0"/>
              <a:t>4 were blind (250 patients)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altLang="en-US" dirty="0"/>
              <a:t>5 were not blind (204 patients)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GB" altLang="en-US" b="1" dirty="0">
                <a:solidFill>
                  <a:srgbClr val="C00000"/>
                </a:solidFill>
              </a:rPr>
              <a:t>Only the open (non-blind) trials showed any effect of treatment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GB" altLang="en-US" b="1" dirty="0">
                <a:solidFill>
                  <a:srgbClr val="C00000"/>
                </a:solidFill>
              </a:rPr>
              <a:t>No effect in double blind trials</a:t>
            </a:r>
          </a:p>
          <a:p>
            <a:endParaRPr lang="en-GB" altLang="en-US" dirty="0"/>
          </a:p>
          <a:p>
            <a:endParaRPr lang="en-GB" altLang="en-US" dirty="0"/>
          </a:p>
          <a:p>
            <a:endParaRPr lang="en-US" dirty="0"/>
          </a:p>
        </p:txBody>
      </p:sp>
      <p:sp>
        <p:nvSpPr>
          <p:cNvPr id="4" name="Text Box 5">
            <a:extLst>
              <a:ext uri="{FF2B5EF4-FFF2-40B4-BE49-F238E27FC236}">
                <a16:creationId xmlns="" xmlns:a16="http://schemas.microsoft.com/office/drawing/2014/main" id="{6E348E59-6851-CD49-BFF0-00DC0EDE4C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8972" y="6254761"/>
            <a:ext cx="4312399" cy="33855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GB" altLang="en-US" sz="1600" i="1" dirty="0">
                <a:latin typeface="+mj-lt"/>
              </a:rPr>
              <a:t>Ernst &amp; White. Arch Intern Med 1998 158:2235-41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8EC65730-80E8-C64C-9F8A-12D3E97B279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953983" y="1233266"/>
            <a:ext cx="3240087" cy="4813300"/>
            <a:chOff x="725" y="472"/>
            <a:chExt cx="2041" cy="3032"/>
          </a:xfrm>
        </p:grpSpPr>
        <p:sp>
          <p:nvSpPr>
            <p:cNvPr id="7" name="AutoShape 6">
              <a:extLst>
                <a:ext uri="{FF2B5EF4-FFF2-40B4-BE49-F238E27FC236}">
                  <a16:creationId xmlns="" xmlns:a16="http://schemas.microsoft.com/office/drawing/2014/main" id="{4A90E150-4DEF-6941-91FD-E9AECE3EF677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725" y="912"/>
              <a:ext cx="2041" cy="25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1BBE254A-865F-9E46-87B0-3617B7CDC3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" y="912"/>
              <a:ext cx="26" cy="2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664769AF-B868-D84D-8C4B-183B9E5C33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1" y="472"/>
              <a:ext cx="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="" xmlns:a16="http://schemas.microsoft.com/office/drawing/2014/main" id="{8A8D3288-23C7-5B48-8448-B1B49C3CB0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" y="472"/>
              <a:ext cx="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="" xmlns:a16="http://schemas.microsoft.com/office/drawing/2014/main" id="{5C9E9062-3C52-F644-A15B-FB5CF146AA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" y="472"/>
              <a:ext cx="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="" xmlns:a16="http://schemas.microsoft.com/office/drawing/2014/main" id="{E3B33704-A677-6B48-97EE-2408C19D02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8" y="1165"/>
              <a:ext cx="0" cy="1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500" b="1">
                  <a:solidFill>
                    <a:srgbClr val="00007F"/>
                  </a:solidFill>
                  <a:latin typeface="Helvetica" charset="0"/>
                </a:rPr>
                <a:t> </a:t>
              </a:r>
              <a:endParaRPr lang="en-US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="" xmlns:a16="http://schemas.microsoft.com/office/drawing/2014/main" id="{6D7A4D32-2EFF-E64C-8299-7604E11E7E2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25" y="915"/>
              <a:ext cx="2029" cy="2568"/>
              <a:chOff x="725" y="915"/>
              <a:chExt cx="2029" cy="2568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="" xmlns:a16="http://schemas.microsoft.com/office/drawing/2014/main" id="{DB02FE7C-DD05-0649-B5A1-CD17F40C22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05" y="1547"/>
                <a:ext cx="1848" cy="1560"/>
              </a:xfrm>
              <a:prstGeom prst="rect">
                <a:avLst/>
              </a:prstGeom>
              <a:solidFill>
                <a:srgbClr val="CC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Line 14">
                <a:extLst>
                  <a:ext uri="{FF2B5EF4-FFF2-40B4-BE49-F238E27FC236}">
                    <a16:creationId xmlns="" xmlns:a16="http://schemas.microsoft.com/office/drawing/2014/main" id="{A88CA929-7B4D-5641-8B57-7F6B501E70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05" y="3107"/>
                <a:ext cx="1848" cy="1"/>
              </a:xfrm>
              <a:prstGeom prst="line">
                <a:avLst/>
              </a:prstGeom>
              <a:noFill/>
              <a:ln w="20638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Line 15">
                <a:extLst>
                  <a:ext uri="{FF2B5EF4-FFF2-40B4-BE49-F238E27FC236}">
                    <a16:creationId xmlns="" xmlns:a16="http://schemas.microsoft.com/office/drawing/2014/main" id="{CB0C721B-C467-BA47-AD9D-36D07CDAE2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05" y="2717"/>
                <a:ext cx="1848" cy="1"/>
              </a:xfrm>
              <a:prstGeom prst="line">
                <a:avLst/>
              </a:prstGeom>
              <a:noFill/>
              <a:ln w="20638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Line 16">
                <a:extLst>
                  <a:ext uri="{FF2B5EF4-FFF2-40B4-BE49-F238E27FC236}">
                    <a16:creationId xmlns="" xmlns:a16="http://schemas.microsoft.com/office/drawing/2014/main" id="{C8C32925-3772-244A-A94A-E8E2BDD6CE1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05" y="2327"/>
                <a:ext cx="1848" cy="1"/>
              </a:xfrm>
              <a:prstGeom prst="line">
                <a:avLst/>
              </a:prstGeom>
              <a:noFill/>
              <a:ln w="20638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Line 17">
                <a:extLst>
                  <a:ext uri="{FF2B5EF4-FFF2-40B4-BE49-F238E27FC236}">
                    <a16:creationId xmlns="" xmlns:a16="http://schemas.microsoft.com/office/drawing/2014/main" id="{CA52C348-CDD7-A143-9949-3E7C7E2D22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05" y="1937"/>
                <a:ext cx="1848" cy="1"/>
              </a:xfrm>
              <a:prstGeom prst="line">
                <a:avLst/>
              </a:prstGeom>
              <a:noFill/>
              <a:ln w="20638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Line 18">
                <a:extLst>
                  <a:ext uri="{FF2B5EF4-FFF2-40B4-BE49-F238E27FC236}">
                    <a16:creationId xmlns="" xmlns:a16="http://schemas.microsoft.com/office/drawing/2014/main" id="{DE4CC67F-6638-2E42-830A-B5DBCA82D6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05" y="1547"/>
                <a:ext cx="1848" cy="1"/>
              </a:xfrm>
              <a:prstGeom prst="line">
                <a:avLst/>
              </a:prstGeom>
              <a:noFill/>
              <a:ln w="20638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="" xmlns:a16="http://schemas.microsoft.com/office/drawing/2014/main" id="{06833F13-5A33-EA45-9052-134A4B344D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62" y="1998"/>
                <a:ext cx="308" cy="1113"/>
              </a:xfrm>
              <a:prstGeom prst="rect">
                <a:avLst/>
              </a:prstGeom>
              <a:solidFill>
                <a:srgbClr val="0C0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="" xmlns:a16="http://schemas.microsoft.com/office/drawing/2014/main" id="{2F1CA86B-7887-904D-B89D-0B10F62416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0" y="2135"/>
                <a:ext cx="308" cy="97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="" xmlns:a16="http://schemas.microsoft.com/office/drawing/2014/main" id="{868C7A93-78AE-1849-8E06-1ABEB0ACEF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86" y="1803"/>
                <a:ext cx="308" cy="1308"/>
              </a:xfrm>
              <a:prstGeom prst="rect">
                <a:avLst/>
              </a:prstGeom>
              <a:solidFill>
                <a:srgbClr val="0C0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="" xmlns:a16="http://schemas.microsoft.com/office/drawing/2014/main" id="{BE7FBC6F-8093-F94A-AA35-57C530FDB1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94" y="2373"/>
                <a:ext cx="309" cy="738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Line 23">
                <a:extLst>
                  <a:ext uri="{FF2B5EF4-FFF2-40B4-BE49-F238E27FC236}">
                    <a16:creationId xmlns="" xmlns:a16="http://schemas.microsoft.com/office/drawing/2014/main" id="{0F0C3B92-1ADE-DF40-9C2B-E7E05AD8F0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66" y="3107"/>
                <a:ext cx="39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Line 24">
                <a:extLst>
                  <a:ext uri="{FF2B5EF4-FFF2-40B4-BE49-F238E27FC236}">
                    <a16:creationId xmlns="" xmlns:a16="http://schemas.microsoft.com/office/drawing/2014/main" id="{42F9687C-F5A8-FF4C-ABAB-9C2257792E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66" y="2717"/>
                <a:ext cx="39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Line 25">
                <a:extLst>
                  <a:ext uri="{FF2B5EF4-FFF2-40B4-BE49-F238E27FC236}">
                    <a16:creationId xmlns="" xmlns:a16="http://schemas.microsoft.com/office/drawing/2014/main" id="{0F7707C0-B674-8545-B908-9A02D66DC8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66" y="2327"/>
                <a:ext cx="39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Line 26">
                <a:extLst>
                  <a:ext uri="{FF2B5EF4-FFF2-40B4-BE49-F238E27FC236}">
                    <a16:creationId xmlns="" xmlns:a16="http://schemas.microsoft.com/office/drawing/2014/main" id="{409E097E-A09E-8F4B-B0A2-82148509B2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66" y="1937"/>
                <a:ext cx="39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Line 27">
                <a:extLst>
                  <a:ext uri="{FF2B5EF4-FFF2-40B4-BE49-F238E27FC236}">
                    <a16:creationId xmlns="" xmlns:a16="http://schemas.microsoft.com/office/drawing/2014/main" id="{A7723393-E6B0-CD43-9E0E-6C537BA0F5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66" y="1547"/>
                <a:ext cx="39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Line 28">
                <a:extLst>
                  <a:ext uri="{FF2B5EF4-FFF2-40B4-BE49-F238E27FC236}">
                    <a16:creationId xmlns="" xmlns:a16="http://schemas.microsoft.com/office/drawing/2014/main" id="{B7BA71D7-DE0F-684D-B0FC-C71762D1C0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05" y="3107"/>
                <a:ext cx="1" cy="4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Line 29">
                <a:extLst>
                  <a:ext uri="{FF2B5EF4-FFF2-40B4-BE49-F238E27FC236}">
                    <a16:creationId xmlns="" xmlns:a16="http://schemas.microsoft.com/office/drawing/2014/main" id="{65A5F35D-E71D-FD44-BAE1-737F6690D8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29" y="3107"/>
                <a:ext cx="1" cy="4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Line 30">
                <a:extLst>
                  <a:ext uri="{FF2B5EF4-FFF2-40B4-BE49-F238E27FC236}">
                    <a16:creationId xmlns="" xmlns:a16="http://schemas.microsoft.com/office/drawing/2014/main" id="{C8A0CD2F-2060-AD44-8E0A-23D31A8AFD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53" y="3107"/>
                <a:ext cx="1" cy="43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31">
                <a:extLst>
                  <a:ext uri="{FF2B5EF4-FFF2-40B4-BE49-F238E27FC236}">
                    <a16:creationId xmlns="" xmlns:a16="http://schemas.microsoft.com/office/drawing/2014/main" id="{432C3F5D-01D6-5E46-8ECC-E9FD8D4D30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05" y="1547"/>
                <a:ext cx="1" cy="15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Line 32">
                <a:extLst>
                  <a:ext uri="{FF2B5EF4-FFF2-40B4-BE49-F238E27FC236}">
                    <a16:creationId xmlns="" xmlns:a16="http://schemas.microsoft.com/office/drawing/2014/main" id="{AB98CCA9-0510-0240-BFE0-44A6832A06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05" y="3107"/>
                <a:ext cx="1848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="" xmlns:a16="http://schemas.microsoft.com/office/drawing/2014/main" id="{B9966686-48C3-FF47-A48F-C613FB4BE8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26" y="3158"/>
                <a:ext cx="303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 b="1">
                    <a:solidFill>
                      <a:srgbClr val="0000FF"/>
                    </a:solidFill>
                    <a:latin typeface="Helvetica" charset="0"/>
                  </a:rPr>
                  <a:t>Blind</a:t>
                </a:r>
                <a:endParaRPr lang="en-US"/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="" xmlns:a16="http://schemas.microsoft.com/office/drawing/2014/main" id="{FC5430D6-0FA8-4640-8C18-0791F556D4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21" y="3158"/>
                <a:ext cx="565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 b="1">
                    <a:solidFill>
                      <a:srgbClr val="0000FF"/>
                    </a:solidFill>
                    <a:latin typeface="Helvetica" charset="0"/>
                  </a:rPr>
                  <a:t>Non-blind</a:t>
                </a:r>
                <a:endParaRPr lang="en-US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="" xmlns:a16="http://schemas.microsoft.com/office/drawing/2014/main" id="{287C1E16-1D6F-2646-84DB-B3CC55F530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89" y="3035"/>
                <a:ext cx="6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 b="1">
                    <a:solidFill>
                      <a:srgbClr val="0000FF"/>
                    </a:solidFill>
                    <a:latin typeface="Helvetica" charset="0"/>
                  </a:rPr>
                  <a:t>0</a:t>
                </a:r>
                <a:endParaRPr lang="en-US"/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="" xmlns:a16="http://schemas.microsoft.com/office/drawing/2014/main" id="{814EFED2-6971-C543-9FD7-5AE4FB47BB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5" y="2645"/>
                <a:ext cx="135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 b="1">
                    <a:solidFill>
                      <a:srgbClr val="0000FF"/>
                    </a:solidFill>
                    <a:latin typeface="Helvetica" charset="0"/>
                  </a:rPr>
                  <a:t>20</a:t>
                </a:r>
                <a:endParaRPr lang="en-US"/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="" xmlns:a16="http://schemas.microsoft.com/office/drawing/2014/main" id="{F9313A92-F70A-6946-8A25-1EBE658687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5" y="2255"/>
                <a:ext cx="135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 b="1">
                    <a:solidFill>
                      <a:srgbClr val="0000FF"/>
                    </a:solidFill>
                    <a:latin typeface="Helvetica" charset="0"/>
                  </a:rPr>
                  <a:t>40</a:t>
                </a:r>
                <a:endParaRPr lang="en-US"/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="" xmlns:a16="http://schemas.microsoft.com/office/drawing/2014/main" id="{43D5F85B-3188-8B48-962C-118F0B9621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5" y="1865"/>
                <a:ext cx="135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 b="1">
                    <a:solidFill>
                      <a:srgbClr val="0000FF"/>
                    </a:solidFill>
                    <a:latin typeface="Helvetica" charset="0"/>
                  </a:rPr>
                  <a:t>60</a:t>
                </a:r>
                <a:endParaRPr lang="en-US"/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="" xmlns:a16="http://schemas.microsoft.com/office/drawing/2014/main" id="{D047B880-4F1F-174A-A9F2-ACA50E2516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5" y="1475"/>
                <a:ext cx="135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 b="1">
                    <a:solidFill>
                      <a:srgbClr val="0000FF"/>
                    </a:solidFill>
                    <a:latin typeface="Helvetica" charset="0"/>
                  </a:rPr>
                  <a:t>80</a:t>
                </a:r>
                <a:endParaRPr lang="en-US"/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="" xmlns:a16="http://schemas.microsoft.com/office/drawing/2014/main" id="{2394C7E0-3450-AF4F-8D08-53A5BE4440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70" y="1346"/>
                <a:ext cx="445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 b="1">
                    <a:solidFill>
                      <a:srgbClr val="0000FF"/>
                    </a:solidFill>
                    <a:latin typeface="Helvetica" charset="0"/>
                  </a:rPr>
                  <a:t>Percent</a:t>
                </a:r>
                <a:endParaRPr lang="en-US"/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="" xmlns:a16="http://schemas.microsoft.com/office/drawing/2014/main" id="{718617DB-7849-1D48-9A80-F16383B02B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93" y="915"/>
                <a:ext cx="1027" cy="43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="" xmlns:a16="http://schemas.microsoft.com/office/drawing/2014/main" id="{C9E2763E-5938-0249-86B7-D634869FAC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7" y="951"/>
                <a:ext cx="129" cy="146"/>
              </a:xfrm>
              <a:prstGeom prst="rect">
                <a:avLst/>
              </a:prstGeom>
              <a:solidFill>
                <a:srgbClr val="0C0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="" xmlns:a16="http://schemas.microsoft.com/office/drawing/2014/main" id="{6303308F-10F3-C947-AB80-C9F3C7C137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47" y="948"/>
                <a:ext cx="747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 b="1">
                    <a:solidFill>
                      <a:srgbClr val="0000FF"/>
                    </a:solidFill>
                    <a:latin typeface="Helvetica" charset="0"/>
                  </a:rPr>
                  <a:t>Acupuncture</a:t>
                </a:r>
                <a:endParaRPr lang="en-US"/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="" xmlns:a16="http://schemas.microsoft.com/office/drawing/2014/main" id="{BD2FC881-14D4-5F46-8008-12015DD09A0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57" y="1168"/>
                <a:ext cx="129" cy="145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="" xmlns:a16="http://schemas.microsoft.com/office/drawing/2014/main" id="{F1A80003-917C-1448-9FEA-A62FBD73A0D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47" y="1165"/>
                <a:ext cx="431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 b="1">
                    <a:solidFill>
                      <a:srgbClr val="0000FF"/>
                    </a:solidFill>
                    <a:latin typeface="Helvetica" charset="0"/>
                  </a:rPr>
                  <a:t>Control</a:t>
                </a:r>
                <a:endParaRPr lang="en-US"/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="" xmlns:a16="http://schemas.microsoft.com/office/drawing/2014/main" id="{B175DCA3-7F1B-B240-BB98-83380F4A5D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6" y="3338"/>
                <a:ext cx="673" cy="1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500" b="1">
                    <a:solidFill>
                      <a:srgbClr val="00007F"/>
                    </a:solidFill>
                    <a:latin typeface="Helvetica" charset="0"/>
                  </a:rPr>
                  <a:t>Trial design</a:t>
                </a:r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62572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C466032-39C5-DA49-87C9-01B7D6C26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 pain intensity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975B64F-21CD-A140-AB22-337A070912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737" y="2275200"/>
            <a:ext cx="7045584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There are two types of intervention strategy</a:t>
            </a:r>
          </a:p>
          <a:p>
            <a:pPr marL="636588" lvl="1" indent="-457200">
              <a:buFont typeface="+mj-lt"/>
              <a:buAutoNum type="arabicPeriod"/>
            </a:pPr>
            <a:r>
              <a:rPr lang="en-US" dirty="0"/>
              <a:t>Interventions to treat established pain (treatment)</a:t>
            </a:r>
          </a:p>
          <a:p>
            <a:pPr marL="636588" lvl="1" indent="-457200">
              <a:buFont typeface="+mj-lt"/>
              <a:buAutoNum type="arabicPeriod"/>
            </a:pPr>
            <a:r>
              <a:rPr lang="en-US" dirty="0"/>
              <a:t>Interventions to prevent pain happening (prophylaxis)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Both these strategies require there to be pain in a control arm of a randomized trial, as otherwise there would be no control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But the </a:t>
            </a:r>
            <a:r>
              <a:rPr lang="en-US" b="1" i="1" dirty="0"/>
              <a:t>level of pain</a:t>
            </a:r>
            <a:r>
              <a:rPr lang="en-US" dirty="0"/>
              <a:t> in the control has usually to be at least moderate </a:t>
            </a:r>
            <a:r>
              <a:rPr lang="en-US" dirty="0" smtClean="0"/>
              <a:t>(&gt; 4/10</a:t>
            </a:r>
            <a:r>
              <a:rPr lang="en-US" dirty="0"/>
              <a:t>, or </a:t>
            </a:r>
            <a:r>
              <a:rPr lang="en-US" dirty="0" smtClean="0"/>
              <a:t>&gt; 40/100</a:t>
            </a:r>
            <a:r>
              <a:rPr lang="en-US" dirty="0"/>
              <a:t>) for the assessment to be sensitive to change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Lack of sensitivity might mean missing an important analgesic effect</a:t>
            </a:r>
          </a:p>
        </p:txBody>
      </p:sp>
    </p:spTree>
    <p:extLst>
      <p:ext uri="{BB962C8B-B14F-4D97-AF65-F5344CB8AC3E}">
        <p14:creationId xmlns:p14="http://schemas.microsoft.com/office/powerpoint/2010/main" val="1934118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CA783989-25C2-4F4E-B958-C2360BA63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737" y="1317600"/>
            <a:ext cx="7290133" cy="632838"/>
          </a:xfrm>
        </p:spPr>
        <p:txBody>
          <a:bodyPr/>
          <a:lstStyle/>
          <a:p>
            <a:r>
              <a:rPr lang="en-US" dirty="0"/>
              <a:t>An example: perioperative ketamine 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="" xmlns:a16="http://schemas.microsoft.com/office/drawing/2014/main" id="{728D1537-7737-5B4B-A011-593E681EF0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834916"/>
              </p:ext>
            </p:extLst>
          </p:nvPr>
        </p:nvGraphicFramePr>
        <p:xfrm>
          <a:off x="890206" y="2859679"/>
          <a:ext cx="6839664" cy="354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9805">
                  <a:extLst>
                    <a:ext uri="{9D8B030D-6E8A-4147-A177-3AD203B41FA5}">
                      <a16:colId xmlns="" xmlns:a16="http://schemas.microsoft.com/office/drawing/2014/main" val="419202158"/>
                    </a:ext>
                  </a:extLst>
                </a:gridCol>
                <a:gridCol w="1706959">
                  <a:extLst>
                    <a:ext uri="{9D8B030D-6E8A-4147-A177-3AD203B41FA5}">
                      <a16:colId xmlns="" xmlns:a16="http://schemas.microsoft.com/office/drawing/2014/main" val="2844296561"/>
                    </a:ext>
                  </a:extLst>
                </a:gridCol>
                <a:gridCol w="1352947">
                  <a:extLst>
                    <a:ext uri="{9D8B030D-6E8A-4147-A177-3AD203B41FA5}">
                      <a16:colId xmlns="" xmlns:a16="http://schemas.microsoft.com/office/drawing/2014/main" val="2915165839"/>
                    </a:ext>
                  </a:extLst>
                </a:gridCol>
                <a:gridCol w="1529953">
                  <a:extLst>
                    <a:ext uri="{9D8B030D-6E8A-4147-A177-3AD203B41FA5}">
                      <a16:colId xmlns="" xmlns:a16="http://schemas.microsoft.com/office/drawing/2014/main" val="2643384567"/>
                    </a:ext>
                  </a:extLst>
                </a:gridCol>
              </a:tblGrid>
              <a:tr h="5267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Pain outcome and time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Data used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Number of participants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Pain change vs control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1650569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At rest 24 </a:t>
                      </a:r>
                      <a:r>
                        <a:rPr lang="en-US" sz="1600" dirty="0" smtClean="0"/>
                        <a:t>hours</a:t>
                      </a:r>
                      <a:r>
                        <a:rPr lang="en-US" sz="1600" baseline="0" dirty="0" smtClean="0"/>
                        <a:t> (</a:t>
                      </a:r>
                      <a:r>
                        <a:rPr lang="en-US" sz="1600" baseline="0" dirty="0" err="1" smtClean="0"/>
                        <a:t>hr</a:t>
                      </a:r>
                      <a:r>
                        <a:rPr lang="en-US" sz="1600" baseline="0" dirty="0" smtClean="0"/>
                        <a:t>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All 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5004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-5 (-4 to -7)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790106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Control </a:t>
                      </a:r>
                      <a:r>
                        <a:rPr lang="en-US" sz="1600" dirty="0" smtClean="0">
                          <a:solidFill>
                            <a:srgbClr val="C00000"/>
                          </a:solidFill>
                        </a:rPr>
                        <a:t>≥ 40/100</a:t>
                      </a:r>
                      <a:endParaRPr lang="en-US" sz="16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860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-17 (-9 to-25)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485179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On movement 24 </a:t>
                      </a:r>
                      <a:r>
                        <a:rPr lang="en-US" sz="1600" dirty="0" err="1"/>
                        <a:t>hr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All 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1803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-6 (-1 to -11)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7961370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Control </a:t>
                      </a:r>
                      <a:r>
                        <a:rPr lang="en-US" sz="1600" dirty="0" smtClean="0">
                          <a:solidFill>
                            <a:srgbClr val="C00000"/>
                          </a:solidFill>
                        </a:rPr>
                        <a:t>≥ 40/100</a:t>
                      </a:r>
                      <a:endParaRPr lang="en-US" sz="16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1300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-7 (-1 to -14)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1464075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At rest 48 </a:t>
                      </a:r>
                      <a:r>
                        <a:rPr lang="en-US" sz="1600" dirty="0" err="1"/>
                        <a:t>hr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All 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2962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-5 (-3 to -7)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1418201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Control </a:t>
                      </a:r>
                      <a:r>
                        <a:rPr lang="en-US" sz="1600" dirty="0" smtClean="0">
                          <a:solidFill>
                            <a:srgbClr val="C00000"/>
                          </a:solidFill>
                        </a:rPr>
                        <a:t>≥ 40/100</a:t>
                      </a:r>
                      <a:endParaRPr lang="en-US" sz="16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359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-10 (-1 to -19)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98010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On movement 48 </a:t>
                      </a:r>
                      <a:r>
                        <a:rPr lang="en-US" sz="1600" dirty="0" err="1"/>
                        <a:t>hr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All 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1353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-6 (-1 to -10)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911574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Control </a:t>
                      </a:r>
                      <a:r>
                        <a:rPr lang="en-US" sz="1600" dirty="0" smtClean="0">
                          <a:solidFill>
                            <a:srgbClr val="C00000"/>
                          </a:solidFill>
                        </a:rPr>
                        <a:t>≥ 40/100</a:t>
                      </a:r>
                      <a:endParaRPr lang="en-US" sz="16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379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C00000"/>
                          </a:solidFill>
                        </a:rPr>
                        <a:t>-10 (-6 to -14)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97636279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C315F912-62DA-9648-BC60-9996F4C77A7D}"/>
              </a:ext>
            </a:extLst>
          </p:cNvPr>
          <p:cNvSpPr txBox="1"/>
          <p:nvPr/>
        </p:nvSpPr>
        <p:spPr>
          <a:xfrm>
            <a:off x="808074" y="1950438"/>
            <a:ext cx="69217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Two lessons from this Cochrane </a:t>
            </a:r>
            <a:r>
              <a:rPr lang="en-US" sz="1600" dirty="0" smtClean="0"/>
              <a:t>Review</a:t>
            </a:r>
            <a:r>
              <a:rPr lang="en-US" sz="1600" dirty="0"/>
              <a:t>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600" dirty="0"/>
              <a:t>m</a:t>
            </a:r>
            <a:r>
              <a:rPr lang="en-US" sz="1600" dirty="0" smtClean="0"/>
              <a:t>ost </a:t>
            </a:r>
            <a:r>
              <a:rPr lang="en-US" sz="1600" dirty="0"/>
              <a:t>studies had low pain scores with control, lacking insensitivity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600" dirty="0"/>
              <a:t>s</a:t>
            </a:r>
            <a:r>
              <a:rPr lang="en-US" sz="1600" dirty="0" smtClean="0"/>
              <a:t>ensitive </a:t>
            </a:r>
            <a:r>
              <a:rPr lang="en-US" sz="1600" dirty="0"/>
              <a:t>studies could show clinically important effects</a:t>
            </a:r>
          </a:p>
        </p:txBody>
      </p:sp>
      <p:sp>
        <p:nvSpPr>
          <p:cNvPr id="8" name="Text Box 5">
            <a:extLst>
              <a:ext uri="{FF2B5EF4-FFF2-40B4-BE49-F238E27FC236}">
                <a16:creationId xmlns="" xmlns:a16="http://schemas.microsoft.com/office/drawing/2014/main" id="{6784CCEF-3933-AA4A-AE9F-2D0F67B40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0690" y="6483763"/>
            <a:ext cx="4729180" cy="33855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GB" altLang="en-US" sz="1600" i="1" dirty="0" err="1">
                <a:latin typeface="+mj-lt"/>
              </a:rPr>
              <a:t>Brinck</a:t>
            </a:r>
            <a:r>
              <a:rPr lang="en-GB" altLang="en-US" sz="1600" i="1" dirty="0">
                <a:latin typeface="+mj-lt"/>
              </a:rPr>
              <a:t> et al. </a:t>
            </a:r>
            <a:r>
              <a:rPr lang="en-GB" altLang="en-US" sz="1600" i="1" dirty="0" err="1">
                <a:latin typeface="+mj-lt"/>
              </a:rPr>
              <a:t>doi.org</a:t>
            </a:r>
            <a:r>
              <a:rPr lang="en-GB" altLang="en-US" sz="1600" i="1" dirty="0">
                <a:latin typeface="+mj-lt"/>
              </a:rPr>
              <a:t>/10.1002/14651858.CD012033.pub4</a:t>
            </a:r>
          </a:p>
        </p:txBody>
      </p:sp>
    </p:spTree>
    <p:extLst>
      <p:ext uri="{BB962C8B-B14F-4D97-AF65-F5344CB8AC3E}">
        <p14:creationId xmlns:p14="http://schemas.microsoft.com/office/powerpoint/2010/main" val="18106654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99257AE4-9A3F-1449-8FC2-074CEBBAD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Dealing with dropouts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0277B36E-46CB-D74B-9A7E-A55E322C1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737" y="2275200"/>
            <a:ext cx="6630913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 acute pain situations, and particularly following surgery or trauma, pain intensity can be very high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It is often severe, and people often score 7/10 (70/100 mm) or more on pain scales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Placebo or inactive therapy do poorly in this circumstance and participants need and ask for additional analgesia, usually available after 60 to 90 minutes as even effective therapy takes time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Rates of remedication with placebo can be very high, often at 70% or more within a few hours, but can be substantial even with active therapies</a:t>
            </a:r>
          </a:p>
        </p:txBody>
      </p:sp>
    </p:spTree>
    <p:extLst>
      <p:ext uri="{BB962C8B-B14F-4D97-AF65-F5344CB8AC3E}">
        <p14:creationId xmlns:p14="http://schemas.microsoft.com/office/powerpoint/2010/main" val="3401911803"/>
      </p:ext>
    </p:extLst>
  </p:cSld>
  <p:clrMapOvr>
    <a:masterClrMapping/>
  </p:clrMapOvr>
</p:sld>
</file>

<file path=ppt/theme/theme1.xml><?xml version="1.0" encoding="utf-8"?>
<a:theme xmlns:a="http://schemas.openxmlformats.org/drawingml/2006/main" name="Cochrane">
  <a:themeElements>
    <a:clrScheme name="Cochrane">
      <a:dk1>
        <a:srgbClr val="000000"/>
      </a:dk1>
      <a:lt1>
        <a:srgbClr val="FFFFFF"/>
      </a:lt1>
      <a:dk2>
        <a:srgbClr val="002D64"/>
      </a:dk2>
      <a:lt2>
        <a:srgbClr val="962D91"/>
      </a:lt2>
      <a:accent1>
        <a:srgbClr val="002D64"/>
      </a:accent1>
      <a:accent2>
        <a:srgbClr val="962D91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Cochrane PowerPoint Template</Template>
  <TotalTime>4696</TotalTime>
  <Words>1282</Words>
  <Application>Microsoft Office PowerPoint</Application>
  <PresentationFormat>On-screen Show (4:3)</PresentationFormat>
  <Paragraphs>188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Cochrane</vt:lpstr>
      <vt:lpstr>Postoperative pain</vt:lpstr>
      <vt:lpstr>Contents</vt:lpstr>
      <vt:lpstr>Randomisation</vt:lpstr>
      <vt:lpstr>An example: TENS for acute pain</vt:lpstr>
      <vt:lpstr>Double blind trials</vt:lpstr>
      <vt:lpstr>An example: acupuncture for back pain</vt:lpstr>
      <vt:lpstr>Initial pain intensity</vt:lpstr>
      <vt:lpstr>An example: perioperative ketamine </vt:lpstr>
      <vt:lpstr>Dealing with dropouts</vt:lpstr>
      <vt:lpstr>Remedication rates</vt:lpstr>
      <vt:lpstr>Dealing with remedication</vt:lpstr>
      <vt:lpstr>Individual patient data example</vt:lpstr>
      <vt:lpstr>What happens with placebo</vt:lpstr>
      <vt:lpstr>What happens with paracetamol</vt:lpstr>
      <vt:lpstr>What happens with ibuprofen</vt:lpstr>
      <vt:lpstr>Imputation methods</vt:lpstr>
      <vt:lpstr>Imputation method alters results</vt:lpstr>
      <vt:lpstr>Fundamentals conclusion</vt:lpstr>
      <vt:lpstr>Acknowledgements</vt:lpstr>
    </vt:vector>
  </TitlesOfParts>
  <Company>Microsoft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maximum</dc:title>
  <dc:creator>Anna Hobson</dc:creator>
  <cp:lastModifiedBy>Anna Erskine</cp:lastModifiedBy>
  <cp:revision>838</cp:revision>
  <dcterms:created xsi:type="dcterms:W3CDTF">2015-03-16T14:19:28Z</dcterms:created>
  <dcterms:modified xsi:type="dcterms:W3CDTF">2021-04-13T08:18:52Z</dcterms:modified>
</cp:coreProperties>
</file>