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619" r:id="rId4"/>
    <p:sldId id="620" r:id="rId5"/>
    <p:sldId id="621" r:id="rId6"/>
    <p:sldId id="622" r:id="rId7"/>
    <p:sldId id="629" r:id="rId8"/>
    <p:sldId id="624" r:id="rId9"/>
    <p:sldId id="626" r:id="rId10"/>
    <p:sldId id="625" r:id="rId11"/>
    <p:sldId id="623" r:id="rId12"/>
    <p:sldId id="627" r:id="rId13"/>
    <p:sldId id="279" r:id="rId14"/>
    <p:sldId id="275" r:id="rId15"/>
    <p:sldId id="630" r:id="rId16"/>
    <p:sldId id="261" r:id="rId17"/>
    <p:sldId id="628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777" autoAdjust="0"/>
    <p:restoredTop sz="93630" autoAdjust="0"/>
  </p:normalViewPr>
  <p:slideViewPr>
    <p:cSldViewPr snapToGrid="0" showGuides="1">
      <p:cViewPr>
        <p:scale>
          <a:sx n="116" d="100"/>
          <a:sy n="116" d="100"/>
        </p:scale>
        <p:origin x="-690" y="174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2880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1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41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FFA36F-661D-CA4B-9D7D-63B12E346303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0638" y="677863"/>
            <a:ext cx="4291012" cy="3217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563" y="4346575"/>
            <a:ext cx="5035550" cy="413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8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4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20240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442511"/>
            <a:ext cx="1980000" cy="409956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6719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442511"/>
            <a:ext cx="1980000" cy="409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6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442511"/>
            <a:ext cx="1980000" cy="409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6524"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295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4094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0895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5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442511"/>
            <a:ext cx="1980000" cy="4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6" r:id="rId9"/>
    <p:sldLayoutId id="2147483664" r:id="rId10"/>
    <p:sldLayoutId id="2147483657" r:id="rId11"/>
    <p:sldLayoutId id="2147483654" r:id="rId12"/>
    <p:sldLayoutId id="2147483665" r:id="rId13"/>
    <p:sldLayoutId id="2147483666" r:id="rId14"/>
    <p:sldLayoutId id="2147483667" r:id="rId15"/>
    <p:sldLayoutId id="214748365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apas.cochrane.org/resources/acute-pain-outcomes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Postoperative pain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799"/>
            <a:ext cx="4464000" cy="999853"/>
          </a:xfrm>
        </p:spPr>
        <p:txBody>
          <a:bodyPr/>
          <a:lstStyle/>
          <a:p>
            <a:r>
              <a:rPr lang="en-GB" dirty="0"/>
              <a:t>Considerations of study size</a:t>
            </a:r>
          </a:p>
        </p:txBody>
      </p:sp>
      <p:pic>
        <p:nvPicPr>
          <p:cNvPr id="17" name="Picture 2" descr="M:\Templates\Logo\nihr_logos_funded by_col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02" y="6521202"/>
            <a:ext cx="1152380" cy="2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M:\Templates\Logo\New NHS foundation trust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24" y="6524188"/>
            <a:ext cx="1186251" cy="2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64" y="6505046"/>
            <a:ext cx="923591" cy="297615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4" y="6473899"/>
            <a:ext cx="1038971" cy="34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CE7A688-4F2F-134B-97D4-C2359F49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trouble with small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43C353-AE44-964F-BCC7-A34DEBBDF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Tx/>
              <a:buFont typeface="Wingdings" pitchFamily="2" charset="2"/>
              <a:buChar char="Ø"/>
            </a:pPr>
            <a:r>
              <a:rPr lang="en-US" dirty="0"/>
              <a:t>The random play of chance in individual small studies means that single small studies cannot provide good quality evidence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en-US" dirty="0"/>
              <a:t>Even a number of small studies (typically fewer than 10 is regarded as a small number in some places in the Cochrane Handbook) cannot when combined produce secure evidence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en-US" dirty="0"/>
              <a:t>There are examples, mainly from chronic pain and elsewhere, that small studies produce overly-large treatment effects when compared with large randomized studies, probably due to quality or bias issues</a:t>
            </a:r>
          </a:p>
        </p:txBody>
      </p:sp>
    </p:spTree>
    <p:extLst>
      <p:ext uri="{BB962C8B-B14F-4D97-AF65-F5344CB8AC3E}">
        <p14:creationId xmlns:p14="http://schemas.microsoft.com/office/powerpoint/2010/main" val="280246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B32FCD-15AA-534F-9CF7-A4126A94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90" y="991923"/>
            <a:ext cx="8203220" cy="632838"/>
          </a:xfrm>
        </p:spPr>
        <p:txBody>
          <a:bodyPr/>
          <a:lstStyle/>
          <a:p>
            <a:r>
              <a:rPr lang="en-US" sz="2800" dirty="0"/>
              <a:t> Thalidomide &amp; advanced small-cell lung cancer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4BF9B45-A4B8-8A40-8E12-EFD36BAD9C2C}"/>
              </a:ext>
            </a:extLst>
          </p:cNvPr>
          <p:cNvSpPr txBox="1"/>
          <p:nvPr/>
        </p:nvSpPr>
        <p:spPr>
          <a:xfrm>
            <a:off x="434045" y="1868271"/>
            <a:ext cx="82032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small single-arm phase II trials and a small </a:t>
            </a:r>
            <a:r>
              <a:rPr lang="en-US" dirty="0" err="1"/>
              <a:t>randomised</a:t>
            </a:r>
            <a:r>
              <a:rPr lang="en-US" dirty="0"/>
              <a:t> placebo-controlled trial reported consistent evidence that thalidomide could increase overall </a:t>
            </a:r>
            <a:r>
              <a:rPr lang="en-US" dirty="0" smtClean="0"/>
              <a:t>survival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1-year </a:t>
            </a:r>
            <a:r>
              <a:rPr lang="en-US" dirty="0"/>
              <a:t>survival rate in these three studies were 46 (</a:t>
            </a:r>
            <a:r>
              <a:rPr lang="en-US" dirty="0" smtClean="0"/>
              <a:t>n = 25</a:t>
            </a:r>
            <a:r>
              <a:rPr lang="en-US" dirty="0"/>
              <a:t>), 52 (</a:t>
            </a:r>
            <a:r>
              <a:rPr lang="en-US" dirty="0" smtClean="0"/>
              <a:t>n = 30</a:t>
            </a:r>
            <a:r>
              <a:rPr lang="en-US" dirty="0"/>
              <a:t>) and 49% (</a:t>
            </a:r>
            <a:r>
              <a:rPr lang="en-US" dirty="0" smtClean="0"/>
              <a:t>n = 49</a:t>
            </a:r>
            <a:r>
              <a:rPr lang="en-US" dirty="0"/>
              <a:t>); all higher than the expected value of </a:t>
            </a:r>
            <a:r>
              <a:rPr lang="en-US" dirty="0" smtClean="0"/>
              <a:t>20 – 30</a:t>
            </a:r>
            <a:r>
              <a:rPr lang="en-US" dirty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Median survival was 11.7 (</a:t>
            </a:r>
            <a:r>
              <a:rPr lang="en-US" dirty="0" smtClean="0"/>
              <a:t>n = 49</a:t>
            </a:r>
            <a:r>
              <a:rPr lang="en-US" dirty="0"/>
              <a:t>) and 8.7 (</a:t>
            </a:r>
            <a:r>
              <a:rPr lang="en-US" dirty="0" smtClean="0"/>
              <a:t>n = 43</a:t>
            </a:r>
            <a:r>
              <a:rPr lang="en-US" dirty="0"/>
              <a:t>) months in the thalidomide and placebo arms, respectively - substantial </a:t>
            </a:r>
            <a:r>
              <a:rPr lang="en-US" dirty="0" smtClean="0"/>
              <a:t>difference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A large double-blind placebo-controlled phase III trial (</a:t>
            </a:r>
            <a:r>
              <a:rPr lang="en-US" dirty="0" smtClean="0">
                <a:solidFill>
                  <a:srgbClr val="C00000"/>
                </a:solidFill>
              </a:rPr>
              <a:t>n = 724</a:t>
            </a:r>
            <a:r>
              <a:rPr lang="en-US" dirty="0">
                <a:solidFill>
                  <a:srgbClr val="C00000"/>
                </a:solidFill>
              </a:rPr>
              <a:t>) of thalidomide versus placebo showed no evidence of an </a:t>
            </a:r>
            <a:r>
              <a:rPr lang="en-US" dirty="0" smtClean="0">
                <a:solidFill>
                  <a:srgbClr val="C00000"/>
                </a:solidFill>
              </a:rPr>
              <a:t>effect</a:t>
            </a:r>
            <a:endParaRPr lang="en-US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The </a:t>
            </a:r>
            <a:r>
              <a:rPr lang="en-US" dirty="0" smtClean="0">
                <a:solidFill>
                  <a:srgbClr val="C00000"/>
                </a:solidFill>
              </a:rPr>
              <a:t>1-year </a:t>
            </a:r>
            <a:r>
              <a:rPr lang="en-US" dirty="0">
                <a:solidFill>
                  <a:srgbClr val="C00000"/>
                </a:solidFill>
              </a:rPr>
              <a:t>survival rates were 37 and 41% in the thalidomide and placebo arms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The median survival was 10.1 and 10.5 months in the thalidomide and placebo arms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46BE0C01-8571-7E44-BD93-EBC8D6C08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522" y="6359098"/>
            <a:ext cx="381474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 dirty="0">
                <a:latin typeface="+mj-lt"/>
              </a:rPr>
              <a:t>Hacksaw. Eur Respir J 2008; 32: 1141–1143</a:t>
            </a:r>
          </a:p>
        </p:txBody>
      </p:sp>
    </p:spTree>
    <p:extLst>
      <p:ext uri="{BB962C8B-B14F-4D97-AF65-F5344CB8AC3E}">
        <p14:creationId xmlns:p14="http://schemas.microsoft.com/office/powerpoint/2010/main" val="413623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37E6A9-03AA-8843-8566-0B01BEA3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7" y="1317600"/>
            <a:ext cx="7273495" cy="632838"/>
          </a:xfrm>
        </p:spPr>
        <p:txBody>
          <a:bodyPr/>
          <a:lstStyle/>
          <a:p>
            <a:r>
              <a:rPr lang="en-US" dirty="0"/>
              <a:t>Number of events is important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CB62932C-4610-E140-9C4A-A1DC023B7AA7}"/>
              </a:ext>
            </a:extLst>
          </p:cNvPr>
          <p:cNvSpPr txBox="1">
            <a:spLocks noChangeArrowheads="1"/>
          </p:cNvSpPr>
          <p:nvPr/>
        </p:nvSpPr>
        <p:spPr>
          <a:xfrm>
            <a:off x="761682" y="2080892"/>
            <a:ext cx="7178675" cy="1028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134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None/>
              <a:defRPr sz="20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1134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20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388938" indent="-158750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612775" indent="-195263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Arial" pitchFamily="34" charset="0"/>
              <a:buChar char="•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849313" indent="-187325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Small meta-analyses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those with fewer than 200 outcome events) may only be useful for summarizing the available information and generating hypotheses for future research</a:t>
            </a:r>
          </a:p>
          <a:p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F3C4222A-968E-6A4F-AD44-9E7318ED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148" y="6404559"/>
            <a:ext cx="419435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 dirty="0" err="1">
                <a:latin typeface="+mj-lt"/>
              </a:rPr>
              <a:t>Flather</a:t>
            </a:r>
            <a:r>
              <a:rPr lang="en-US" sz="1600" i="1" dirty="0">
                <a:latin typeface="+mj-lt"/>
              </a:rPr>
              <a:t> et al. Control Clin Trials 1997 18: 568-579</a:t>
            </a:r>
          </a:p>
        </p:txBody>
      </p:sp>
      <p:pic>
        <p:nvPicPr>
          <p:cNvPr id="5" name="Picture 5" descr="magnesium">
            <a:extLst>
              <a:ext uri="{FF2B5EF4-FFF2-40B4-BE49-F238E27FC236}">
                <a16:creationId xmlns="" xmlns:a16="http://schemas.microsoft.com/office/drawing/2014/main" id="{2B355B1F-EF7E-9544-B2B4-861FEF72C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00" y="3240046"/>
            <a:ext cx="5715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5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57356" y="979991"/>
            <a:ext cx="7762875" cy="527050"/>
          </a:xfrm>
        </p:spPr>
        <p:txBody>
          <a:bodyPr anchor="ctr"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Small studies overestimate treatment effect</a:t>
            </a:r>
          </a:p>
        </p:txBody>
      </p:sp>
      <p:sp>
        <p:nvSpPr>
          <p:cNvPr id="20482" name="TextBox 11"/>
          <p:cNvSpPr txBox="1">
            <a:spLocks noChangeArrowheads="1"/>
          </p:cNvSpPr>
          <p:nvPr/>
        </p:nvSpPr>
        <p:spPr bwMode="auto">
          <a:xfrm>
            <a:off x="228599" y="6032500"/>
            <a:ext cx="3697941" cy="3385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 dirty="0" err="1">
                <a:latin typeface="+mj-lt"/>
              </a:rPr>
              <a:t>Nüesch</a:t>
            </a:r>
            <a:r>
              <a:rPr lang="en-US" sz="1600" i="1" dirty="0">
                <a:latin typeface="+mj-lt"/>
              </a:rPr>
              <a:t> et al. BMJ 2010 341;c3515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125" y="1795052"/>
            <a:ext cx="1981200" cy="3694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Comparison of large and small trials for interventions in osteoarthritis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Small is fewer than 100 per treatment arm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Small trials had significantly bigger effects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2904564" y="1613647"/>
            <a:ext cx="5432612" cy="4299903"/>
            <a:chOff x="2743200" y="1143000"/>
            <a:chExt cx="6324600" cy="5351463"/>
          </a:xfrm>
        </p:grpSpPr>
        <p:grpSp>
          <p:nvGrpSpPr>
            <p:cNvPr id="20485" name="Group 3"/>
            <p:cNvGrpSpPr>
              <a:grpSpLocks/>
            </p:cNvGrpSpPr>
            <p:nvPr/>
          </p:nvGrpSpPr>
          <p:grpSpPr bwMode="auto">
            <a:xfrm>
              <a:off x="2743200" y="1143000"/>
              <a:ext cx="6324600" cy="5351463"/>
              <a:chOff x="2743200" y="1143000"/>
              <a:chExt cx="6324600" cy="5351463"/>
            </a:xfrm>
          </p:grpSpPr>
          <p:pic>
            <p:nvPicPr>
              <p:cNvPr id="20487" name="Picture 6" descr="nuesch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3200" y="1143000"/>
                <a:ext cx="6324600" cy="535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0488" name="Straight Connector 2"/>
              <p:cNvCxnSpPr>
                <a:cxnSpLocks noChangeShapeType="1"/>
              </p:cNvCxnSpPr>
              <p:nvPr/>
            </p:nvCxnSpPr>
            <p:spPr bwMode="auto">
              <a:xfrm flipV="1">
                <a:off x="5876224" y="1676400"/>
                <a:ext cx="0" cy="309359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486" name="Oval 1"/>
            <p:cNvSpPr>
              <a:spLocks noChangeArrowheads="1"/>
            </p:cNvSpPr>
            <p:nvPr/>
          </p:nvSpPr>
          <p:spPr bwMode="auto">
            <a:xfrm>
              <a:off x="4032250" y="4643438"/>
              <a:ext cx="1731963" cy="122396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6710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4" y="1027144"/>
            <a:ext cx="6873017" cy="632838"/>
          </a:xfrm>
          <a:noFill/>
        </p:spPr>
        <p:txBody>
          <a:bodyPr/>
          <a:lstStyle/>
          <a:p>
            <a:pPr eaLnBrk="1" hangingPunct="1"/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Accurate estimation of treatment effect - here as 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number needed to treat (NNT) </a:t>
            </a:r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± 0.5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7638" y="1974793"/>
            <a:ext cx="3979799" cy="3993163"/>
          </a:xfrm>
        </p:spPr>
        <p:txBody>
          <a:bodyPr/>
          <a:lstStyle/>
          <a:p>
            <a:r>
              <a:rPr lang="en-US" sz="1800" dirty="0"/>
              <a:t>Likelihood of an accurate estimate of treatment effect in acute pain studies using computer simulations</a:t>
            </a:r>
          </a:p>
          <a:p>
            <a:r>
              <a:rPr lang="en-US" sz="1800" dirty="0"/>
              <a:t>Based on rage of effect sizes seen for single dose analgesics in postoperative pain</a:t>
            </a:r>
          </a:p>
          <a:p>
            <a:r>
              <a:rPr lang="en-US" sz="1800" dirty="0"/>
              <a:t>Small effect size (high NNT) and small size make accurate assessment of the magnitude of the effect unlikely</a:t>
            </a:r>
          </a:p>
          <a:p>
            <a:r>
              <a:rPr lang="en-US" sz="1800" dirty="0"/>
              <a:t>Large effect size (low NNT) and large size make accurate assessment of the magnitude of the effect probable</a:t>
            </a:r>
          </a:p>
          <a:p>
            <a:endParaRPr lang="en-US" sz="1800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4793"/>
            <a:ext cx="3742007" cy="43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27638" y="6318194"/>
            <a:ext cx="315465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i="1" dirty="0">
                <a:latin typeface="+mj-lt"/>
              </a:rPr>
              <a:t>Moore et al, Pain 1998 78: 209-16</a:t>
            </a:r>
          </a:p>
        </p:txBody>
      </p:sp>
    </p:spTree>
    <p:extLst>
      <p:ext uri="{BB962C8B-B14F-4D97-AF65-F5344CB8AC3E}">
        <p14:creationId xmlns:p14="http://schemas.microsoft.com/office/powerpoint/2010/main" val="7644692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1724810" y="5580074"/>
            <a:ext cx="510540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43492" y="5418078"/>
            <a:ext cx="697627" cy="3430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b="1" dirty="0">
                <a:solidFill>
                  <a:srgbClr val="C00000"/>
                </a:solidFill>
                <a:latin typeface="Helvetica" charset="0"/>
              </a:rPr>
              <a:t>1975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65664" y="5418078"/>
            <a:ext cx="697627" cy="3430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b="1">
                <a:solidFill>
                  <a:srgbClr val="C00000"/>
                </a:solidFill>
                <a:latin typeface="Helvetica" charset="0"/>
              </a:rPr>
              <a:t>2001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747169" y="5668262"/>
            <a:ext cx="30480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GB" b="1">
                <a:latin typeface="Helvetica" charset="0"/>
              </a:rPr>
              <a:t>Publication year</a:t>
            </a: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" b="1"/>
          <a:stretch/>
        </p:blipFill>
        <p:spPr bwMode="auto">
          <a:xfrm rot="10800000" flipH="1" flipV="1">
            <a:off x="504883" y="2075934"/>
            <a:ext cx="6019485" cy="313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ECA58-8ED6-8340-8AA1-3C2A2399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1317600"/>
            <a:ext cx="7662862" cy="632838"/>
          </a:xfrm>
        </p:spPr>
        <p:txBody>
          <a:bodyPr/>
          <a:lstStyle/>
          <a:p>
            <a:r>
              <a:rPr lang="en-US" dirty="0"/>
              <a:t>Efficacy changing when adding data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F13AF70-C60C-2448-8455-224BAC068C9E}"/>
              </a:ext>
            </a:extLst>
          </p:cNvPr>
          <p:cNvSpPr txBox="1"/>
          <p:nvPr/>
        </p:nvSpPr>
        <p:spPr>
          <a:xfrm>
            <a:off x="6992471" y="3244334"/>
            <a:ext cx="13948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NNT ± 0.5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882" y="1888006"/>
            <a:ext cx="2358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</a:rPr>
              <a:t>Incremental numbers of patients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27638" y="6318194"/>
            <a:ext cx="56766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i="1" dirty="0">
                <a:latin typeface="+mj-lt"/>
              </a:rPr>
              <a:t>Moore et al</a:t>
            </a:r>
            <a:r>
              <a:rPr lang="en-GB" sz="1600" i="1">
                <a:latin typeface="+mj-lt"/>
              </a:rPr>
              <a:t>, </a:t>
            </a:r>
            <a:r>
              <a:rPr lang="en-GB" sz="1600" i="1" smtClean="0">
                <a:latin typeface="+mj-lt"/>
              </a:rPr>
              <a:t>2013. Bandolier's </a:t>
            </a:r>
            <a:r>
              <a:rPr lang="en-GB" sz="1600" i="1" dirty="0">
                <a:latin typeface="+mj-lt"/>
              </a:rPr>
              <a:t>Little Book of Pain</a:t>
            </a:r>
            <a:endParaRPr lang="en-GB" sz="1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10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7" y="1317600"/>
            <a:ext cx="8123349" cy="632838"/>
          </a:xfrm>
        </p:spPr>
        <p:txBody>
          <a:bodyPr/>
          <a:lstStyle/>
          <a:p>
            <a:r>
              <a:rPr lang="en-US" dirty="0"/>
              <a:t>Large amounts of good data produce consistent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941" y="2469840"/>
            <a:ext cx="24742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Largest acute pain dataset is with ibuprofen acid 400 mg</a:t>
            </a:r>
          </a:p>
          <a:p>
            <a:endParaRPr lang="en-US" dirty="0"/>
          </a:p>
          <a:p>
            <a:r>
              <a:rPr lang="en-US" sz="1800" dirty="0"/>
              <a:t>Dat</a:t>
            </a:r>
            <a:r>
              <a:rPr lang="en-US" dirty="0"/>
              <a:t>a over 5 decades in </a:t>
            </a:r>
            <a:r>
              <a:rPr lang="en-US" dirty="0" err="1"/>
              <a:t>standardised</a:t>
            </a:r>
            <a:r>
              <a:rPr lang="en-US" dirty="0"/>
              <a:t> single dose postoperative pain studies</a:t>
            </a:r>
          </a:p>
          <a:p>
            <a:endParaRPr lang="en-US" sz="1800" dirty="0"/>
          </a:p>
          <a:p>
            <a:r>
              <a:rPr lang="en-US" dirty="0">
                <a:solidFill>
                  <a:srgbClr val="C00000"/>
                </a:solidFill>
              </a:rPr>
              <a:t>Analysis by decade shows great consistency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430F52-C48D-3C4B-B790-26FEF0F88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286" y="2204346"/>
            <a:ext cx="5511800" cy="412750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E80B61B4-8577-7A48-836C-582090704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38" y="6318194"/>
            <a:ext cx="315465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i="1" dirty="0">
                <a:latin typeface="+mj-lt"/>
              </a:rPr>
              <a:t>Moore et al, Pain 2018 159: 2234-44</a:t>
            </a:r>
          </a:p>
        </p:txBody>
      </p:sp>
    </p:spTree>
    <p:extLst>
      <p:ext uri="{BB962C8B-B14F-4D97-AF65-F5344CB8AC3E}">
        <p14:creationId xmlns:p14="http://schemas.microsoft.com/office/powerpoint/2010/main" val="79310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D82F5A2-FC16-0E49-9E6F-66288F6A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size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97749F0-07AD-FB4B-8F91-4C24667DA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Tx/>
              <a:buFont typeface="Wingdings" pitchFamily="2" charset="2"/>
              <a:buChar char="ü"/>
            </a:pPr>
            <a:r>
              <a:rPr lang="en-US" dirty="0"/>
              <a:t>When doing your analyses think about trial size, and about the total amount of information available</a:t>
            </a:r>
          </a:p>
          <a:p>
            <a:pPr marL="342900" indent="-342900">
              <a:buClrTx/>
              <a:buFont typeface="Wingdings" pitchFamily="2" charset="2"/>
              <a:buChar char="ü"/>
            </a:pPr>
            <a:r>
              <a:rPr lang="en-US" dirty="0" smtClean="0"/>
              <a:t>It is </a:t>
            </a:r>
            <a:r>
              <a:rPr lang="en-US" dirty="0"/>
              <a:t>about the number of events as well as the number of participants</a:t>
            </a:r>
          </a:p>
          <a:p>
            <a:pPr marL="342900" indent="-342900">
              <a:buClrTx/>
              <a:buFont typeface="Wingdings" pitchFamily="2" charset="2"/>
              <a:buChar char="ü"/>
            </a:pPr>
            <a:r>
              <a:rPr lang="en-US" dirty="0"/>
              <a:t>Worth performing a sensitivity analysis according to size – major size effects do occur in acute pain situations, but less commonly than chronic pain</a:t>
            </a:r>
          </a:p>
          <a:p>
            <a:pPr marL="342900" indent="-342900">
              <a:buClrTx/>
              <a:buFont typeface="Wingdings" pitchFamily="2" charset="2"/>
              <a:buChar char="ü"/>
            </a:pPr>
            <a:r>
              <a:rPr lang="en-US" dirty="0"/>
              <a:t>Take size into account when making a GRADE estimation</a:t>
            </a:r>
          </a:p>
          <a:p>
            <a:pPr marL="342900" indent="-342900">
              <a:buClrTx/>
              <a:buFont typeface="Wingdings" pitchFamily="2" charset="2"/>
              <a:buChar char="ü"/>
            </a:pPr>
            <a:r>
              <a:rPr lang="en-US" dirty="0"/>
              <a:t>Be cautious about the magnitude of any effect with a small number of small trials</a:t>
            </a:r>
          </a:p>
        </p:txBody>
      </p:sp>
    </p:spTree>
    <p:extLst>
      <p:ext uri="{BB962C8B-B14F-4D97-AF65-F5344CB8AC3E}">
        <p14:creationId xmlns:p14="http://schemas.microsoft.com/office/powerpoint/2010/main" val="261706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D82F5A2-FC16-0E49-9E6F-66288F6A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97749F0-07AD-FB4B-8F91-4C24667DA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7" y="2275200"/>
            <a:ext cx="7931753" cy="3909600"/>
          </a:xfrm>
        </p:spPr>
        <p:txBody>
          <a:bodyPr/>
          <a:lstStyle/>
          <a:p>
            <a:pPr marL="342900" indent="-342900">
              <a:buClrTx/>
              <a:buFont typeface="Wingdings" panose="05000000000000000000" pitchFamily="2" charset="2"/>
              <a:buChar char="v"/>
            </a:pPr>
            <a:r>
              <a:rPr lang="en-US" dirty="0"/>
              <a:t>Thank you to the </a:t>
            </a:r>
            <a:r>
              <a:rPr lang="en-US" dirty="0">
                <a:solidFill>
                  <a:schemeClr val="bg2"/>
                </a:solidFill>
              </a:rPr>
              <a:t>Cochrane Network Innovation Fund</a:t>
            </a:r>
          </a:p>
          <a:p>
            <a:pPr marL="342900" indent="-342900">
              <a:buClrTx/>
              <a:buFont typeface="Wingdings" panose="05000000000000000000" pitchFamily="2" charset="2"/>
              <a:buChar char="v"/>
            </a:pPr>
            <a:r>
              <a:rPr lang="en-US" dirty="0"/>
              <a:t>Thank you to </a:t>
            </a:r>
            <a:r>
              <a:rPr lang="en-US" dirty="0">
                <a:solidFill>
                  <a:schemeClr val="bg2"/>
                </a:solidFill>
              </a:rPr>
              <a:t>Mohammed A. </a:t>
            </a:r>
            <a:r>
              <a:rPr lang="en-US" dirty="0" err="1">
                <a:solidFill>
                  <a:schemeClr val="bg2"/>
                </a:solidFill>
              </a:rPr>
              <a:t>Abusayed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(University Hospitals of Derby and Burton, UK) for auditing reviews of interventions for pain in the </a:t>
            </a:r>
            <a:r>
              <a:rPr lang="en-US" i="1" dirty="0"/>
              <a:t>Cochrane Library </a:t>
            </a:r>
            <a:r>
              <a:rPr lang="en-US" dirty="0"/>
              <a:t>in 2016</a:t>
            </a:r>
          </a:p>
          <a:p>
            <a:pPr marL="342900" indent="-342900">
              <a:buClrTx/>
              <a:buFont typeface="Wingdings" panose="05000000000000000000" pitchFamily="2" charset="2"/>
              <a:buChar char="v"/>
            </a:pPr>
            <a:r>
              <a:rPr lang="en-US" dirty="0"/>
              <a:t>Thank you to all the </a:t>
            </a:r>
            <a:r>
              <a:rPr lang="en-US" dirty="0">
                <a:solidFill>
                  <a:schemeClr val="bg2"/>
                </a:solidFill>
              </a:rPr>
              <a:t>project team members and MOSS key contacts</a:t>
            </a:r>
          </a:p>
          <a:p>
            <a:pPr algn="ctr">
              <a:buClrTx/>
            </a:pPr>
            <a:r>
              <a:rPr lang="en-US" sz="1200" dirty="0"/>
              <a:t>Joanne Abbott; Geert Crombez; Rob </a:t>
            </a:r>
            <a:r>
              <a:rPr lang="en-US" sz="1200" dirty="0" err="1"/>
              <a:t>Dellavalle</a:t>
            </a:r>
            <a:r>
              <a:rPr lang="en-US" sz="1200" dirty="0"/>
              <a:t>; Christopher Eccleston; Anna Erskine; Emma Fisher; Kerry Harding; Jennifer Hilgart; John Lawrenson; Hopin Lee; Nuala Livingstone; Lara Maxwell; Andrew Moore; Gill Norman; Neil O'Connell; Roses Parker; Phil Riley; Kate Seers; Teo Aminah Wasteneys Quay; Andrew Smith; Martin </a:t>
            </a:r>
            <a:r>
              <a:rPr lang="en-US" sz="1200" dirty="0" err="1"/>
              <a:t>Tramèr</a:t>
            </a:r>
            <a:r>
              <a:rPr lang="en-US" sz="1200" dirty="0"/>
              <a:t>; Peter Tugwell; Katie Webster; Amanda C de C Williams</a:t>
            </a:r>
          </a:p>
          <a:p>
            <a:pPr algn="ctr">
              <a:buClrTx/>
            </a:pPr>
            <a:endParaRPr lang="en-US" sz="1200" dirty="0"/>
          </a:p>
          <a:p>
            <a:pPr>
              <a:buClrTx/>
            </a:pPr>
            <a:r>
              <a:rPr lang="en-US" dirty="0">
                <a:solidFill>
                  <a:srgbClr val="C00000"/>
                </a:solidFill>
              </a:rPr>
              <a:t>All the slides and documents hosted on the PaPaS website </a:t>
            </a:r>
            <a:r>
              <a:rPr lang="en-US" dirty="0">
                <a:solidFill>
                  <a:srgbClr val="C00000"/>
                </a:solidFill>
                <a:hlinkClick r:id="rId2"/>
              </a:rPr>
              <a:t>https://papas.cochrane.org/resources/acute-pain-outcomes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0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47358"/>
              </p:ext>
            </p:extLst>
          </p:nvPr>
        </p:nvGraphicFramePr>
        <p:xfrm>
          <a:off x="439737" y="2102838"/>
          <a:ext cx="5894388" cy="20901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5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278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3636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+mj-lt"/>
                        </a:rPr>
                        <a:t>01</a:t>
                      </a: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accent1"/>
                          </a:solidFill>
                        </a:rPr>
                        <a:t>Background </a:t>
                      </a:r>
                      <a:r>
                        <a:rPr lang="en-GB" sz="1400" dirty="0">
                          <a:solidFill>
                            <a:schemeClr val="accent1"/>
                          </a:solidFill>
                        </a:rPr>
                        <a:t>to study size</a:t>
                      </a: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 dirty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Examples of treatment group sizes in acute pain</a:t>
                      </a: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515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+mj-lt"/>
                        </a:rPr>
                        <a:t>03</a:t>
                      </a: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Examination random variations with small group size</a:t>
                      </a: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572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+mj-lt"/>
                        </a:rPr>
                        <a:t>04</a:t>
                      </a: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What is small, and problems with small studies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+mj-lt"/>
                        </a:rPr>
                        <a:t>05</a:t>
                      </a: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Examples of problems with small study size</a:t>
                      </a: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56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+mj-lt"/>
                        </a:rPr>
                        <a:t>06</a:t>
                      </a: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tx2"/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" name="Picture 2" descr="M:\Templates\Logo\nihr_logos_funded by_col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02" y="6521202"/>
            <a:ext cx="1152380" cy="2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M:\Templates\Logo\New NHS foundation trust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24" y="6524188"/>
            <a:ext cx="1186251" cy="2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64" y="6505046"/>
            <a:ext cx="923591" cy="297615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4" y="6473899"/>
            <a:ext cx="1038971" cy="34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F0514E-B4FA-0842-A7EB-C8A1844C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to small study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FBAEDA-0AF0-7E4F-B06B-D5B334575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/>
              <a:t>Traditionally, many clinical trials have been relatively small, with only a few tens of participants in each treatment arm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/>
              <a:t>More recent studies have tended to be larger, with sometimes more than 100 of participants in each treatment arm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/>
              <a:t>There is a considerable literature on the problems with small studies, especially when only a small number of small studies are available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/>
              <a:t>The main issue is one of random play of chance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/>
              <a:t>A subsidiary issue is one of possible bias</a:t>
            </a:r>
          </a:p>
        </p:txBody>
      </p:sp>
    </p:spTree>
    <p:extLst>
      <p:ext uri="{BB962C8B-B14F-4D97-AF65-F5344CB8AC3E}">
        <p14:creationId xmlns:p14="http://schemas.microsoft.com/office/powerpoint/2010/main" val="9651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9AA036-8D29-514D-911A-2181B8A7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size in acute pain</a:t>
            </a:r>
          </a:p>
        </p:txBody>
      </p:sp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="" xmlns:a16="http://schemas.microsoft.com/office/drawing/2014/main" id="{F27E2D3E-3CF7-1541-A733-6A85A38F9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39738" y="2859667"/>
            <a:ext cx="3819114" cy="3369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80AE5D4-029F-594B-8898-C369D10FC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834" y="2859667"/>
            <a:ext cx="4333746" cy="3094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CA37B6-56DB-354D-BE58-12F064383437}"/>
              </a:ext>
            </a:extLst>
          </p:cNvPr>
          <p:cNvSpPr txBox="1"/>
          <p:nvPr/>
        </p:nvSpPr>
        <p:spPr>
          <a:xfrm>
            <a:off x="439738" y="2280621"/>
            <a:ext cx="362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oral analgesic trials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40CF29-39EF-EB41-B0F0-0BC65A431FF0}"/>
              </a:ext>
            </a:extLst>
          </p:cNvPr>
          <p:cNvSpPr txBox="1"/>
          <p:nvPr/>
        </p:nvSpPr>
        <p:spPr>
          <a:xfrm>
            <a:off x="4258852" y="2280621"/>
            <a:ext cx="362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 perioperative trials</a:t>
            </a:r>
          </a:p>
        </p:txBody>
      </p:sp>
    </p:spTree>
    <p:extLst>
      <p:ext uri="{BB962C8B-B14F-4D97-AF65-F5344CB8AC3E}">
        <p14:creationId xmlns:p14="http://schemas.microsoft.com/office/powerpoint/2010/main" val="16047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6C7B64-50AD-314D-937D-D9070B5A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 in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061B49-9693-1B46-B478-934C926E0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39" y="2052918"/>
            <a:ext cx="38989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E1BF21EA-8123-3F49-A067-588460B1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612" y="6359098"/>
            <a:ext cx="320465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 dirty="0">
                <a:latin typeface="+mj-lt"/>
              </a:rPr>
              <a:t>Moore et al. Pain 1998 78:209-16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83718F-6689-494B-901B-E5CA926B3EEE}"/>
              </a:ext>
            </a:extLst>
          </p:cNvPr>
          <p:cNvSpPr txBox="1"/>
          <p:nvPr/>
        </p:nvSpPr>
        <p:spPr>
          <a:xfrm>
            <a:off x="506734" y="2140772"/>
            <a:ext cx="33982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showing data from Cochrane review of ibuprofen 400 mg versus placebo in acute postoperative pain – bubble size is proportional to study size</a:t>
            </a:r>
          </a:p>
          <a:p>
            <a:endParaRPr lang="en-US" dirty="0"/>
          </a:p>
          <a:p>
            <a:r>
              <a:rPr lang="en-US" dirty="0"/>
              <a:t>Standard experimental</a:t>
            </a:r>
          </a:p>
          <a:p>
            <a:r>
              <a:rPr lang="en-US" dirty="0"/>
              <a:t>procedures and six-hour duration</a:t>
            </a:r>
          </a:p>
          <a:p>
            <a:endParaRPr lang="en-US" dirty="0"/>
          </a:p>
          <a:p>
            <a:r>
              <a:rPr lang="en-US" dirty="0"/>
              <a:t>Outcome </a:t>
            </a:r>
            <a:r>
              <a:rPr lang="en-US" dirty="0" smtClean="0"/>
              <a:t>&gt; 50</a:t>
            </a:r>
            <a:r>
              <a:rPr lang="en-US" dirty="0"/>
              <a:t>% pain relief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Why the great variability between individual trials?</a:t>
            </a:r>
          </a:p>
        </p:txBody>
      </p:sp>
    </p:spTree>
    <p:extLst>
      <p:ext uri="{BB962C8B-B14F-4D97-AF65-F5344CB8AC3E}">
        <p14:creationId xmlns:p14="http://schemas.microsoft.com/office/powerpoint/2010/main" val="11680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6C7B64-50AD-314D-937D-D9070B5A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 by computer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E1BF21EA-8123-3F49-A067-588460B1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612" y="6359098"/>
            <a:ext cx="320465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 dirty="0">
                <a:latin typeface="+mj-lt"/>
              </a:rPr>
              <a:t>Moore et al. Pain 1998 78:209-16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83718F-6689-494B-901B-E5CA926B3EEE}"/>
              </a:ext>
            </a:extLst>
          </p:cNvPr>
          <p:cNvSpPr txBox="1"/>
          <p:nvPr/>
        </p:nvSpPr>
        <p:spPr>
          <a:xfrm>
            <a:off x="439738" y="2011050"/>
            <a:ext cx="33982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Computer modelling of 10,000 simulated RCTs based on average of ibuprofen 400 mg results from meta-analysis, and similar size variation</a:t>
            </a:r>
          </a:p>
          <a:p>
            <a:endParaRPr lang="en-US" dirty="0"/>
          </a:p>
          <a:p>
            <a:r>
              <a:rPr lang="en-US" dirty="0"/>
              <a:t>Higher density shows greater probability of result, but wide possible range for any single trial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Random play of chance and small study size explain wide disparity between individual results</a:t>
            </a:r>
          </a:p>
        </p:txBody>
      </p:sp>
      <p:pic>
        <p:nvPicPr>
          <p:cNvPr id="6" name="Picture 6" descr="simulatedlabbe.tiff">
            <a:extLst>
              <a:ext uri="{FF2B5EF4-FFF2-40B4-BE49-F238E27FC236}">
                <a16:creationId xmlns="" xmlns:a16="http://schemas.microsoft.com/office/drawing/2014/main" id="{5593F404-ABD6-8741-A372-3E9BA8B96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47" y="2536057"/>
            <a:ext cx="4289642" cy="382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99C94CF-B7E3-FC4B-B205-C055675C7ACF}"/>
              </a:ext>
            </a:extLst>
          </p:cNvPr>
          <p:cNvSpPr txBox="1"/>
          <p:nvPr/>
        </p:nvSpPr>
        <p:spPr>
          <a:xfrm>
            <a:off x="4677122" y="1950438"/>
            <a:ext cx="287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EER – experimental event rate</a:t>
            </a:r>
          </a:p>
          <a:p>
            <a:r>
              <a:rPr lang="en-US" sz="1600" dirty="0"/>
              <a:t>CER – control event rate</a:t>
            </a:r>
          </a:p>
        </p:txBody>
      </p:sp>
    </p:spTree>
    <p:extLst>
      <p:ext uri="{BB962C8B-B14F-4D97-AF65-F5344CB8AC3E}">
        <p14:creationId xmlns:p14="http://schemas.microsoft.com/office/powerpoint/2010/main" val="31803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6C7B64-50AD-314D-937D-D9070B5A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 in placebo (RCTs)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83718F-6689-494B-901B-E5CA926B3EEE}"/>
              </a:ext>
            </a:extLst>
          </p:cNvPr>
          <p:cNvSpPr txBox="1"/>
          <p:nvPr/>
        </p:nvSpPr>
        <p:spPr>
          <a:xfrm>
            <a:off x="439738" y="2312894"/>
            <a:ext cx="3927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clinical trials in Cochrane </a:t>
            </a:r>
            <a:r>
              <a:rPr lang="en-US" dirty="0" smtClean="0"/>
              <a:t>Reviews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third molar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randomized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double-blind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with initial moderate or severe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oral placebo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 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 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individual </a:t>
            </a:r>
            <a:r>
              <a:rPr lang="en-US" dirty="0" smtClean="0"/>
              <a:t>trials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C7325FDB-8B0D-914E-A456-FF193C98E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363" y="6365970"/>
            <a:ext cx="315465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i="1" dirty="0">
                <a:latin typeface="+mj-lt"/>
              </a:rPr>
              <a:t>Moore et al, Pain 2018 159: 2234-44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A123D5E-1879-9047-AA72-F4EE8E9DE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14" y="2140772"/>
            <a:ext cx="3554807" cy="3906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D387DF8-63C6-0541-901B-1A71C706AC10}"/>
              </a:ext>
            </a:extLst>
          </p:cNvPr>
          <p:cNvSpPr txBox="1"/>
          <p:nvPr/>
        </p:nvSpPr>
        <p:spPr>
          <a:xfrm>
            <a:off x="527125" y="6006213"/>
            <a:ext cx="384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Huge variability with small study size</a:t>
            </a:r>
          </a:p>
        </p:txBody>
      </p:sp>
    </p:spTree>
    <p:extLst>
      <p:ext uri="{BB962C8B-B14F-4D97-AF65-F5344CB8AC3E}">
        <p14:creationId xmlns:p14="http://schemas.microsoft.com/office/powerpoint/2010/main" val="22035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6C7B64-50AD-314D-937D-D9070B5A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 in placebo (SR)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E1BF21EA-8123-3F49-A067-588460B1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734" y="6359098"/>
            <a:ext cx="760453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 dirty="0">
                <a:latin typeface="+mj-lt"/>
              </a:rPr>
              <a:t>Moore &amp; McQuay. 2006. Bandolier’s Little Book of </a:t>
            </a:r>
            <a:r>
              <a:rPr lang="en-US" sz="1600" i="1" dirty="0" smtClean="0">
                <a:latin typeface="+mj-lt"/>
              </a:rPr>
              <a:t>Making Sense of </a:t>
            </a:r>
            <a:r>
              <a:rPr lang="en-US" sz="1600" i="1" dirty="0">
                <a:latin typeface="+mj-lt"/>
              </a:rPr>
              <a:t>the Medical Evidence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83718F-6689-494B-901B-E5CA926B3EEE}"/>
              </a:ext>
            </a:extLst>
          </p:cNvPr>
          <p:cNvSpPr txBox="1"/>
          <p:nvPr/>
        </p:nvSpPr>
        <p:spPr>
          <a:xfrm>
            <a:off x="506734" y="2140772"/>
            <a:ext cx="3927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56 acute pain meta-analyses (Cochrane)</a:t>
            </a:r>
          </a:p>
          <a:p>
            <a:endParaRPr lang="en-US" dirty="0"/>
          </a:p>
          <a:p>
            <a:r>
              <a:rPr lang="en-US" dirty="0"/>
              <a:t>Consistent methods, patients, outcome, measurements, duration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Outcome </a:t>
            </a:r>
            <a:r>
              <a:rPr lang="en-US" dirty="0" smtClean="0"/>
              <a:t>&gt; 50</a:t>
            </a:r>
            <a:r>
              <a:rPr lang="en-US" dirty="0"/>
              <a:t>% pain relief</a:t>
            </a:r>
          </a:p>
          <a:p>
            <a:endParaRPr lang="en-US" dirty="0"/>
          </a:p>
          <a:p>
            <a:r>
              <a:rPr lang="en-US" dirty="0"/>
              <a:t>Plot of response with placebo versus sample size in meta-analysis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Small numbers have greater variability, between 0% and 45%</a:t>
            </a:r>
          </a:p>
        </p:txBody>
      </p:sp>
      <p:pic>
        <p:nvPicPr>
          <p:cNvPr id="7" name="Picture 6" descr="Chart, scatter chart&#10;&#10;Description automatically generated with medium confidence">
            <a:extLst>
              <a:ext uri="{FF2B5EF4-FFF2-40B4-BE49-F238E27FC236}">
                <a16:creationId xmlns="" xmlns:a16="http://schemas.microsoft.com/office/drawing/2014/main" id="{744CAC05-7CCA-6D4B-83CA-0D001DC84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26" y="1980226"/>
            <a:ext cx="3154465" cy="429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B2BB2C1-A18B-7B42-A58A-FA2145C5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small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631090-515D-434E-8FC1-31082E364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/>
              <a:t>Very small studies have fewer than 50 participants in a treatment arm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/>
              <a:t>Intermediate size studies have 51 to 200 participants in a treatment arm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/>
              <a:t>Large studies have more than 200 participants in a treatment arm</a:t>
            </a:r>
          </a:p>
          <a:p>
            <a:pPr>
              <a:buClrTx/>
            </a:pPr>
            <a:r>
              <a:rPr lang="en-US" dirty="0"/>
              <a:t>It is worth noting that some researchers would argue that these numbers should be (at least) doubled to avoid potential bias, or only the largest trials should be </a:t>
            </a:r>
            <a:r>
              <a:rPr lang="en-US" dirty="0" err="1"/>
              <a:t>analysed</a:t>
            </a:r>
            <a:endParaRPr lang="en-US" dirty="0"/>
          </a:p>
          <a:p>
            <a:pPr>
              <a:buClrTx/>
            </a:pPr>
            <a:r>
              <a:rPr lang="en-US" dirty="0"/>
              <a:t>Size is a sensitive topic that may be situation dependent, but small studies have consistently been shown to mislead</a:t>
            </a:r>
          </a:p>
        </p:txBody>
      </p:sp>
    </p:spTree>
    <p:extLst>
      <p:ext uri="{BB962C8B-B14F-4D97-AF65-F5344CB8AC3E}">
        <p14:creationId xmlns:p14="http://schemas.microsoft.com/office/powerpoint/2010/main" val="1029312656"/>
      </p:ext>
    </p:extLst>
  </p:cSld>
  <p:clrMapOvr>
    <a:masterClrMapping/>
  </p:clrMapOvr>
</p:sld>
</file>

<file path=ppt/theme/theme1.xml><?xml version="1.0" encoding="utf-8"?>
<a:theme xmlns:a="http://schemas.openxmlformats.org/drawingml/2006/main" name="Cochrane">
  <a:themeElements>
    <a:clrScheme name="Cochrane">
      <a:dk1>
        <a:srgbClr val="000000"/>
      </a:dk1>
      <a:lt1>
        <a:srgbClr val="FFFFFF"/>
      </a:lt1>
      <a:dk2>
        <a:srgbClr val="002D64"/>
      </a:dk2>
      <a:lt2>
        <a:srgbClr val="962D91"/>
      </a:lt2>
      <a:accent1>
        <a:srgbClr val="002D64"/>
      </a:accent1>
      <a:accent2>
        <a:srgbClr val="962D91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Cochrane PowerPoint Template</Template>
  <TotalTime>4745</TotalTime>
  <Words>1200</Words>
  <Application>Microsoft Office PowerPoint</Application>
  <PresentationFormat>On-screen Show (4:3)</PresentationFormat>
  <Paragraphs>132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Cochrane</vt:lpstr>
      <vt:lpstr>Postoperative pain</vt:lpstr>
      <vt:lpstr>Contents</vt:lpstr>
      <vt:lpstr>Background to small study size</vt:lpstr>
      <vt:lpstr>Study size in acute pain</vt:lpstr>
      <vt:lpstr>Randomness in practice</vt:lpstr>
      <vt:lpstr>Randomness by computer</vt:lpstr>
      <vt:lpstr>Randomness in placebo (RCTs)</vt:lpstr>
      <vt:lpstr>Randomness in placebo (SR)</vt:lpstr>
      <vt:lpstr>What is small</vt:lpstr>
      <vt:lpstr>The trouble with small studies</vt:lpstr>
      <vt:lpstr> Thalidomide &amp; advanced small-cell lung cancer</vt:lpstr>
      <vt:lpstr>Number of events is important</vt:lpstr>
      <vt:lpstr>Small studies overestimate treatment effect</vt:lpstr>
      <vt:lpstr>Accurate estimation of treatment effect - here as number needed to treat (NNT) ± 0.5</vt:lpstr>
      <vt:lpstr>Efficacy changing when adding data </vt:lpstr>
      <vt:lpstr>Large amounts of good data produce consistent results</vt:lpstr>
      <vt:lpstr>Think about size</vt:lpstr>
      <vt:lpstr>Acknowledgements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maximum</dc:title>
  <dc:creator>Anna Hobson</dc:creator>
  <cp:lastModifiedBy>Anna Erskine</cp:lastModifiedBy>
  <cp:revision>830</cp:revision>
  <dcterms:created xsi:type="dcterms:W3CDTF">2015-03-16T14:19:28Z</dcterms:created>
  <dcterms:modified xsi:type="dcterms:W3CDTF">2021-04-12T13:58:48Z</dcterms:modified>
</cp:coreProperties>
</file>