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620" r:id="rId4"/>
    <p:sldId id="619" r:id="rId5"/>
    <p:sldId id="622" r:id="rId6"/>
    <p:sldId id="621" r:id="rId7"/>
    <p:sldId id="623" r:id="rId8"/>
    <p:sldId id="625" r:id="rId9"/>
    <p:sldId id="626" r:id="rId10"/>
    <p:sldId id="627" r:id="rId11"/>
    <p:sldId id="628" r:id="rId12"/>
    <p:sldId id="629" r:id="rId13"/>
    <p:sldId id="630" r:id="rId14"/>
    <p:sldId id="632" r:id="rId15"/>
    <p:sldId id="631" r:id="rId16"/>
    <p:sldId id="633" r:id="rId17"/>
    <p:sldId id="624" r:id="rId18"/>
    <p:sldId id="25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8" autoAdjust="0"/>
    <p:restoredTop sz="93630" autoAdjust="0"/>
  </p:normalViewPr>
  <p:slideViewPr>
    <p:cSldViewPr snapToGrid="0" showGuides="1">
      <p:cViewPr>
        <p:scale>
          <a:sx n="116" d="100"/>
          <a:sy n="116" d="100"/>
        </p:scale>
        <p:origin x="-846" y="174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880"/>
        <p:guide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24744" y="4343400"/>
            <a:ext cx="4608512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papas.cochrane.org/resources/acute-pain-outcomes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apas.cochrane.org/resources/acute-pain-outcomes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Postoperative pain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799"/>
            <a:ext cx="4464000" cy="999853"/>
          </a:xfrm>
        </p:spPr>
        <p:txBody>
          <a:bodyPr/>
          <a:lstStyle/>
          <a:p>
            <a:r>
              <a:rPr lang="en-GB" dirty="0"/>
              <a:t>Applying lessons in practice</a:t>
            </a:r>
          </a:p>
        </p:txBody>
      </p:sp>
      <p:pic>
        <p:nvPicPr>
          <p:cNvPr id="17" name="Picture 2" descr="M:\Templates\Logo\nihr_logos_funded by_col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02" y="6521202"/>
            <a:ext cx="1152380" cy="24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M:\Templates\Logo\New NHS foundation trust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924" y="6524188"/>
            <a:ext cx="1186251" cy="23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4" y="6505046"/>
            <a:ext cx="923591" cy="297615"/>
          </a:xfrm>
          <a:prstGeom prst="rect">
            <a:avLst/>
          </a:prstGeom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84" y="6473899"/>
            <a:ext cx="1038971" cy="34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Pain at rest – effect of pain in placebo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0"/>
            <a:ext cx="7477890" cy="2077805"/>
          </a:xfrm>
        </p:spPr>
        <p:txBody>
          <a:bodyPr/>
          <a:lstStyle/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Suggests that effectiveness of ketamine may </a:t>
            </a:r>
            <a:r>
              <a:rPr lang="en-US" dirty="0" smtClean="0"/>
              <a:t>be greater </a:t>
            </a:r>
            <a:r>
              <a:rPr lang="en-US" dirty="0"/>
              <a:t>where there is more pain in the placebo group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Larger effect where pain with control was moderate or severe (</a:t>
            </a:r>
            <a:r>
              <a:rPr lang="en-US" dirty="0" smtClean="0"/>
              <a:t>≥ 40/100 </a:t>
            </a:r>
            <a:r>
              <a:rPr lang="en-US" dirty="0"/>
              <a:t>mm), and little effect where there was little or no pain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Makes the result one of real clinical importance where pain is greater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6326EFCA-7242-C04C-A939-28D238D5F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176239"/>
              </p:ext>
            </p:extLst>
          </p:nvPr>
        </p:nvGraphicFramePr>
        <p:xfrm>
          <a:off x="439738" y="4485939"/>
          <a:ext cx="7477889" cy="1892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9036">
                  <a:extLst>
                    <a:ext uri="{9D8B030D-6E8A-4147-A177-3AD203B41FA5}">
                      <a16:colId xmlns:a16="http://schemas.microsoft.com/office/drawing/2014/main" xmlns="" val="1183570717"/>
                    </a:ext>
                  </a:extLst>
                </a:gridCol>
                <a:gridCol w="1718006">
                  <a:extLst>
                    <a:ext uri="{9D8B030D-6E8A-4147-A177-3AD203B41FA5}">
                      <a16:colId xmlns:a16="http://schemas.microsoft.com/office/drawing/2014/main" xmlns="" val="502496491"/>
                    </a:ext>
                  </a:extLst>
                </a:gridCol>
                <a:gridCol w="1685637">
                  <a:extLst>
                    <a:ext uri="{9D8B030D-6E8A-4147-A177-3AD203B41FA5}">
                      <a16:colId xmlns:a16="http://schemas.microsoft.com/office/drawing/2014/main" xmlns="" val="374281264"/>
                    </a:ext>
                  </a:extLst>
                </a:gridCol>
                <a:gridCol w="1995210">
                  <a:extLst>
                    <a:ext uri="{9D8B030D-6E8A-4147-A177-3AD203B41FA5}">
                      <a16:colId xmlns:a16="http://schemas.microsoft.com/office/drawing/2014/main" xmlns="" val="1333946419"/>
                    </a:ext>
                  </a:extLst>
                </a:gridCol>
              </a:tblGrid>
              <a:tr h="425366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Pain level with placebo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Mm/100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of trials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of patients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Mean difference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PI ketamine-placebo mm/100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312113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O-20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1883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-1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33625261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21-30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33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1351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-4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68363684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31-40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96201581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72219235"/>
                  </a:ext>
                </a:extLst>
              </a:tr>
              <a:tr h="2484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 that calculations performed on different basis to </a:t>
                      </a:r>
                      <a:r>
                        <a:rPr lang="en-GB" sz="1400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RevMan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using weighting by size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77433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341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24-hour opioid consumption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646" y="2130628"/>
            <a:ext cx="2917416" cy="3909600"/>
          </a:xfrm>
        </p:spPr>
        <p:txBody>
          <a:bodyPr/>
          <a:lstStyle/>
          <a:p>
            <a:r>
              <a:rPr lang="en-US" dirty="0"/>
              <a:t>This analysis depended on 65 RCTs with </a:t>
            </a:r>
            <a:r>
              <a:rPr lang="en-US" dirty="0" smtClean="0"/>
              <a:t>4000 </a:t>
            </a:r>
            <a:r>
              <a:rPr lang="en-US" dirty="0"/>
              <a:t>participants </a:t>
            </a:r>
          </a:p>
          <a:p>
            <a:r>
              <a:rPr lang="en-US" dirty="0"/>
              <a:t>Most ketamine or placebo trials arms involved small numbers of participants</a:t>
            </a:r>
          </a:p>
          <a:p>
            <a:r>
              <a:rPr lang="en-US" dirty="0"/>
              <a:t>The review concluded that ketamine reduced opioid consumption by about 8 mg morphine equivalent (6 to 9) with moderate quality evidence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485F9F2-95B3-3944-8DA9-B825BFD91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154" y="2367296"/>
            <a:ext cx="5410200" cy="378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558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Opioid consumption – effect of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0"/>
            <a:ext cx="2744526" cy="3304389"/>
          </a:xfrm>
        </p:spPr>
        <p:txBody>
          <a:bodyPr/>
          <a:lstStyle/>
          <a:p>
            <a:r>
              <a:rPr lang="en-US" dirty="0"/>
              <a:t>Graphic shows the mean difference (mg morphine equivalent) between treatment and placebo plotted against the total number of participants in the comparison</a:t>
            </a:r>
          </a:p>
          <a:p>
            <a:r>
              <a:rPr lang="en-US" dirty="0"/>
              <a:t>Size of symbol proportional to number of participants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6A07F7-8791-284B-945E-713914D3B3B6}"/>
              </a:ext>
            </a:extLst>
          </p:cNvPr>
          <p:cNvSpPr txBox="1"/>
          <p:nvPr/>
        </p:nvSpPr>
        <p:spPr>
          <a:xfrm>
            <a:off x="439737" y="5840694"/>
            <a:ext cx="785077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Conclude that there is only a small effect of size on opioid consumption overall, but a few smaller trials appear to be outliers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F1654BF-B503-1449-84B5-3EAE92466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462" y="1793837"/>
            <a:ext cx="53848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862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Opioid consumption – effect of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1"/>
            <a:ext cx="7477890" cy="1636742"/>
          </a:xfrm>
        </p:spPr>
        <p:txBody>
          <a:bodyPr/>
          <a:lstStyle/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Suggests no consistent effect of study size on result emphasized by pooled analysis conducted in various size bands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Analysis by study size show no consistent trends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Clinical significance of results is highly variable between groups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6326EFCA-7242-C04C-A939-28D238D5F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368001"/>
              </p:ext>
            </p:extLst>
          </p:nvPr>
        </p:nvGraphicFramePr>
        <p:xfrm>
          <a:off x="439738" y="4158326"/>
          <a:ext cx="7477889" cy="2258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9036">
                  <a:extLst>
                    <a:ext uri="{9D8B030D-6E8A-4147-A177-3AD203B41FA5}">
                      <a16:colId xmlns:a16="http://schemas.microsoft.com/office/drawing/2014/main" xmlns="" val="1183570717"/>
                    </a:ext>
                  </a:extLst>
                </a:gridCol>
                <a:gridCol w="1718006">
                  <a:extLst>
                    <a:ext uri="{9D8B030D-6E8A-4147-A177-3AD203B41FA5}">
                      <a16:colId xmlns:a16="http://schemas.microsoft.com/office/drawing/2014/main" xmlns="" val="502496491"/>
                    </a:ext>
                  </a:extLst>
                </a:gridCol>
                <a:gridCol w="1685637">
                  <a:extLst>
                    <a:ext uri="{9D8B030D-6E8A-4147-A177-3AD203B41FA5}">
                      <a16:colId xmlns:a16="http://schemas.microsoft.com/office/drawing/2014/main" xmlns="" val="374281264"/>
                    </a:ext>
                  </a:extLst>
                </a:gridCol>
                <a:gridCol w="1995210">
                  <a:extLst>
                    <a:ext uri="{9D8B030D-6E8A-4147-A177-3AD203B41FA5}">
                      <a16:colId xmlns:a16="http://schemas.microsoft.com/office/drawing/2014/main" xmlns="" val="1333946419"/>
                    </a:ext>
                  </a:extLst>
                </a:gridCol>
              </a:tblGrid>
              <a:tr h="752979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Participants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in comparison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of trials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of patients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Mean difference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ketamine-placebo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mg morphine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312113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20-40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552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-5.1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33625261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41-60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1598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-10.7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68363684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>
                          <a:effectLst/>
                        </a:rPr>
                        <a:t>61-80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587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-6.2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28385170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>
                          <a:effectLst/>
                        </a:rPr>
                        <a:t>81-100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360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+1.9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695057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>
                          <a:effectLst/>
                        </a:rPr>
                        <a:t>101-154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907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-17.6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19973402"/>
                  </a:ext>
                </a:extLst>
              </a:tr>
              <a:tr h="25099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 that calculations performed on different basis to </a:t>
                      </a:r>
                      <a:r>
                        <a:rPr lang="en-GB" sz="1400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RevMan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using weighting by size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77472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62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811378" cy="632838"/>
          </a:xfrm>
        </p:spPr>
        <p:txBody>
          <a:bodyPr/>
          <a:lstStyle/>
          <a:p>
            <a:r>
              <a:rPr lang="en-US" dirty="0"/>
              <a:t>24-hour opioid consumption in placebo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646" y="2334812"/>
            <a:ext cx="2917416" cy="3909600"/>
          </a:xfrm>
        </p:spPr>
        <p:txBody>
          <a:bodyPr/>
          <a:lstStyle/>
          <a:p>
            <a:r>
              <a:rPr lang="en-US" dirty="0"/>
              <a:t>Large degree of variability in terms of opioid consumption with placebo</a:t>
            </a:r>
          </a:p>
          <a:p>
            <a:r>
              <a:rPr lang="en-US" dirty="0"/>
              <a:t>From almost no consumption to </a:t>
            </a:r>
            <a:r>
              <a:rPr lang="en-US" dirty="0" smtClean="0"/>
              <a:t>&gt; 100 </a:t>
            </a:r>
            <a:r>
              <a:rPr lang="en-US" dirty="0"/>
              <a:t>mg morphine equivalent in 24 hours </a:t>
            </a:r>
          </a:p>
          <a:p>
            <a:r>
              <a:rPr lang="en-US" dirty="0"/>
              <a:t>Impossible to measure effect with low consumption</a:t>
            </a:r>
          </a:p>
          <a:p>
            <a:r>
              <a:rPr lang="en-US" dirty="0"/>
              <a:t>Is there a threshold?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87D35AE-A695-5E47-8BB5-44BB68DAC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654" y="2333812"/>
            <a:ext cx="5346700" cy="39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454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Opioid consumption in placebo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0"/>
            <a:ext cx="2701495" cy="3304389"/>
          </a:xfrm>
        </p:spPr>
        <p:txBody>
          <a:bodyPr/>
          <a:lstStyle/>
          <a:p>
            <a:r>
              <a:rPr lang="en-US" dirty="0"/>
              <a:t>Graphic shows the mean difference (mg morphine equivalent) between treatment and placebo plotted against opioid consumption with placebo</a:t>
            </a:r>
          </a:p>
          <a:p>
            <a:r>
              <a:rPr lang="en-US" dirty="0"/>
              <a:t>Size of symbol proportional to number of participants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6A07F7-8791-284B-945E-713914D3B3B6}"/>
              </a:ext>
            </a:extLst>
          </p:cNvPr>
          <p:cNvSpPr txBox="1"/>
          <p:nvPr/>
        </p:nvSpPr>
        <p:spPr>
          <a:xfrm>
            <a:off x="439737" y="5840694"/>
            <a:ext cx="785077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Conclude that there appears to be a trend with bigger effects where there was more opioid consumption with control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AA8DEF0-2BFA-F84E-B78B-35A04BDC5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233" y="1857400"/>
            <a:ext cx="53848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007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Opioid consumption in placebo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1950438"/>
            <a:ext cx="7477890" cy="2077805"/>
          </a:xfrm>
        </p:spPr>
        <p:txBody>
          <a:bodyPr/>
          <a:lstStyle/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Conclusion of major effect of opioid consumption in control groups emphasized by a sensitivity analysis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Larger effect where pain with control was above 40 mg/24 hours, and little effect where it was below 40 mg/24 hours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Makes the result one of real clinical importance where higher opioid consumption is expected (prior use of opioids for chronic pain)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6326EFCA-7242-C04C-A939-28D238D5F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63410"/>
              </p:ext>
            </p:extLst>
          </p:nvPr>
        </p:nvGraphicFramePr>
        <p:xfrm>
          <a:off x="439739" y="4184725"/>
          <a:ext cx="7477889" cy="2356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9036">
                  <a:extLst>
                    <a:ext uri="{9D8B030D-6E8A-4147-A177-3AD203B41FA5}">
                      <a16:colId xmlns:a16="http://schemas.microsoft.com/office/drawing/2014/main" xmlns="" val="1183570717"/>
                    </a:ext>
                  </a:extLst>
                </a:gridCol>
                <a:gridCol w="1718006">
                  <a:extLst>
                    <a:ext uri="{9D8B030D-6E8A-4147-A177-3AD203B41FA5}">
                      <a16:colId xmlns:a16="http://schemas.microsoft.com/office/drawing/2014/main" xmlns="" val="502496491"/>
                    </a:ext>
                  </a:extLst>
                </a:gridCol>
                <a:gridCol w="1685637">
                  <a:extLst>
                    <a:ext uri="{9D8B030D-6E8A-4147-A177-3AD203B41FA5}">
                      <a16:colId xmlns:a16="http://schemas.microsoft.com/office/drawing/2014/main" xmlns="" val="374281264"/>
                    </a:ext>
                  </a:extLst>
                </a:gridCol>
                <a:gridCol w="1995210">
                  <a:extLst>
                    <a:ext uri="{9D8B030D-6E8A-4147-A177-3AD203B41FA5}">
                      <a16:colId xmlns:a16="http://schemas.microsoft.com/office/drawing/2014/main" xmlns="" val="1333946419"/>
                    </a:ext>
                  </a:extLst>
                </a:gridCol>
              </a:tblGrid>
              <a:tr h="425366"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 hr opioid consumption with placebo 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(mg morphine)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 of </a:t>
                      </a:r>
                    </a:p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Trials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of Participants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Mean reduction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(mg morphine)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312113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0-20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1155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-4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33625261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20-40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1209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68363684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40-60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987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-12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96201581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60-100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-22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72219235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b="1" cap="all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&gt;100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308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-42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16553824"/>
                  </a:ext>
                </a:extLst>
              </a:tr>
              <a:tr h="2484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 that calculations performed on different basis to </a:t>
                      </a:r>
                      <a:r>
                        <a:rPr lang="en-GB" sz="1400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RevMan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using weighting by size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77433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798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B6E51B-968D-6742-9545-D4E61F85C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79F01D-2C48-1A4A-BCC6-7CBFFFAD9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More detailed sensitivity analyses demonstrate that there can be large and clinically significant effects on pain-related outcomes depending on features of design or results of included studies 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In this case these were related to event rates in control for pain and analgesic consumption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Other examples have shown study size to be important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The take-home message is to be aware that, for pain outcomes, there are important criteria of inclusion and/or analysis that are not found in the Cochrane </a:t>
            </a:r>
            <a:r>
              <a:rPr lang="en-US" dirty="0" smtClean="0">
                <a:solidFill>
                  <a:srgbClr val="C00000"/>
                </a:solidFill>
              </a:rPr>
              <a:t>Handbook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71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2D82F5A2-FC16-0E49-9E6F-66288F6A5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97749F0-07AD-FB4B-8F91-4C24667DA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7" y="2275200"/>
            <a:ext cx="7931753" cy="3909600"/>
          </a:xfrm>
        </p:spPr>
        <p:txBody>
          <a:bodyPr/>
          <a:lstStyle/>
          <a:p>
            <a:pPr marL="342900" indent="-342900">
              <a:buClrTx/>
              <a:buFont typeface="Wingdings" panose="05000000000000000000" pitchFamily="2" charset="2"/>
              <a:buChar char="v"/>
            </a:pPr>
            <a:r>
              <a:rPr lang="en-US" dirty="0"/>
              <a:t>Thank you to the </a:t>
            </a:r>
            <a:r>
              <a:rPr lang="en-US" dirty="0">
                <a:solidFill>
                  <a:schemeClr val="bg2"/>
                </a:solidFill>
              </a:rPr>
              <a:t>Cochrane Network Innovation Fund</a:t>
            </a:r>
          </a:p>
          <a:p>
            <a:pPr marL="342900" indent="-342900">
              <a:buClrTx/>
              <a:buFont typeface="Wingdings" panose="05000000000000000000" pitchFamily="2" charset="2"/>
              <a:buChar char="v"/>
            </a:pPr>
            <a:r>
              <a:rPr lang="en-US" dirty="0"/>
              <a:t>Thank you to </a:t>
            </a:r>
            <a:r>
              <a:rPr lang="en-US" dirty="0">
                <a:solidFill>
                  <a:schemeClr val="bg2"/>
                </a:solidFill>
              </a:rPr>
              <a:t>Mohammed A. </a:t>
            </a:r>
            <a:r>
              <a:rPr lang="en-US" dirty="0" err="1">
                <a:solidFill>
                  <a:schemeClr val="bg2"/>
                </a:solidFill>
              </a:rPr>
              <a:t>Abusayed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/>
              <a:t>(University Hospitals of Derby and Burton, UK) for auditing reviews of interventions for pain in the </a:t>
            </a:r>
            <a:r>
              <a:rPr lang="en-US" i="1" dirty="0"/>
              <a:t>Cochrane Library </a:t>
            </a:r>
            <a:r>
              <a:rPr lang="en-US" dirty="0"/>
              <a:t>in 2016</a:t>
            </a:r>
          </a:p>
          <a:p>
            <a:pPr marL="342900" indent="-342900">
              <a:buClrTx/>
              <a:buFont typeface="Wingdings" panose="05000000000000000000" pitchFamily="2" charset="2"/>
              <a:buChar char="v"/>
            </a:pPr>
            <a:r>
              <a:rPr lang="en-US" dirty="0"/>
              <a:t>Thank you to all the </a:t>
            </a:r>
            <a:r>
              <a:rPr lang="en-US" dirty="0">
                <a:solidFill>
                  <a:schemeClr val="bg2"/>
                </a:solidFill>
              </a:rPr>
              <a:t>project team members and MOSS key contacts</a:t>
            </a:r>
          </a:p>
          <a:p>
            <a:pPr algn="ctr">
              <a:buClrTx/>
            </a:pPr>
            <a:r>
              <a:rPr lang="en-US" sz="1200" dirty="0"/>
              <a:t>Joanne Abbott; Geert Crombez; Rob </a:t>
            </a:r>
            <a:r>
              <a:rPr lang="en-US" sz="1200" dirty="0" err="1"/>
              <a:t>Dellavalle</a:t>
            </a:r>
            <a:r>
              <a:rPr lang="en-US" sz="1200" dirty="0"/>
              <a:t>; Christopher Eccleston; Anna Erskine; Emma Fisher; Kerry Harding; Jennifer Hilgart; John Lawrenson; Hopin Lee; Nuala Livingstone; Lara Maxwell; Andrew Moore; Gill Norman; Neil O'Connell; Roses Parker; Phil Riley; Kate Seers; Teo Aminah Wasteneys Quay; Andrew Smith; Martin </a:t>
            </a:r>
            <a:r>
              <a:rPr lang="en-US" sz="1200" dirty="0" err="1"/>
              <a:t>Tramèr</a:t>
            </a:r>
            <a:r>
              <a:rPr lang="en-US" sz="1200" dirty="0"/>
              <a:t>; Peter Tugwell; Katie Webster; Amanda C de C Williams</a:t>
            </a:r>
          </a:p>
          <a:p>
            <a:pPr algn="ctr">
              <a:buClrTx/>
            </a:pPr>
            <a:endParaRPr lang="en-US" sz="1200" dirty="0"/>
          </a:p>
          <a:p>
            <a:pPr>
              <a:buClrTx/>
            </a:pPr>
            <a:r>
              <a:rPr lang="en-US" dirty="0">
                <a:solidFill>
                  <a:srgbClr val="C00000"/>
                </a:solidFill>
              </a:rPr>
              <a:t>All the slides and documents hosted on the PaPaS website </a:t>
            </a:r>
            <a:r>
              <a:rPr lang="en-US" dirty="0">
                <a:solidFill>
                  <a:srgbClr val="C00000"/>
                </a:solidFill>
                <a:hlinkClick r:id="rId2"/>
              </a:rPr>
              <a:t>https://papas.cochrane.org/resources/acute-pain-outcomes</a:t>
            </a:r>
            <a:r>
              <a:rPr lang="en-US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583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211500"/>
              </p:ext>
            </p:extLst>
          </p:nvPr>
        </p:nvGraphicFramePr>
        <p:xfrm>
          <a:off x="439737" y="2102838"/>
          <a:ext cx="5894388" cy="20901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5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78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3636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accent1"/>
                          </a:solidFill>
                        </a:rPr>
                        <a:t>Looking at data in practice, and methods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6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b="1" kern="1200" dirty="0">
                          <a:solidFill>
                            <a:schemeClr val="bg2"/>
                          </a:solidFill>
                          <a:latin typeface="+mj-lt"/>
                          <a:ea typeface="+mn-ea"/>
                          <a:cs typeface="+mn-cs"/>
                        </a:rPr>
                        <a:t>02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Pain at rest – effect of size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851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Pain at rest – effect of pain level with control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957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Opioid consumption – effect of size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Opioid consumption – effect of consumption with control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56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17" name="Picture 2" descr="M:\Templates\Logo\nihr_logos_funded by_col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02" y="6521202"/>
            <a:ext cx="1152380" cy="24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M:\Templates\Logo\New NHS foundation trust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924" y="6524188"/>
            <a:ext cx="1186251" cy="23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4" y="6505046"/>
            <a:ext cx="923591" cy="297615"/>
          </a:xfrm>
          <a:prstGeom prst="rect">
            <a:avLst/>
          </a:prstGeom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84" y="6473899"/>
            <a:ext cx="1038971" cy="34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6C53EE-312B-614D-B802-B7A30C6B7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at data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822C42-3023-B540-8782-58FAF56D5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Example review is “Perioperative intravenous ketamine for acute postoperative pain in adults”, CD012033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Published December 2018 – few additional studies in the intervening period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Complex review requiring considerable protocol development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GB" dirty="0"/>
              <a:t>Included 130 studies with 8341 participants, not all of whom provided data for all analyses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GB" dirty="0"/>
              <a:t>Largest data sets were for pain and opioid consumption over the first 24 postoperative hours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778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A737B3-E20E-6542-AD81-A02D833E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F760F4-2C77-F342-A3B3-FCE89A139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7" y="2275200"/>
            <a:ext cx="6770959" cy="3909600"/>
          </a:xfrm>
        </p:spPr>
        <p:txBody>
          <a:bodyPr/>
          <a:lstStyle/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The review had prespecified sensitivity analysis criteria of:</a:t>
            </a:r>
          </a:p>
          <a:p>
            <a:pPr marL="522288" lvl="1" indent="-342900">
              <a:buClrTx/>
              <a:buFont typeface="Wingdings" pitchFamily="2" charset="2"/>
              <a:buChar char="Ø"/>
            </a:pPr>
            <a:r>
              <a:rPr lang="en-US" dirty="0" smtClean="0"/>
              <a:t>study </a:t>
            </a:r>
            <a:r>
              <a:rPr lang="en-US" dirty="0"/>
              <a:t>size (larger than median, and over 50/group)</a:t>
            </a:r>
          </a:p>
          <a:p>
            <a:pPr marL="522288" lvl="1" indent="-342900">
              <a:buClrTx/>
              <a:buFont typeface="Wingdings" pitchFamily="2" charset="2"/>
              <a:buChar char="Ø"/>
            </a:pPr>
            <a:r>
              <a:rPr lang="en-US" dirty="0" smtClean="0"/>
              <a:t>pain </a:t>
            </a:r>
            <a:r>
              <a:rPr lang="en-US" dirty="0"/>
              <a:t>intensity in placebo control </a:t>
            </a:r>
            <a:r>
              <a:rPr lang="en-US" dirty="0" smtClean="0"/>
              <a:t>(&gt; 40/100 </a:t>
            </a:r>
            <a:r>
              <a:rPr lang="en-US" dirty="0"/>
              <a:t>mm </a:t>
            </a:r>
            <a:r>
              <a:rPr lang="en-US" dirty="0" smtClean="0"/>
              <a:t>visual analogue scale (VAS))</a:t>
            </a:r>
            <a:endParaRPr lang="en-US" dirty="0"/>
          </a:p>
          <a:p>
            <a:pPr marL="522288" lvl="1" indent="-342900">
              <a:buClrTx/>
              <a:buFont typeface="Wingdings" pitchFamily="2" charset="2"/>
              <a:buChar char="Ø"/>
            </a:pPr>
            <a:r>
              <a:rPr lang="en-US" dirty="0"/>
              <a:t>t</a:t>
            </a:r>
            <a:r>
              <a:rPr lang="en-US" dirty="0" smtClean="0"/>
              <a:t>ype </a:t>
            </a:r>
            <a:r>
              <a:rPr lang="en-US" dirty="0"/>
              <a:t>of surgery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 smtClean="0"/>
              <a:t>Here </a:t>
            </a:r>
            <a:r>
              <a:rPr lang="en-US" dirty="0"/>
              <a:t>we repeat some of these analyses but using graphical approaches to be able to view the data itself rather than the results of statistical analyses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This can provide a different way of understanding some of the issues in previous slide </a:t>
            </a:r>
            <a:r>
              <a:rPr lang="en-US" dirty="0" smtClean="0"/>
              <a:t>sets (</a:t>
            </a:r>
            <a:r>
              <a:rPr lang="en-US" dirty="0"/>
              <a:t>see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papas.cochrane.org/resources/acute-pain-outcomes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160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A737B3-E20E-6542-AD81-A02D833E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F760F4-2C77-F342-A3B3-FCE89A139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7" y="2275200"/>
            <a:ext cx="6770959" cy="3909600"/>
          </a:xfrm>
        </p:spPr>
        <p:txBody>
          <a:bodyPr/>
          <a:lstStyle/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The following slides show graphics and analyses performed using the data from the original review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Done using Excel for calculations and Numbers for graphics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Any pooled data were calculated using weighting by study size, which is not available in </a:t>
            </a:r>
            <a:r>
              <a:rPr lang="en-US" dirty="0" err="1"/>
              <a:t>RevMan</a:t>
            </a:r>
            <a:r>
              <a:rPr lang="en-US" dirty="0"/>
              <a:t>, but is more convenient for exploratory analyses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Looks at pain at rest at 24 hours and cumulative opioid consumption by 24 hours as these provided the largest data sets in the review</a:t>
            </a:r>
          </a:p>
          <a:p>
            <a:pPr marL="342900" indent="-342900">
              <a:buClrTx/>
              <a:buFont typeface="Wingdings" pitchFamily="2" charset="2"/>
              <a:buChar char="§"/>
            </a:pPr>
            <a:r>
              <a:rPr lang="en-US" dirty="0"/>
              <a:t>Examined first by size, and then by pain or opioid consumption in placebo controls </a:t>
            </a:r>
          </a:p>
        </p:txBody>
      </p:sp>
    </p:spTree>
    <p:extLst>
      <p:ext uri="{BB962C8B-B14F-4D97-AF65-F5344CB8AC3E}">
        <p14:creationId xmlns:p14="http://schemas.microsoft.com/office/powerpoint/2010/main" val="125944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Pain at rest - 24 hours postoperatively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1"/>
            <a:ext cx="2917416" cy="3909600"/>
          </a:xfrm>
        </p:spPr>
        <p:txBody>
          <a:bodyPr/>
          <a:lstStyle/>
          <a:p>
            <a:r>
              <a:rPr lang="en-US" dirty="0"/>
              <a:t>This analysis depended on 82 RCTs with </a:t>
            </a:r>
            <a:r>
              <a:rPr lang="en-US" dirty="0" smtClean="0"/>
              <a:t>5000 </a:t>
            </a:r>
            <a:r>
              <a:rPr lang="en-US" dirty="0"/>
              <a:t>participants </a:t>
            </a:r>
          </a:p>
          <a:p>
            <a:r>
              <a:rPr lang="en-US" dirty="0"/>
              <a:t>Most ketamine or placebo trials arms involved small numbers of participants</a:t>
            </a:r>
          </a:p>
          <a:p>
            <a:r>
              <a:rPr lang="en-US" dirty="0"/>
              <a:t>The review concluded that ketamine reduced pain by about 5 mm (3.6 to 6.6 mm on a </a:t>
            </a:r>
            <a:r>
              <a:rPr lang="en-US" dirty="0" smtClean="0"/>
              <a:t>0 - 100 </a:t>
            </a:r>
            <a:r>
              <a:rPr lang="en-US" dirty="0"/>
              <a:t>mm VAS) with high quality evidence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AFFA384-5DD6-5A49-8821-0E329BFEA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908" y="2203354"/>
            <a:ext cx="5240745" cy="376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383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Pain at rest – effect of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0"/>
            <a:ext cx="2755283" cy="3304389"/>
          </a:xfrm>
        </p:spPr>
        <p:txBody>
          <a:bodyPr/>
          <a:lstStyle/>
          <a:p>
            <a:r>
              <a:rPr lang="en-US" dirty="0"/>
              <a:t>Graphic shows the mean difference (mm VAS) between treatment and placebo plotted against the total number of participants in the comparison</a:t>
            </a:r>
          </a:p>
          <a:p>
            <a:r>
              <a:rPr lang="en-US" dirty="0"/>
              <a:t>Size of symbol proportional to number of participants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4093184-7584-B84B-BDD5-475267E95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8213" y="1892880"/>
            <a:ext cx="5448300" cy="3695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6A07F7-8791-284B-945E-713914D3B3B6}"/>
              </a:ext>
            </a:extLst>
          </p:cNvPr>
          <p:cNvSpPr txBox="1"/>
          <p:nvPr/>
        </p:nvSpPr>
        <p:spPr>
          <a:xfrm>
            <a:off x="439737" y="5840694"/>
            <a:ext cx="785077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Conclusion: there is only a small effect of size (number of participants) on pain at rest overall, but a few smaller trials appear to be outliers</a:t>
            </a:r>
          </a:p>
        </p:txBody>
      </p:sp>
    </p:spTree>
    <p:extLst>
      <p:ext uri="{BB962C8B-B14F-4D97-AF65-F5344CB8AC3E}">
        <p14:creationId xmlns:p14="http://schemas.microsoft.com/office/powerpoint/2010/main" val="2831273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Pain at rest – effect of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0"/>
            <a:ext cx="7477890" cy="1922315"/>
          </a:xfrm>
        </p:spPr>
        <p:txBody>
          <a:bodyPr/>
          <a:lstStyle/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Conclusion of no major effect of study size on result emphasized by pooled analysis conducted in various size bands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Small effect in smaller studies declines somewhat with larger size</a:t>
            </a:r>
          </a:p>
          <a:p>
            <a:pPr marL="342900" indent="-342900">
              <a:buClrTx/>
              <a:buFont typeface="Wingdings" pitchFamily="2" charset="2"/>
              <a:buChar char="Ø"/>
            </a:pPr>
            <a:r>
              <a:rPr lang="en-US" dirty="0"/>
              <a:t>But clinical significance of results across all sizes of study is debatable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6326EFCA-7242-C04C-A939-28D238D5F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61626"/>
              </p:ext>
            </p:extLst>
          </p:nvPr>
        </p:nvGraphicFramePr>
        <p:xfrm>
          <a:off x="439738" y="4158326"/>
          <a:ext cx="7477889" cy="2258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9036">
                  <a:extLst>
                    <a:ext uri="{9D8B030D-6E8A-4147-A177-3AD203B41FA5}">
                      <a16:colId xmlns:a16="http://schemas.microsoft.com/office/drawing/2014/main" xmlns="" val="1183570717"/>
                    </a:ext>
                  </a:extLst>
                </a:gridCol>
                <a:gridCol w="1718006">
                  <a:extLst>
                    <a:ext uri="{9D8B030D-6E8A-4147-A177-3AD203B41FA5}">
                      <a16:colId xmlns:a16="http://schemas.microsoft.com/office/drawing/2014/main" xmlns="" val="502496491"/>
                    </a:ext>
                  </a:extLst>
                </a:gridCol>
                <a:gridCol w="1685637">
                  <a:extLst>
                    <a:ext uri="{9D8B030D-6E8A-4147-A177-3AD203B41FA5}">
                      <a16:colId xmlns:a16="http://schemas.microsoft.com/office/drawing/2014/main" xmlns="" val="374281264"/>
                    </a:ext>
                  </a:extLst>
                </a:gridCol>
                <a:gridCol w="1995210">
                  <a:extLst>
                    <a:ext uri="{9D8B030D-6E8A-4147-A177-3AD203B41FA5}">
                      <a16:colId xmlns:a16="http://schemas.microsoft.com/office/drawing/2014/main" xmlns="" val="1333946419"/>
                    </a:ext>
                  </a:extLst>
                </a:gridCol>
              </a:tblGrid>
              <a:tr h="752979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Participants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in comparison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of trials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Number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of patients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Mean difference </a:t>
                      </a:r>
                    </a:p>
                    <a:p>
                      <a:pPr algn="ctr"/>
                      <a:r>
                        <a:rPr lang="en-GB" sz="1400" cap="all" dirty="0">
                          <a:effectLst/>
                        </a:rPr>
                        <a:t>PI ketamine-placebo mm/100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312113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 dirty="0">
                          <a:effectLst/>
                        </a:rPr>
                        <a:t>20-40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22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789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-5.3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33625261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>
                          <a:effectLst/>
                        </a:rPr>
                        <a:t>41-60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33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1785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-6.5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68363684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>
                          <a:effectLst/>
                        </a:rPr>
                        <a:t>61-80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14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1009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-5.0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28385170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>
                          <a:effectLst/>
                        </a:rPr>
                        <a:t>81-100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529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-1.6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4695057"/>
                  </a:ext>
                </a:extLst>
              </a:tr>
              <a:tr h="250993">
                <a:tc>
                  <a:txBody>
                    <a:bodyPr/>
                    <a:lstStyle/>
                    <a:p>
                      <a:pPr algn="ctr"/>
                      <a:r>
                        <a:rPr lang="en-GB" sz="1400" cap="all">
                          <a:effectLst/>
                        </a:rPr>
                        <a:t>101-154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effectLst/>
                        </a:rPr>
                        <a:t>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926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effectLst/>
                        </a:rPr>
                        <a:t>-2.7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19973402"/>
                  </a:ext>
                </a:extLst>
              </a:tr>
              <a:tr h="25099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 that calculations performed on different basis to </a:t>
                      </a:r>
                      <a:r>
                        <a:rPr lang="en-GB" sz="1400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RevMan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using weighting by size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77472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55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13B8-E891-A54E-948C-1B075392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659233" cy="632838"/>
          </a:xfrm>
        </p:spPr>
        <p:txBody>
          <a:bodyPr/>
          <a:lstStyle/>
          <a:p>
            <a:r>
              <a:rPr lang="en-US" dirty="0"/>
              <a:t>Pain at rest – effect of pain in placebo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0061ED-A175-FA4F-A295-DC66C5C0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36011"/>
            <a:ext cx="2701495" cy="3106698"/>
          </a:xfrm>
        </p:spPr>
        <p:txBody>
          <a:bodyPr/>
          <a:lstStyle/>
          <a:p>
            <a:r>
              <a:rPr lang="en-US" dirty="0"/>
              <a:t>Graphic shows the mean difference (mm VAS) between treatment and placebo plotted against pain intensity with placebo</a:t>
            </a:r>
          </a:p>
          <a:p>
            <a:r>
              <a:rPr lang="en-US" dirty="0"/>
              <a:t>Size of symbol proportional to number of participants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6A07F7-8791-284B-945E-713914D3B3B6}"/>
              </a:ext>
            </a:extLst>
          </p:cNvPr>
          <p:cNvSpPr txBox="1"/>
          <p:nvPr/>
        </p:nvSpPr>
        <p:spPr>
          <a:xfrm>
            <a:off x="439737" y="5840694"/>
            <a:ext cx="785077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Conclude that there appears to be a trend with bigger effects where there was more pain with control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0D6CFFB-E2CA-2044-92DF-8365081CE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1949" y="2054066"/>
            <a:ext cx="54483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55749"/>
      </p:ext>
    </p:extLst>
  </p:cSld>
  <p:clrMapOvr>
    <a:masterClrMapping/>
  </p:clrMapOvr>
</p:sld>
</file>

<file path=ppt/theme/theme1.xml><?xml version="1.0" encoding="utf-8"?>
<a:theme xmlns:a="http://schemas.openxmlformats.org/drawingml/2006/main" name="Cochrane">
  <a:themeElements>
    <a:clrScheme name="Cochrane">
      <a:dk1>
        <a:srgbClr val="000000"/>
      </a:dk1>
      <a:lt1>
        <a:srgbClr val="FFFFFF"/>
      </a:lt1>
      <a:dk2>
        <a:srgbClr val="002D64"/>
      </a:dk2>
      <a:lt2>
        <a:srgbClr val="962D91"/>
      </a:lt2>
      <a:accent1>
        <a:srgbClr val="002D64"/>
      </a:accent1>
      <a:accent2>
        <a:srgbClr val="962D91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Cochrane PowerPoint Template</Template>
  <TotalTime>4575</TotalTime>
  <Words>1333</Words>
  <Application>Microsoft Office PowerPoint</Application>
  <PresentationFormat>On-screen Show (4:3)</PresentationFormat>
  <Paragraphs>206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Cochrane</vt:lpstr>
      <vt:lpstr>Postoperative pain</vt:lpstr>
      <vt:lpstr>Contents</vt:lpstr>
      <vt:lpstr>Looking at data in practice</vt:lpstr>
      <vt:lpstr>Methods</vt:lpstr>
      <vt:lpstr>Methods</vt:lpstr>
      <vt:lpstr>Pain at rest - 24 hours postoperatively</vt:lpstr>
      <vt:lpstr>Pain at rest – effect of size</vt:lpstr>
      <vt:lpstr>Pain at rest – effect of size</vt:lpstr>
      <vt:lpstr>Pain at rest – effect of pain in placebo</vt:lpstr>
      <vt:lpstr>Pain at rest – effect of pain in placebo</vt:lpstr>
      <vt:lpstr>24-hour opioid consumption</vt:lpstr>
      <vt:lpstr>Opioid consumption – effect of size</vt:lpstr>
      <vt:lpstr>Opioid consumption – effect of size</vt:lpstr>
      <vt:lpstr>24-hour opioid consumption in placebo</vt:lpstr>
      <vt:lpstr>Opioid consumption in placebo</vt:lpstr>
      <vt:lpstr>Opioid consumption in placebo</vt:lpstr>
      <vt:lpstr>Conclusions</vt:lpstr>
      <vt:lpstr>Acknowledgements</vt:lpstr>
    </vt:vector>
  </TitlesOfParts>
  <Company>Microsoft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Anna Hobson</dc:creator>
  <cp:lastModifiedBy>Anna Erskine</cp:lastModifiedBy>
  <cp:revision>836</cp:revision>
  <dcterms:created xsi:type="dcterms:W3CDTF">2015-03-16T14:19:28Z</dcterms:created>
  <dcterms:modified xsi:type="dcterms:W3CDTF">2021-04-06T09:20:10Z</dcterms:modified>
</cp:coreProperties>
</file>