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5" r:id="rId3"/>
    <p:sldId id="275" r:id="rId4"/>
    <p:sldId id="276" r:id="rId5"/>
    <p:sldId id="280" r:id="rId6"/>
    <p:sldId id="277" r:id="rId7"/>
    <p:sldId id="278" r:id="rId8"/>
    <p:sldId id="281" r:id="rId9"/>
    <p:sldId id="282" r:id="rId10"/>
    <p:sldId id="279" r:id="rId11"/>
    <p:sldId id="283" r:id="rId12"/>
    <p:sldId id="287" r:id="rId13"/>
    <p:sldId id="288" r:id="rId14"/>
    <p:sldId id="284" r:id="rId15"/>
    <p:sldId id="285" r:id="rId16"/>
    <p:sldId id="286"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6"/>
    <p:restoredTop sz="94613" autoAdjust="0"/>
  </p:normalViewPr>
  <p:slideViewPr>
    <p:cSldViewPr snapToGrid="0" showGuides="1">
      <p:cViewPr varScale="1">
        <p:scale>
          <a:sx n="127" d="100"/>
          <a:sy n="127" d="100"/>
        </p:scale>
        <p:origin x="-112" y="-112"/>
      </p:cViewPr>
      <p:guideLst>
        <p:guide orient="horz"/>
        <p:guide/>
      </p:guideLst>
    </p:cSldViewPr>
  </p:slideViewPr>
  <p:notesTextViewPr>
    <p:cViewPr>
      <p:scale>
        <a:sx n="1" d="1"/>
        <a:sy n="1" d="1"/>
      </p:scale>
      <p:origin x="0" y="0"/>
    </p:cViewPr>
  </p:notesTextViewPr>
  <p:notesViewPr>
    <p:cSldViewPr snapToGrid="0" showGuides="1">
      <p:cViewPr varScale="1">
        <p:scale>
          <a:sx n="99" d="100"/>
          <a:sy n="99" d="100"/>
        </p:scale>
        <p:origin x="-3492" y="-96"/>
      </p:cViewPr>
      <p:guideLst>
        <p:guide orient="horz" pos="2880"/>
        <p:guide/>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32151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Crowd and machine working together had</a:t>
            </a:r>
            <a:r>
              <a:rPr lang="en-US" baseline="0" dirty="0" smtClean="0"/>
              <a:t> been able to handle double the amount of records from the previous year.</a:t>
            </a:r>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11</a:t>
            </a:fld>
            <a:endParaRPr lang="en-GB" dirty="0"/>
          </a:p>
        </p:txBody>
      </p:sp>
    </p:spTree>
    <p:extLst>
      <p:ext uri="{BB962C8B-B14F-4D97-AF65-F5344CB8AC3E}">
        <p14:creationId xmlns:p14="http://schemas.microsoft.com/office/powerpoint/2010/main" val="3788218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12</a:t>
            </a:fld>
            <a:endParaRPr lang="en-GB" dirty="0"/>
          </a:p>
        </p:txBody>
      </p:sp>
    </p:spTree>
    <p:extLst>
      <p:ext uri="{BB962C8B-B14F-4D97-AF65-F5344CB8AC3E}">
        <p14:creationId xmlns:p14="http://schemas.microsoft.com/office/powerpoint/2010/main" val="1773174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s-IS" baseline="0" dirty="0" smtClean="0"/>
          </a:p>
        </p:txBody>
      </p:sp>
      <p:sp>
        <p:nvSpPr>
          <p:cNvPr id="4" name="Slide Number Placeholder 3"/>
          <p:cNvSpPr>
            <a:spLocks noGrp="1"/>
          </p:cNvSpPr>
          <p:nvPr>
            <p:ph type="sldNum" sz="quarter" idx="10"/>
          </p:nvPr>
        </p:nvSpPr>
        <p:spPr/>
        <p:txBody>
          <a:bodyPr/>
          <a:lstStyle/>
          <a:p>
            <a:fld id="{49DD4D23-C98A-435E-AE88-9061F8349B02}" type="slidenum">
              <a:rPr lang="en-GB" smtClean="0"/>
              <a:pPr/>
              <a:t>14</a:t>
            </a:fld>
            <a:endParaRPr lang="en-GB" dirty="0"/>
          </a:p>
        </p:txBody>
      </p:sp>
    </p:spTree>
    <p:extLst>
      <p:ext uri="{BB962C8B-B14F-4D97-AF65-F5344CB8AC3E}">
        <p14:creationId xmlns:p14="http://schemas.microsoft.com/office/powerpoint/2010/main" val="329128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s-IS" baseline="0" dirty="0" smtClean="0"/>
          </a:p>
        </p:txBody>
      </p:sp>
      <p:sp>
        <p:nvSpPr>
          <p:cNvPr id="4" name="Slide Number Placeholder 3"/>
          <p:cNvSpPr>
            <a:spLocks noGrp="1"/>
          </p:cNvSpPr>
          <p:nvPr>
            <p:ph type="sldNum" sz="quarter" idx="10"/>
          </p:nvPr>
        </p:nvSpPr>
        <p:spPr/>
        <p:txBody>
          <a:bodyPr/>
          <a:lstStyle/>
          <a:p>
            <a:fld id="{49DD4D23-C98A-435E-AE88-9061F8349B02}" type="slidenum">
              <a:rPr lang="en-GB" smtClean="0"/>
              <a:pPr/>
              <a:t>15</a:t>
            </a:fld>
            <a:endParaRPr lang="en-GB" dirty="0"/>
          </a:p>
        </p:txBody>
      </p:sp>
    </p:spTree>
    <p:extLst>
      <p:ext uri="{BB962C8B-B14F-4D97-AF65-F5344CB8AC3E}">
        <p14:creationId xmlns:p14="http://schemas.microsoft.com/office/powerpoint/2010/main" val="329128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16</a:t>
            </a:fld>
            <a:endParaRPr lang="en-GB" dirty="0"/>
          </a:p>
        </p:txBody>
      </p:sp>
    </p:spTree>
    <p:extLst>
      <p:ext uri="{BB962C8B-B14F-4D97-AF65-F5344CB8AC3E}">
        <p14:creationId xmlns:p14="http://schemas.microsoft.com/office/powerpoint/2010/main" val="3413427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a:t>
            </a:fld>
            <a:endParaRPr lang="en-GB" dirty="0"/>
          </a:p>
        </p:txBody>
      </p:sp>
    </p:spTree>
    <p:extLst>
      <p:ext uri="{BB962C8B-B14F-4D97-AF65-F5344CB8AC3E}">
        <p14:creationId xmlns:p14="http://schemas.microsoft.com/office/powerpoint/2010/main" val="177317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3</a:t>
            </a:fld>
            <a:endParaRPr lang="en-GB" dirty="0"/>
          </a:p>
        </p:txBody>
      </p:sp>
    </p:spTree>
    <p:extLst>
      <p:ext uri="{BB962C8B-B14F-4D97-AF65-F5344CB8AC3E}">
        <p14:creationId xmlns:p14="http://schemas.microsoft.com/office/powerpoint/2010/main" val="1773174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177317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5</a:t>
            </a:fld>
            <a:endParaRPr lang="en-GB" dirty="0"/>
          </a:p>
        </p:txBody>
      </p:sp>
    </p:spTree>
    <p:extLst>
      <p:ext uri="{BB962C8B-B14F-4D97-AF65-F5344CB8AC3E}">
        <p14:creationId xmlns:p14="http://schemas.microsoft.com/office/powerpoint/2010/main" val="177317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6</a:t>
            </a:fld>
            <a:endParaRPr lang="en-GB" dirty="0"/>
          </a:p>
        </p:txBody>
      </p:sp>
    </p:spTree>
    <p:extLst>
      <p:ext uri="{BB962C8B-B14F-4D97-AF65-F5344CB8AC3E}">
        <p14:creationId xmlns:p14="http://schemas.microsoft.com/office/powerpoint/2010/main" val="177317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7</a:t>
            </a:fld>
            <a:endParaRPr lang="en-GB" dirty="0"/>
          </a:p>
        </p:txBody>
      </p:sp>
    </p:spTree>
    <p:extLst>
      <p:ext uri="{BB962C8B-B14F-4D97-AF65-F5344CB8AC3E}">
        <p14:creationId xmlns:p14="http://schemas.microsoft.com/office/powerpoint/2010/main" val="1773174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Micro-training</a:t>
            </a:r>
            <a:r>
              <a:rPr lang="en-US" baseline="0" dirty="0" smtClean="0"/>
              <a:t> // more normal training // topic based access // translated materials // beginner tasks</a:t>
            </a:r>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8</a:t>
            </a:fld>
            <a:endParaRPr lang="en-GB" dirty="0"/>
          </a:p>
        </p:txBody>
      </p:sp>
    </p:spTree>
    <p:extLst>
      <p:ext uri="{BB962C8B-B14F-4D97-AF65-F5344CB8AC3E}">
        <p14:creationId xmlns:p14="http://schemas.microsoft.com/office/powerpoint/2010/main" val="259189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10</a:t>
            </a:fld>
            <a:endParaRPr lang="en-GB" dirty="0"/>
          </a:p>
        </p:txBody>
      </p:sp>
    </p:spTree>
    <p:extLst>
      <p:ext uri="{BB962C8B-B14F-4D97-AF65-F5344CB8AC3E}">
        <p14:creationId xmlns:p14="http://schemas.microsoft.com/office/powerpoint/2010/main" val="1773174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1592419"/>
            <a:ext cx="5106732" cy="810581"/>
          </a:xfrm>
        </p:spPr>
        <p:txBody>
          <a:bodyPr/>
          <a:lstStyle>
            <a:lvl1pPr algn="l">
              <a:lnSpc>
                <a:spcPts val="3800"/>
              </a:lnSpc>
              <a:defRPr/>
            </a:lvl1pPr>
          </a:lstStyle>
          <a:p>
            <a:r>
              <a:rPr lang="en-GB" smtClean="0"/>
              <a:t>Click to edit Master title style</a:t>
            </a:r>
            <a:endParaRPr lang="en-GB"/>
          </a:p>
        </p:txBody>
      </p:sp>
      <p:sp>
        <p:nvSpPr>
          <p:cNvPr id="3" name="Subtitle 2"/>
          <p:cNvSpPr>
            <a:spLocks noGrp="1"/>
          </p:cNvSpPr>
          <p:nvPr>
            <p:ph type="subTitle" idx="1"/>
          </p:nvPr>
        </p:nvSpPr>
        <p:spPr>
          <a:xfrm>
            <a:off x="439738" y="2579850"/>
            <a:ext cx="5106732" cy="61695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sp>
        <p:nvSpPr>
          <p:cNvPr id="8" name="TextBox 7"/>
          <p:cNvSpPr txBox="1"/>
          <p:nvPr userDrawn="1"/>
        </p:nvSpPr>
        <p:spPr>
          <a:xfrm>
            <a:off x="439739" y="4031119"/>
            <a:ext cx="2147639" cy="692498"/>
          </a:xfrm>
          <a:prstGeom prst="rect">
            <a:avLst/>
          </a:prstGeom>
          <a:noFill/>
        </p:spPr>
        <p:txBody>
          <a:bodyPr wrap="none" lIns="0" tIns="0" rIns="0" bIns="0" rtlCol="0">
            <a:noAutofit/>
          </a:bodyPr>
          <a:lstStyle/>
          <a:p>
            <a:pPr>
              <a:lnSpc>
                <a:spcPts val="2000"/>
              </a:lnSpc>
            </a:pPr>
            <a:r>
              <a:rPr lang="en-GB" sz="1800" spc="-30" baseline="0" dirty="0">
                <a:solidFill>
                  <a:schemeClr val="tx2"/>
                </a:solidFill>
                <a:latin typeface="+mn-lt"/>
              </a:rPr>
              <a:t>Trusted evidence.</a:t>
            </a:r>
          </a:p>
          <a:p>
            <a:pPr>
              <a:lnSpc>
                <a:spcPts val="2000"/>
              </a:lnSpc>
            </a:pPr>
            <a:r>
              <a:rPr lang="en-GB" sz="1800" spc="-30" baseline="0" dirty="0">
                <a:solidFill>
                  <a:schemeClr val="tx2"/>
                </a:solidFill>
                <a:latin typeface="+mn-lt"/>
              </a:rPr>
              <a:t>Informed decisions.</a:t>
            </a:r>
          </a:p>
          <a:p>
            <a:pPr>
              <a:lnSpc>
                <a:spcPts val="2000"/>
              </a:lnSpc>
            </a:pPr>
            <a:r>
              <a:rPr lang="en-GB" sz="1800" spc="-30" baseline="0" dirty="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7101" y="0"/>
            <a:ext cx="3056900" cy="5143500"/>
          </a:xfrm>
          <a:prstGeom prst="rect">
            <a:avLst/>
          </a:prstGeom>
        </p:spPr>
      </p:pic>
      <p:pic>
        <p:nvPicPr>
          <p:cNvPr id="7" name="Picture 6">
            <a:extLst>
              <a:ext uri="{FF2B5EF4-FFF2-40B4-BE49-F238E27FC236}">
                <a16:creationId xmlns="" xmlns:a16="http://schemas.microsoft.com/office/drawing/2014/main" id="{6D67824A-CB0A-FB4D-954B-7D8B902BFE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38" y="331883"/>
            <a:ext cx="2059947" cy="424334"/>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4" name="Picture Placeholder 6"/>
          <p:cNvSpPr>
            <a:spLocks noGrp="1"/>
          </p:cNvSpPr>
          <p:nvPr>
            <p:ph type="pic" sz="quarter" idx="10" hasCustomPrompt="1"/>
          </p:nvPr>
        </p:nvSpPr>
        <p:spPr>
          <a:xfrm>
            <a:off x="439738" y="1674000"/>
            <a:ext cx="6715274" cy="2862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4622006"/>
            <a:ext cx="6715274" cy="280988"/>
          </a:xfrm>
        </p:spPr>
        <p:txBody>
          <a:bodyPr/>
          <a:lstStyle>
            <a:lvl1pPr>
              <a:spcBef>
                <a:spcPts val="0"/>
              </a:spcBef>
              <a:defRPr sz="1400"/>
            </a:lvl1pPr>
          </a:lstStyle>
          <a:p>
            <a:pPr lvl="0"/>
            <a:r>
              <a:rPr lang="en-GB" smtClean="0"/>
              <a:t>Click to edit Master text styles</a:t>
            </a:r>
          </a:p>
        </p:txBody>
      </p:sp>
    </p:spTree>
    <p:extLst>
      <p:ext uri="{BB962C8B-B14F-4D97-AF65-F5344CB8AC3E}">
        <p14:creationId xmlns:p14="http://schemas.microsoft.com/office/powerpoint/2010/main" val="400545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901800"/>
            <a:ext cx="8203678" cy="345600"/>
          </a:xfrm>
        </p:spPr>
        <p:txBody>
          <a:bodyPr anchor="t" anchorCtr="0"/>
          <a:lstStyle>
            <a:lvl1pPr>
              <a:defRPr sz="2000"/>
            </a:lvl1pPr>
          </a:lstStyle>
          <a:p>
            <a:r>
              <a:rPr lang="en-GB" smtClean="0"/>
              <a:t>Click to edit Master title style</a:t>
            </a:r>
            <a:endParaRPr lang="en-GB"/>
          </a:p>
        </p:txBody>
      </p:sp>
      <p:sp>
        <p:nvSpPr>
          <p:cNvPr id="8" name="Text Placeholder 5"/>
          <p:cNvSpPr>
            <a:spLocks noGrp="1"/>
          </p:cNvSpPr>
          <p:nvPr>
            <p:ph type="body" sz="quarter" idx="11"/>
          </p:nvPr>
        </p:nvSpPr>
        <p:spPr>
          <a:xfrm>
            <a:off x="439738" y="4622006"/>
            <a:ext cx="8280033" cy="280988"/>
          </a:xfrm>
        </p:spPr>
        <p:txBody>
          <a:bodyPr/>
          <a:lstStyle>
            <a:lvl1pPr>
              <a:spcBef>
                <a:spcPts val="0"/>
              </a:spcBef>
              <a:defRPr sz="1400"/>
            </a:lvl1pPr>
          </a:lstStyle>
          <a:p>
            <a:pPr lvl="0"/>
            <a:r>
              <a:rPr lang="en-GB" smtClean="0"/>
              <a:t>Click to edit Master text styles</a:t>
            </a:r>
          </a:p>
        </p:txBody>
      </p:sp>
      <p:pic>
        <p:nvPicPr>
          <p:cNvPr id="5" name="Picture 4">
            <a:extLst>
              <a:ext uri="{FF2B5EF4-FFF2-40B4-BE49-F238E27FC236}">
                <a16:creationId xmlns="" xmlns:a16="http://schemas.microsoft.com/office/drawing/2014/main" id="{369C2A90-B71F-B045-8A9E-C05810EE6F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738" y="331883"/>
            <a:ext cx="1492611" cy="307467"/>
          </a:xfrm>
          <a:prstGeom prst="rect">
            <a:avLst/>
          </a:prstGeom>
        </p:spPr>
      </p:pic>
    </p:spTree>
    <p:extLst>
      <p:ext uri="{BB962C8B-B14F-4D97-AF65-F5344CB8AC3E}">
        <p14:creationId xmlns:p14="http://schemas.microsoft.com/office/powerpoint/2010/main" val="297720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51435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1722019"/>
            <a:ext cx="5253570" cy="421781"/>
          </a:xfrm>
        </p:spPr>
        <p:txBody>
          <a:bodyPr anchor="t" anchorCtr="0"/>
          <a:lstStyle>
            <a:lvl1pPr algn="l">
              <a:lnSpc>
                <a:spcPts val="3800"/>
              </a:lnSpc>
              <a:defRPr/>
            </a:lvl1pPr>
          </a:lstStyle>
          <a:p>
            <a:r>
              <a:rPr lang="en-GB" smtClean="0"/>
              <a:t>Click to edit Master title style</a:t>
            </a:r>
            <a:endParaRPr lang="en-GB"/>
          </a:p>
        </p:txBody>
      </p:sp>
      <p:sp>
        <p:nvSpPr>
          <p:cNvPr id="3" name="Subtitle 2"/>
          <p:cNvSpPr>
            <a:spLocks noGrp="1"/>
          </p:cNvSpPr>
          <p:nvPr>
            <p:ph type="subTitle" idx="1"/>
          </p:nvPr>
        </p:nvSpPr>
        <p:spPr>
          <a:xfrm>
            <a:off x="439739" y="2137050"/>
            <a:ext cx="4934151" cy="156195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0286" y="0"/>
            <a:ext cx="3183715" cy="5143500"/>
          </a:xfrm>
          <a:prstGeom prst="rect">
            <a:avLst/>
          </a:prstGeom>
        </p:spPr>
      </p:pic>
      <p:pic>
        <p:nvPicPr>
          <p:cNvPr id="7" name="Picture 6">
            <a:extLst>
              <a:ext uri="{FF2B5EF4-FFF2-40B4-BE49-F238E27FC236}">
                <a16:creationId xmlns="" xmlns:a16="http://schemas.microsoft.com/office/drawing/2014/main" id="{C852C230-B1F9-FE4A-B54E-3FAD1C52F3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38" y="331883"/>
            <a:ext cx="1492611" cy="307467"/>
          </a:xfrm>
          <a:prstGeom prst="rect">
            <a:avLst/>
          </a:prstGeom>
        </p:spPr>
      </p:pic>
    </p:spTree>
    <p:extLst>
      <p:ext uri="{BB962C8B-B14F-4D97-AF65-F5344CB8AC3E}">
        <p14:creationId xmlns:p14="http://schemas.microsoft.com/office/powerpoint/2010/main" val="247346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1722019"/>
            <a:ext cx="5073360" cy="421781"/>
          </a:xfrm>
        </p:spPr>
        <p:txBody>
          <a:bodyPr anchor="t" anchorCtr="0"/>
          <a:lstStyle>
            <a:lvl1pPr algn="l">
              <a:lnSpc>
                <a:spcPts val="3800"/>
              </a:lnSpc>
              <a:defRPr/>
            </a:lvl1pPr>
          </a:lstStyle>
          <a:p>
            <a:r>
              <a:rPr lang="en-GB" smtClean="0"/>
              <a:t>Click to edit Master title style</a:t>
            </a:r>
            <a:endParaRPr lang="en-GB"/>
          </a:p>
        </p:txBody>
      </p:sp>
      <p:sp>
        <p:nvSpPr>
          <p:cNvPr id="3" name="Subtitle 2"/>
          <p:cNvSpPr>
            <a:spLocks noGrp="1"/>
          </p:cNvSpPr>
          <p:nvPr>
            <p:ph type="subTitle" idx="1"/>
          </p:nvPr>
        </p:nvSpPr>
        <p:spPr>
          <a:xfrm>
            <a:off x="439739" y="2137050"/>
            <a:ext cx="4764898" cy="164835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3588" y="-291"/>
            <a:ext cx="2430476" cy="5143500"/>
          </a:xfrm>
          <a:prstGeom prst="rect">
            <a:avLst/>
          </a:prstGeom>
        </p:spPr>
      </p:pic>
      <p:pic>
        <p:nvPicPr>
          <p:cNvPr id="6" name="Picture 5">
            <a:extLst>
              <a:ext uri="{FF2B5EF4-FFF2-40B4-BE49-F238E27FC236}">
                <a16:creationId xmlns="" xmlns:a16="http://schemas.microsoft.com/office/drawing/2014/main" id="{EB9676C6-A93A-F64A-9FFF-7F3A08421C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38" y="331883"/>
            <a:ext cx="1492611" cy="307467"/>
          </a:xfrm>
          <a:prstGeom prst="rect">
            <a:avLst/>
          </a:prstGeom>
        </p:spPr>
      </p:pic>
    </p:spTree>
    <p:extLst>
      <p:ext uri="{BB962C8B-B14F-4D97-AF65-F5344CB8AC3E}">
        <p14:creationId xmlns:p14="http://schemas.microsoft.com/office/powerpoint/2010/main" val="211897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4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1592419"/>
            <a:ext cx="4933196" cy="810581"/>
          </a:xfrm>
        </p:spPr>
        <p:txBody>
          <a:bodyPr/>
          <a:lstStyle>
            <a:lvl1pPr algn="l">
              <a:lnSpc>
                <a:spcPts val="3800"/>
              </a:lnSpc>
              <a:defRPr/>
            </a:lvl1pPr>
          </a:lstStyle>
          <a:p>
            <a:r>
              <a:rPr lang="en-GB" smtClean="0"/>
              <a:t>Click to edit Master title style</a:t>
            </a:r>
            <a:endParaRPr lang="en-GB"/>
          </a:p>
        </p:txBody>
      </p:sp>
      <p:sp>
        <p:nvSpPr>
          <p:cNvPr id="3" name="Subtitle 2"/>
          <p:cNvSpPr>
            <a:spLocks noGrp="1"/>
          </p:cNvSpPr>
          <p:nvPr>
            <p:ph type="subTitle" idx="1"/>
          </p:nvPr>
        </p:nvSpPr>
        <p:spPr>
          <a:xfrm>
            <a:off x="439738" y="2579850"/>
            <a:ext cx="4933196" cy="61695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sp>
        <p:nvSpPr>
          <p:cNvPr id="8" name="TextBox 7"/>
          <p:cNvSpPr txBox="1"/>
          <p:nvPr userDrawn="1"/>
        </p:nvSpPr>
        <p:spPr>
          <a:xfrm>
            <a:off x="439739" y="4011096"/>
            <a:ext cx="2147639" cy="692498"/>
          </a:xfrm>
          <a:prstGeom prst="rect">
            <a:avLst/>
          </a:prstGeom>
          <a:noFill/>
        </p:spPr>
        <p:txBody>
          <a:bodyPr wrap="none" lIns="0" tIns="0" rIns="0" bIns="0" rtlCol="0">
            <a:noAutofit/>
          </a:bodyPr>
          <a:lstStyle/>
          <a:p>
            <a:pPr>
              <a:lnSpc>
                <a:spcPts val="2000"/>
              </a:lnSpc>
            </a:pPr>
            <a:r>
              <a:rPr lang="en-GB" sz="1800" spc="-30" baseline="0" dirty="0">
                <a:solidFill>
                  <a:schemeClr val="tx2"/>
                </a:solidFill>
                <a:latin typeface="+mn-lt"/>
              </a:rPr>
              <a:t>Trusted evidence.</a:t>
            </a:r>
          </a:p>
          <a:p>
            <a:pPr>
              <a:lnSpc>
                <a:spcPts val="2000"/>
              </a:lnSpc>
            </a:pPr>
            <a:r>
              <a:rPr lang="en-GB" sz="1800" spc="-30" baseline="0" dirty="0">
                <a:solidFill>
                  <a:schemeClr val="tx2"/>
                </a:solidFill>
                <a:latin typeface="+mn-lt"/>
              </a:rPr>
              <a:t>Informed decisions.</a:t>
            </a:r>
          </a:p>
          <a:p>
            <a:pPr>
              <a:lnSpc>
                <a:spcPts val="2000"/>
              </a:lnSpc>
            </a:pPr>
            <a:r>
              <a:rPr lang="en-GB" sz="1800" spc="-30" baseline="0" dirty="0">
                <a:solidFill>
                  <a:schemeClr val="bg2"/>
                </a:solidFill>
                <a:latin typeface="+mn-lt"/>
              </a:rPr>
              <a:t>Better health.</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0146" y="-291"/>
            <a:ext cx="2523918" cy="5143500"/>
          </a:xfrm>
          <a:prstGeom prst="rect">
            <a:avLst/>
          </a:prstGeom>
        </p:spPr>
      </p:pic>
      <p:pic>
        <p:nvPicPr>
          <p:cNvPr id="7" name="Picture 6">
            <a:extLst>
              <a:ext uri="{FF2B5EF4-FFF2-40B4-BE49-F238E27FC236}">
                <a16:creationId xmlns="" xmlns:a16="http://schemas.microsoft.com/office/drawing/2014/main" id="{A810588E-DA59-D041-B6AE-9AE00978B9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38" y="331883"/>
            <a:ext cx="2059947" cy="424334"/>
          </a:xfrm>
          <a:prstGeom prst="rect">
            <a:avLst/>
          </a:prstGeom>
        </p:spPr>
      </p:pic>
    </p:spTree>
    <p:extLst>
      <p:ext uri="{BB962C8B-B14F-4D97-AF65-F5344CB8AC3E}">
        <p14:creationId xmlns:p14="http://schemas.microsoft.com/office/powerpoint/2010/main" val="244723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8" name="TextBox 7"/>
          <p:cNvSpPr txBox="1"/>
          <p:nvPr userDrawn="1"/>
        </p:nvSpPr>
        <p:spPr>
          <a:xfrm>
            <a:off x="439739" y="4024445"/>
            <a:ext cx="2147639" cy="692498"/>
          </a:xfrm>
          <a:prstGeom prst="rect">
            <a:avLst/>
          </a:prstGeom>
          <a:noFill/>
        </p:spPr>
        <p:txBody>
          <a:bodyPr wrap="none" lIns="0" tIns="0" rIns="0" bIns="0" rtlCol="0">
            <a:noAutofit/>
          </a:bodyPr>
          <a:lstStyle/>
          <a:p>
            <a:pPr>
              <a:lnSpc>
                <a:spcPts val="2000"/>
              </a:lnSpc>
            </a:pPr>
            <a:r>
              <a:rPr lang="en-GB" sz="1800" spc="-30" baseline="0" dirty="0">
                <a:solidFill>
                  <a:schemeClr val="tx2"/>
                </a:solidFill>
                <a:latin typeface="+mn-lt"/>
              </a:rPr>
              <a:t>Trusted evidence.</a:t>
            </a:r>
          </a:p>
          <a:p>
            <a:pPr>
              <a:lnSpc>
                <a:spcPts val="2000"/>
              </a:lnSpc>
            </a:pPr>
            <a:r>
              <a:rPr lang="en-GB" sz="1800" spc="-30" baseline="0" dirty="0">
                <a:solidFill>
                  <a:schemeClr val="tx2"/>
                </a:solidFill>
                <a:latin typeface="+mn-lt"/>
              </a:rPr>
              <a:t>Informed decisions.</a:t>
            </a:r>
          </a:p>
          <a:p>
            <a:pPr>
              <a:lnSpc>
                <a:spcPts val="2000"/>
              </a:lnSpc>
            </a:pPr>
            <a:r>
              <a:rPr lang="en-GB" sz="1800" spc="-30" baseline="0" dirty="0">
                <a:solidFill>
                  <a:schemeClr val="bg2"/>
                </a:solidFill>
                <a:latin typeface="+mn-lt"/>
              </a:rPr>
              <a:t>Better health.</a:t>
            </a:r>
          </a:p>
        </p:txBody>
      </p:sp>
      <p:sp>
        <p:nvSpPr>
          <p:cNvPr id="6" name="Rectangle 5"/>
          <p:cNvSpPr/>
          <p:nvPr userDrawn="1"/>
        </p:nvSpPr>
        <p:spPr>
          <a:xfrm>
            <a:off x="3924000" y="0"/>
            <a:ext cx="5220000" cy="51435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ctrTitle"/>
          </p:nvPr>
        </p:nvSpPr>
        <p:spPr>
          <a:xfrm>
            <a:off x="4798930" y="1473619"/>
            <a:ext cx="4165069" cy="810581"/>
          </a:xfrm>
        </p:spPr>
        <p:txBody>
          <a:bodyPr/>
          <a:lstStyle>
            <a:lvl1pPr algn="l">
              <a:lnSpc>
                <a:spcPts val="3800"/>
              </a:lnSpc>
              <a:defRPr/>
            </a:lvl1pPr>
          </a:lstStyle>
          <a:p>
            <a:r>
              <a:rPr lang="en-GB" smtClean="0"/>
              <a:t>Click to edit Master title style</a:t>
            </a:r>
            <a:endParaRPr lang="en-GB" dirty="0"/>
          </a:p>
        </p:txBody>
      </p:sp>
      <p:sp>
        <p:nvSpPr>
          <p:cNvPr id="3" name="Subtitle 2"/>
          <p:cNvSpPr>
            <a:spLocks noGrp="1"/>
          </p:cNvSpPr>
          <p:nvPr>
            <p:ph type="subTitle" idx="1"/>
          </p:nvPr>
        </p:nvSpPr>
        <p:spPr>
          <a:xfrm>
            <a:off x="4785360" y="2876850"/>
            <a:ext cx="3869039" cy="61695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1808" b="16524"/>
          <a:stretch/>
        </p:blipFill>
        <p:spPr>
          <a:xfrm>
            <a:off x="2331009" y="0"/>
            <a:ext cx="2352930" cy="5143500"/>
          </a:xfrm>
          <a:prstGeom prst="rect">
            <a:avLst/>
          </a:prstGeom>
        </p:spPr>
      </p:pic>
      <p:pic>
        <p:nvPicPr>
          <p:cNvPr id="9" name="Picture 8">
            <a:extLst>
              <a:ext uri="{FF2B5EF4-FFF2-40B4-BE49-F238E27FC236}">
                <a16:creationId xmlns="" xmlns:a16="http://schemas.microsoft.com/office/drawing/2014/main" id="{214E13B2-8525-AB49-937A-6AD72841F6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7923" y="423910"/>
            <a:ext cx="2059947" cy="424334"/>
          </a:xfrm>
          <a:prstGeom prst="rect">
            <a:avLst/>
          </a:prstGeom>
        </p:spPr>
      </p:pic>
    </p:spTree>
    <p:extLst>
      <p:ext uri="{BB962C8B-B14F-4D97-AF65-F5344CB8AC3E}">
        <p14:creationId xmlns:p14="http://schemas.microsoft.com/office/powerpoint/2010/main" val="130435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1864810"/>
            <a:ext cx="4464000" cy="810581"/>
          </a:xfrm>
        </p:spPr>
        <p:txBody>
          <a:bodyPr/>
          <a:lstStyle>
            <a:lvl1pPr algn="l">
              <a:lnSpc>
                <a:spcPts val="3800"/>
              </a:lnSpc>
              <a:defRPr/>
            </a:lvl1pPr>
          </a:lstStyle>
          <a:p>
            <a:r>
              <a:rPr lang="en-GB" smtClean="0"/>
              <a:t>Click to edit Master title style</a:t>
            </a:r>
            <a:endParaRPr lang="en-GB" dirty="0"/>
          </a:p>
        </p:txBody>
      </p:sp>
      <p:sp>
        <p:nvSpPr>
          <p:cNvPr id="3" name="Subtitle 2"/>
          <p:cNvSpPr>
            <a:spLocks noGrp="1"/>
          </p:cNvSpPr>
          <p:nvPr>
            <p:ph type="subTitle" idx="1"/>
          </p:nvPr>
        </p:nvSpPr>
        <p:spPr>
          <a:xfrm>
            <a:off x="439738" y="2738841"/>
            <a:ext cx="4464000" cy="61695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sp>
        <p:nvSpPr>
          <p:cNvPr id="8" name="TextBox 7"/>
          <p:cNvSpPr txBox="1"/>
          <p:nvPr userDrawn="1"/>
        </p:nvSpPr>
        <p:spPr>
          <a:xfrm>
            <a:off x="439739" y="4031119"/>
            <a:ext cx="2147639" cy="692498"/>
          </a:xfrm>
          <a:prstGeom prst="rect">
            <a:avLst/>
          </a:prstGeom>
          <a:noFill/>
        </p:spPr>
        <p:txBody>
          <a:bodyPr wrap="none" lIns="0" tIns="0" rIns="0" bIns="0" rtlCol="0">
            <a:noAutofit/>
          </a:bodyPr>
          <a:lstStyle/>
          <a:p>
            <a:pPr>
              <a:lnSpc>
                <a:spcPts val="2000"/>
              </a:lnSpc>
            </a:pPr>
            <a:r>
              <a:rPr lang="en-GB" sz="1800" spc="-30" baseline="0" dirty="0">
                <a:solidFill>
                  <a:schemeClr val="tx2"/>
                </a:solidFill>
                <a:latin typeface="+mn-lt"/>
              </a:rPr>
              <a:t>Trusted evidence.</a:t>
            </a:r>
          </a:p>
          <a:p>
            <a:pPr>
              <a:lnSpc>
                <a:spcPts val="2000"/>
              </a:lnSpc>
            </a:pPr>
            <a:r>
              <a:rPr lang="en-GB" sz="1800" spc="-30" baseline="0" dirty="0">
                <a:solidFill>
                  <a:schemeClr val="tx2"/>
                </a:solidFill>
                <a:latin typeface="+mn-lt"/>
              </a:rPr>
              <a:t>Informed decisions.</a:t>
            </a:r>
          </a:p>
          <a:p>
            <a:pPr>
              <a:lnSpc>
                <a:spcPts val="2000"/>
              </a:lnSpc>
            </a:pPr>
            <a:r>
              <a:rPr lang="en-GB" sz="1800" spc="-30" baseline="0" dirty="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2817" y="0"/>
            <a:ext cx="3436207" cy="5143500"/>
          </a:xfrm>
          <a:prstGeom prst="rect">
            <a:avLst/>
          </a:prstGeom>
        </p:spPr>
      </p:pic>
      <p:pic>
        <p:nvPicPr>
          <p:cNvPr id="7" name="Picture 6">
            <a:extLst>
              <a:ext uri="{FF2B5EF4-FFF2-40B4-BE49-F238E27FC236}">
                <a16:creationId xmlns="" xmlns:a16="http://schemas.microsoft.com/office/drawing/2014/main" id="{B5DC0388-B573-F440-8482-3774411277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38" y="331883"/>
            <a:ext cx="2059947" cy="424334"/>
          </a:xfrm>
          <a:prstGeom prst="rect">
            <a:avLst/>
          </a:prstGeom>
        </p:spPr>
      </p:pic>
    </p:spTree>
    <p:extLst>
      <p:ext uri="{BB962C8B-B14F-4D97-AF65-F5344CB8AC3E}">
        <p14:creationId xmlns:p14="http://schemas.microsoft.com/office/powerpoint/2010/main" val="162071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215918"/>
            <a:ext cx="9144000" cy="2927582"/>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23085"/>
            <a:ext cx="4692916" cy="810581"/>
          </a:xfrm>
        </p:spPr>
        <p:txBody>
          <a:bodyPr/>
          <a:lstStyle>
            <a:lvl1pPr algn="l">
              <a:lnSpc>
                <a:spcPts val="3800"/>
              </a:lnSpc>
              <a:defRPr/>
            </a:lvl1pPr>
          </a:lstStyle>
          <a:p>
            <a:r>
              <a:rPr lang="en-GB" smtClean="0"/>
              <a:t>Click to edit Master title style</a:t>
            </a:r>
            <a:endParaRPr lang="en-GB" dirty="0"/>
          </a:p>
        </p:txBody>
      </p:sp>
      <p:sp>
        <p:nvSpPr>
          <p:cNvPr id="3" name="Subtitle 2"/>
          <p:cNvSpPr>
            <a:spLocks noGrp="1"/>
          </p:cNvSpPr>
          <p:nvPr>
            <p:ph type="subTitle" idx="1"/>
          </p:nvPr>
        </p:nvSpPr>
        <p:spPr>
          <a:xfrm>
            <a:off x="5428800" y="1259550"/>
            <a:ext cx="3326400" cy="61695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pic>
        <p:nvPicPr>
          <p:cNvPr id="6" name="Picture 5">
            <a:extLst>
              <a:ext uri="{FF2B5EF4-FFF2-40B4-BE49-F238E27FC236}">
                <a16:creationId xmlns="" xmlns:a16="http://schemas.microsoft.com/office/drawing/2014/main" id="{11E78C66-D178-154F-BB6F-AEC49EADF6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738" y="331883"/>
            <a:ext cx="2059947" cy="424334"/>
          </a:xfrm>
          <a:prstGeom prst="rect">
            <a:avLst/>
          </a:prstGeom>
        </p:spPr>
      </p:pic>
    </p:spTree>
    <p:extLst>
      <p:ext uri="{BB962C8B-B14F-4D97-AF65-F5344CB8AC3E}">
        <p14:creationId xmlns:p14="http://schemas.microsoft.com/office/powerpoint/2010/main" val="108304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7" y="2024419"/>
            <a:ext cx="4499357" cy="810581"/>
          </a:xfrm>
        </p:spPr>
        <p:txBody>
          <a:bodyPr/>
          <a:lstStyle>
            <a:lvl1pPr algn="l">
              <a:lnSpc>
                <a:spcPts val="3800"/>
              </a:lnSpc>
              <a:defRPr/>
            </a:lvl1pPr>
          </a:lstStyle>
          <a:p>
            <a:r>
              <a:rPr lang="en-GB" smtClean="0"/>
              <a:t>Click to edit Master title style</a:t>
            </a:r>
            <a:endParaRPr lang="en-GB" dirty="0"/>
          </a:p>
        </p:txBody>
      </p:sp>
      <p:sp>
        <p:nvSpPr>
          <p:cNvPr id="3" name="Subtitle 2"/>
          <p:cNvSpPr>
            <a:spLocks noGrp="1"/>
          </p:cNvSpPr>
          <p:nvPr>
            <p:ph type="subTitle" idx="1"/>
          </p:nvPr>
        </p:nvSpPr>
        <p:spPr>
          <a:xfrm>
            <a:off x="439737" y="2968650"/>
            <a:ext cx="4499357" cy="61695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sp>
        <p:nvSpPr>
          <p:cNvPr id="8" name="TextBox 7"/>
          <p:cNvSpPr txBox="1"/>
          <p:nvPr userDrawn="1"/>
        </p:nvSpPr>
        <p:spPr>
          <a:xfrm>
            <a:off x="439739" y="4044469"/>
            <a:ext cx="2147639" cy="692498"/>
          </a:xfrm>
          <a:prstGeom prst="rect">
            <a:avLst/>
          </a:prstGeom>
          <a:noFill/>
        </p:spPr>
        <p:txBody>
          <a:bodyPr wrap="none" lIns="0" tIns="0" rIns="0" bIns="0" rtlCol="0">
            <a:noAutofit/>
          </a:bodyPr>
          <a:lstStyle/>
          <a:p>
            <a:pPr>
              <a:lnSpc>
                <a:spcPts val="2000"/>
              </a:lnSpc>
            </a:pPr>
            <a:r>
              <a:rPr lang="en-GB" sz="1800" spc="-30" baseline="0" dirty="0">
                <a:solidFill>
                  <a:schemeClr val="tx2"/>
                </a:solidFill>
                <a:latin typeface="+mn-lt"/>
              </a:rPr>
              <a:t>Trusted evidence.</a:t>
            </a:r>
          </a:p>
          <a:p>
            <a:pPr>
              <a:lnSpc>
                <a:spcPts val="2000"/>
              </a:lnSpc>
            </a:pPr>
            <a:r>
              <a:rPr lang="en-GB" sz="1800" spc="-30" baseline="0" dirty="0">
                <a:solidFill>
                  <a:schemeClr val="tx2"/>
                </a:solidFill>
                <a:latin typeface="+mn-lt"/>
              </a:rPr>
              <a:t>Informed decisions.</a:t>
            </a:r>
          </a:p>
          <a:p>
            <a:pPr>
              <a:lnSpc>
                <a:spcPts val="2000"/>
              </a:lnSpc>
            </a:pPr>
            <a:r>
              <a:rPr lang="en-GB" sz="1800" spc="-30" baseline="0" dirty="0">
                <a:solidFill>
                  <a:schemeClr val="bg2"/>
                </a:solidFill>
                <a:latin typeface="+mn-lt"/>
              </a:rPr>
              <a:t>Better health.</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7863"/>
          <a:stretch/>
        </p:blipFill>
        <p:spPr>
          <a:xfrm>
            <a:off x="6067077" y="0"/>
            <a:ext cx="2587928" cy="5143500"/>
          </a:xfrm>
          <a:prstGeom prst="rect">
            <a:avLst/>
          </a:prstGeom>
        </p:spPr>
      </p:pic>
      <p:sp>
        <p:nvSpPr>
          <p:cNvPr id="7" name="Picture Placeholder 6"/>
          <p:cNvSpPr>
            <a:spLocks noGrp="1"/>
          </p:cNvSpPr>
          <p:nvPr>
            <p:ph type="pic" sz="quarter" idx="10" hasCustomPrompt="1"/>
          </p:nvPr>
        </p:nvSpPr>
        <p:spPr>
          <a:xfrm>
            <a:off x="5259468" y="1052632"/>
            <a:ext cx="3884531" cy="2538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pic>
        <p:nvPicPr>
          <p:cNvPr id="10" name="Picture 9">
            <a:extLst>
              <a:ext uri="{FF2B5EF4-FFF2-40B4-BE49-F238E27FC236}">
                <a16:creationId xmlns="" xmlns:a16="http://schemas.microsoft.com/office/drawing/2014/main" id="{9F7905B5-4B08-B04A-AA25-3FCDF3A239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38" y="331883"/>
            <a:ext cx="2059947" cy="424334"/>
          </a:xfrm>
          <a:prstGeom prst="rect">
            <a:avLst/>
          </a:prstGeom>
        </p:spPr>
      </p:pic>
    </p:spTree>
    <p:extLst>
      <p:ext uri="{BB962C8B-B14F-4D97-AF65-F5344CB8AC3E}">
        <p14:creationId xmlns:p14="http://schemas.microsoft.com/office/powerpoint/2010/main" val="308952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876500"/>
            <a:ext cx="9144000" cy="3267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2564419"/>
            <a:ext cx="4464000" cy="810581"/>
          </a:xfrm>
        </p:spPr>
        <p:txBody>
          <a:bodyPr/>
          <a:lstStyle>
            <a:lvl1pPr algn="l">
              <a:lnSpc>
                <a:spcPts val="3800"/>
              </a:lnSpc>
              <a:defRPr/>
            </a:lvl1pPr>
          </a:lstStyle>
          <a:p>
            <a:r>
              <a:rPr lang="en-GB" smtClean="0"/>
              <a:t>Click to edit Master title style</a:t>
            </a:r>
            <a:endParaRPr lang="en-GB" dirty="0"/>
          </a:p>
        </p:txBody>
      </p:sp>
      <p:sp>
        <p:nvSpPr>
          <p:cNvPr id="3" name="Subtitle 2"/>
          <p:cNvSpPr>
            <a:spLocks noGrp="1"/>
          </p:cNvSpPr>
          <p:nvPr>
            <p:ph type="subTitle" idx="1"/>
          </p:nvPr>
        </p:nvSpPr>
        <p:spPr>
          <a:xfrm>
            <a:off x="439738" y="3470850"/>
            <a:ext cx="3326400" cy="61695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pic>
        <p:nvPicPr>
          <p:cNvPr id="6" name="Picture 5">
            <a:extLst>
              <a:ext uri="{FF2B5EF4-FFF2-40B4-BE49-F238E27FC236}">
                <a16:creationId xmlns="" xmlns:a16="http://schemas.microsoft.com/office/drawing/2014/main" id="{E79C752A-0A9B-5D48-8078-431ADC150A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738" y="331883"/>
            <a:ext cx="2059947" cy="424334"/>
          </a:xfrm>
          <a:prstGeom prst="rect">
            <a:avLst/>
          </a:prstGeom>
        </p:spPr>
      </p:pic>
    </p:spTree>
    <p:extLst>
      <p:ext uri="{BB962C8B-B14F-4D97-AF65-F5344CB8AC3E}">
        <p14:creationId xmlns:p14="http://schemas.microsoft.com/office/powerpoint/2010/main" val="264830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412108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6105114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7" y="988200"/>
            <a:ext cx="6715275" cy="474629"/>
          </a:xfrm>
          <a:prstGeom prst="rect">
            <a:avLst/>
          </a:prstGeom>
        </p:spPr>
        <p:txBody>
          <a:bodyPr vert="horz" lIns="0" tIns="0" rIns="0" bIns="0" rtlCol="0" anchor="b" anchorCtr="0">
            <a:noAutofit/>
          </a:bodyPr>
          <a:lstStyle/>
          <a:p>
            <a:r>
              <a:rPr lang="en-GB" smtClean="0"/>
              <a:t>Click to edit Master title style</a:t>
            </a:r>
            <a:endParaRPr lang="en-GB"/>
          </a:p>
        </p:txBody>
      </p:sp>
      <p:sp>
        <p:nvSpPr>
          <p:cNvPr id="3" name="Text Placeholder 2"/>
          <p:cNvSpPr>
            <a:spLocks noGrp="1"/>
          </p:cNvSpPr>
          <p:nvPr>
            <p:ph type="body" idx="1"/>
          </p:nvPr>
        </p:nvSpPr>
        <p:spPr>
          <a:xfrm>
            <a:off x="439737" y="1706400"/>
            <a:ext cx="6715275" cy="29322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55480" y="0"/>
            <a:ext cx="1588520" cy="5143500"/>
          </a:xfrm>
          <a:prstGeom prst="rect">
            <a:avLst/>
          </a:prstGeom>
        </p:spPr>
      </p:pic>
      <p:pic>
        <p:nvPicPr>
          <p:cNvPr id="5" name="Picture 4">
            <a:extLst>
              <a:ext uri="{FF2B5EF4-FFF2-40B4-BE49-F238E27FC236}">
                <a16:creationId xmlns="" xmlns:a16="http://schemas.microsoft.com/office/drawing/2014/main" id="{E701975D-2F98-114B-8B52-2F038D1A7C7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39738" y="331883"/>
            <a:ext cx="1492611" cy="307467"/>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50" r:id="rId8"/>
    <p:sldLayoutId id="2147483656" r:id="rId9"/>
    <p:sldLayoutId id="2147483664" r:id="rId10"/>
    <p:sldLayoutId id="2147483657" r:id="rId11"/>
    <p:sldLayoutId id="2147483654" r:id="rId12"/>
    <p:sldLayoutId id="2147483665" r:id="rId13"/>
    <p:sldLayoutId id="2147483666" r:id="rId14"/>
    <p:sldLayoutId id="2147483667" r:id="rId15"/>
    <p:sldLayoutId id="2147483655" r:id="rId16"/>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9.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Cochrane Crowd: </a:t>
            </a:r>
            <a:br>
              <a:rPr lang="en-GB" dirty="0" smtClean="0"/>
            </a:br>
            <a:r>
              <a:rPr lang="en-GB" dirty="0" smtClean="0"/>
              <a:t>update and next steps</a:t>
            </a:r>
            <a:endParaRPr lang="en-GB" dirty="0"/>
          </a:p>
        </p:txBody>
      </p:sp>
      <p:sp>
        <p:nvSpPr>
          <p:cNvPr id="3" name="Subtitle 2"/>
          <p:cNvSpPr>
            <a:spLocks noGrp="1"/>
          </p:cNvSpPr>
          <p:nvPr>
            <p:ph type="subTitle" idx="1"/>
          </p:nvPr>
        </p:nvSpPr>
        <p:spPr/>
        <p:txBody>
          <a:bodyPr/>
          <a:lstStyle/>
          <a:p>
            <a:r>
              <a:rPr lang="en-GB" b="0" dirty="0" smtClean="0"/>
              <a:t>Anna Noel-Storr</a:t>
            </a:r>
          </a:p>
          <a:p>
            <a:endParaRPr lang="en-GB" b="0" dirty="0" smtClean="0"/>
          </a:p>
          <a:p>
            <a:r>
              <a:rPr lang="en-GB" b="0" dirty="0" smtClean="0"/>
              <a:t>For the IRMG meeting</a:t>
            </a:r>
          </a:p>
          <a:p>
            <a:r>
              <a:rPr lang="en-GB" b="0" dirty="0" smtClean="0"/>
              <a:t>Monday 17 September 2018</a:t>
            </a:r>
            <a:endParaRPr lang="en-GB" b="0" dirty="0"/>
          </a:p>
        </p:txBody>
      </p:sp>
    </p:spTree>
    <p:extLst>
      <p:ext uri="{BB962C8B-B14F-4D97-AF65-F5344CB8AC3E}">
        <p14:creationId xmlns:p14="http://schemas.microsoft.com/office/powerpoint/2010/main" val="177279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Cochrane Crowd</a:t>
            </a:r>
            <a:endParaRPr lang="en-GB" dirty="0"/>
          </a:p>
        </p:txBody>
      </p:sp>
      <p:grpSp>
        <p:nvGrpSpPr>
          <p:cNvPr id="16" name="Group 15"/>
          <p:cNvGrpSpPr/>
          <p:nvPr/>
        </p:nvGrpSpPr>
        <p:grpSpPr>
          <a:xfrm>
            <a:off x="2663326" y="1565647"/>
            <a:ext cx="2819497" cy="3014602"/>
            <a:chOff x="2540416" y="1330106"/>
            <a:chExt cx="2819497" cy="3014602"/>
          </a:xfrm>
        </p:grpSpPr>
        <p:sp>
          <p:nvSpPr>
            <p:cNvPr id="5" name="Oval 4"/>
            <p:cNvSpPr/>
            <p:nvPr/>
          </p:nvSpPr>
          <p:spPr>
            <a:xfrm>
              <a:off x="2540416" y="2189894"/>
              <a:ext cx="1260034" cy="1254383"/>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99879" y="2192543"/>
              <a:ext cx="1260034" cy="1254383"/>
            </a:xfrm>
            <a:prstGeom prst="ellipse">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29883" y="2572283"/>
              <a:ext cx="1000028" cy="523220"/>
            </a:xfrm>
            <a:prstGeom prst="rect">
              <a:avLst/>
            </a:prstGeom>
            <a:noFill/>
          </p:spPr>
          <p:txBody>
            <a:bodyPr wrap="square" rtlCol="0">
              <a:spAutoFit/>
            </a:bodyPr>
            <a:lstStyle/>
            <a:p>
              <a:pPr algn="ctr"/>
              <a:r>
                <a:rPr lang="en-US" sz="1400" dirty="0" smtClean="0">
                  <a:solidFill>
                    <a:schemeClr val="bg1"/>
                  </a:solidFill>
                </a:rPr>
                <a:t>Cochrane Crowd</a:t>
              </a:r>
              <a:endParaRPr lang="en-US" sz="1400" dirty="0">
                <a:solidFill>
                  <a:schemeClr val="bg1"/>
                </a:solidFill>
              </a:endParaRPr>
            </a:p>
          </p:txBody>
        </p:sp>
        <p:sp>
          <p:nvSpPr>
            <p:cNvPr id="9" name="TextBox 8"/>
            <p:cNvSpPr txBox="1"/>
            <p:nvPr/>
          </p:nvSpPr>
          <p:spPr>
            <a:xfrm>
              <a:off x="2671784" y="2571070"/>
              <a:ext cx="1000028" cy="523220"/>
            </a:xfrm>
            <a:prstGeom prst="rect">
              <a:avLst/>
            </a:prstGeom>
            <a:noFill/>
          </p:spPr>
          <p:txBody>
            <a:bodyPr wrap="square" rtlCol="0">
              <a:spAutoFit/>
            </a:bodyPr>
            <a:lstStyle/>
            <a:p>
              <a:pPr algn="ctr"/>
              <a:r>
                <a:rPr lang="en-US" sz="1400" dirty="0" smtClean="0">
                  <a:solidFill>
                    <a:schemeClr val="bg1"/>
                  </a:solidFill>
                </a:rPr>
                <a:t>Machine learning</a:t>
              </a:r>
              <a:endParaRPr lang="en-US" sz="1400" dirty="0">
                <a:solidFill>
                  <a:schemeClr val="bg1"/>
                </a:solidFill>
              </a:endParaRPr>
            </a:p>
          </p:txBody>
        </p:sp>
        <p:pic>
          <p:nvPicPr>
            <p:cNvPr id="14" name="Picture 13"/>
            <p:cNvPicPr>
              <a:picLocks noChangeAspect="1"/>
            </p:cNvPicPr>
            <p:nvPr/>
          </p:nvPicPr>
          <p:blipFill>
            <a:blip r:embed="rId3"/>
            <a:stretch>
              <a:fillRect/>
            </a:stretch>
          </p:blipFill>
          <p:spPr>
            <a:xfrm rot="1763425" flipH="1">
              <a:off x="3241111" y="3143961"/>
              <a:ext cx="1200747" cy="1200747"/>
            </a:xfrm>
            <a:prstGeom prst="rect">
              <a:avLst/>
            </a:prstGeom>
          </p:spPr>
        </p:pic>
        <p:pic>
          <p:nvPicPr>
            <p:cNvPr id="15" name="Picture 14"/>
            <p:cNvPicPr>
              <a:picLocks noChangeAspect="1"/>
            </p:cNvPicPr>
            <p:nvPr/>
          </p:nvPicPr>
          <p:blipFill>
            <a:blip r:embed="rId3"/>
            <a:stretch>
              <a:fillRect/>
            </a:stretch>
          </p:blipFill>
          <p:spPr>
            <a:xfrm rot="12803242" flipH="1">
              <a:off x="3434482" y="1330106"/>
              <a:ext cx="1200747" cy="1200747"/>
            </a:xfrm>
            <a:prstGeom prst="rect">
              <a:avLst/>
            </a:prstGeom>
          </p:spPr>
        </p:pic>
      </p:grpSp>
    </p:spTree>
    <p:extLst>
      <p:ext uri="{BB962C8B-B14F-4D97-AF65-F5344CB8AC3E}">
        <p14:creationId xmlns:p14="http://schemas.microsoft.com/office/powerpoint/2010/main" val="85790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988200"/>
            <a:ext cx="7383462" cy="474629"/>
          </a:xfrm>
        </p:spPr>
        <p:txBody>
          <a:bodyPr/>
          <a:lstStyle/>
          <a:p>
            <a:r>
              <a:rPr lang="en-US" dirty="0" smtClean="0"/>
              <a:t>System efficiency</a:t>
            </a:r>
            <a:endParaRPr lang="en-US" dirty="0"/>
          </a:p>
        </p:txBody>
      </p:sp>
      <p:sp>
        <p:nvSpPr>
          <p:cNvPr id="5" name="TextBox 4"/>
          <p:cNvSpPr txBox="1"/>
          <p:nvPr/>
        </p:nvSpPr>
        <p:spPr>
          <a:xfrm>
            <a:off x="0" y="4652575"/>
            <a:ext cx="8686800" cy="338554"/>
          </a:xfrm>
          <a:prstGeom prst="rect">
            <a:avLst/>
          </a:prstGeom>
          <a:noFill/>
        </p:spPr>
        <p:txBody>
          <a:bodyPr wrap="square" rtlCol="0">
            <a:spAutoFit/>
          </a:bodyPr>
          <a:lstStyle/>
          <a:p>
            <a:pPr algn="ctr"/>
            <a:r>
              <a:rPr lang="en-US" sz="1600" dirty="0" smtClean="0">
                <a:solidFill>
                  <a:srgbClr val="002D64"/>
                </a:solidFill>
              </a:rPr>
              <a:t>Comparing to previous models of RCT identification</a:t>
            </a:r>
            <a:endParaRPr lang="en-US" sz="1600" dirty="0">
              <a:solidFill>
                <a:srgbClr val="002D64"/>
              </a:solidFill>
            </a:endParaRPr>
          </a:p>
        </p:txBody>
      </p:sp>
      <p:cxnSp>
        <p:nvCxnSpPr>
          <p:cNvPr id="31" name="Straight Arrow Connector 30"/>
          <p:cNvCxnSpPr/>
          <p:nvPr/>
        </p:nvCxnSpPr>
        <p:spPr>
          <a:xfrm flipV="1">
            <a:off x="2045194" y="4105275"/>
            <a:ext cx="4431806" cy="14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865158" y="1724025"/>
            <a:ext cx="5510242" cy="2921659"/>
            <a:chOff x="865157" y="2298700"/>
            <a:chExt cx="5510242" cy="3895544"/>
          </a:xfrm>
        </p:grpSpPr>
        <p:cxnSp>
          <p:nvCxnSpPr>
            <p:cNvPr id="30" name="Straight Arrow Connector 29"/>
            <p:cNvCxnSpPr/>
            <p:nvPr/>
          </p:nvCxnSpPr>
          <p:spPr>
            <a:xfrm flipH="1" flipV="1">
              <a:off x="2024708" y="2298700"/>
              <a:ext cx="18680" cy="31769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552541" y="5117146"/>
              <a:ext cx="317544" cy="30328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3817960" y="4096733"/>
              <a:ext cx="319150" cy="1323693"/>
              <a:chOff x="4477373" y="3546039"/>
              <a:chExt cx="395692" cy="1773767"/>
            </a:xfrm>
          </p:grpSpPr>
          <p:sp>
            <p:nvSpPr>
              <p:cNvPr id="54" name="Rectangle 53"/>
              <p:cNvSpPr/>
              <p:nvPr/>
            </p:nvSpPr>
            <p:spPr>
              <a:xfrm>
                <a:off x="4479365" y="4913406"/>
                <a:ext cx="393700" cy="4064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479365" y="4456206"/>
                <a:ext cx="393700" cy="4064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477373" y="3997014"/>
                <a:ext cx="393700" cy="4064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477374" y="3546039"/>
                <a:ext cx="393700" cy="4064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1365720" y="4940232"/>
              <a:ext cx="676061" cy="410369"/>
            </a:xfrm>
            <a:prstGeom prst="rect">
              <a:avLst/>
            </a:prstGeom>
            <a:noFill/>
          </p:spPr>
          <p:txBody>
            <a:bodyPr wrap="square" rtlCol="0">
              <a:spAutoFit/>
            </a:bodyPr>
            <a:lstStyle/>
            <a:p>
              <a:pPr algn="r"/>
              <a:r>
                <a:rPr lang="en-US" sz="1400" dirty="0">
                  <a:solidFill>
                    <a:srgbClr val="962D91"/>
                  </a:solidFill>
                </a:rPr>
                <a:t>5</a:t>
              </a:r>
              <a:r>
                <a:rPr lang="en-US" sz="1400" dirty="0" smtClean="0">
                  <a:solidFill>
                    <a:srgbClr val="962D91"/>
                  </a:solidFill>
                </a:rPr>
                <a:t>0K</a:t>
              </a:r>
              <a:endParaRPr lang="en-US" sz="1400" dirty="0">
                <a:solidFill>
                  <a:srgbClr val="962D91"/>
                </a:solidFill>
              </a:endParaRPr>
            </a:p>
          </p:txBody>
        </p:sp>
        <p:sp>
          <p:nvSpPr>
            <p:cNvPr id="35" name="TextBox 34"/>
            <p:cNvSpPr txBox="1"/>
            <p:nvPr/>
          </p:nvSpPr>
          <p:spPr>
            <a:xfrm>
              <a:off x="1345232" y="4380129"/>
              <a:ext cx="676061" cy="410369"/>
            </a:xfrm>
            <a:prstGeom prst="rect">
              <a:avLst/>
            </a:prstGeom>
            <a:noFill/>
          </p:spPr>
          <p:txBody>
            <a:bodyPr wrap="square" rtlCol="0">
              <a:spAutoFit/>
            </a:bodyPr>
            <a:lstStyle/>
            <a:p>
              <a:pPr algn="r"/>
              <a:r>
                <a:rPr lang="en-US" sz="1400" dirty="0" smtClean="0">
                  <a:solidFill>
                    <a:srgbClr val="962D91"/>
                  </a:solidFill>
                </a:rPr>
                <a:t>100K</a:t>
              </a:r>
              <a:endParaRPr lang="en-US" sz="1400" dirty="0">
                <a:solidFill>
                  <a:srgbClr val="962D91"/>
                </a:solidFill>
              </a:endParaRPr>
            </a:p>
          </p:txBody>
        </p:sp>
        <p:sp>
          <p:nvSpPr>
            <p:cNvPr id="36" name="TextBox 35"/>
            <p:cNvSpPr txBox="1"/>
            <p:nvPr/>
          </p:nvSpPr>
          <p:spPr>
            <a:xfrm>
              <a:off x="1341818" y="3860910"/>
              <a:ext cx="676061" cy="410369"/>
            </a:xfrm>
            <a:prstGeom prst="rect">
              <a:avLst/>
            </a:prstGeom>
            <a:noFill/>
          </p:spPr>
          <p:txBody>
            <a:bodyPr wrap="square" rtlCol="0">
              <a:spAutoFit/>
            </a:bodyPr>
            <a:lstStyle/>
            <a:p>
              <a:pPr algn="r"/>
              <a:r>
                <a:rPr lang="en-US" sz="1400" dirty="0" smtClean="0">
                  <a:solidFill>
                    <a:srgbClr val="962D91"/>
                  </a:solidFill>
                </a:rPr>
                <a:t>150K</a:t>
              </a:r>
              <a:endParaRPr lang="en-US" sz="1400" dirty="0">
                <a:solidFill>
                  <a:srgbClr val="962D91"/>
                </a:solidFill>
              </a:endParaRPr>
            </a:p>
          </p:txBody>
        </p:sp>
        <p:sp>
          <p:nvSpPr>
            <p:cNvPr id="37" name="TextBox 36"/>
            <p:cNvSpPr txBox="1"/>
            <p:nvPr/>
          </p:nvSpPr>
          <p:spPr>
            <a:xfrm>
              <a:off x="1350455" y="3327381"/>
              <a:ext cx="676061" cy="410369"/>
            </a:xfrm>
            <a:prstGeom prst="rect">
              <a:avLst/>
            </a:prstGeom>
            <a:noFill/>
          </p:spPr>
          <p:txBody>
            <a:bodyPr wrap="square" rtlCol="0">
              <a:spAutoFit/>
            </a:bodyPr>
            <a:lstStyle/>
            <a:p>
              <a:pPr algn="r"/>
              <a:r>
                <a:rPr lang="en-US" sz="1400" dirty="0" smtClean="0">
                  <a:solidFill>
                    <a:srgbClr val="962D91"/>
                  </a:solidFill>
                </a:rPr>
                <a:t>200K</a:t>
              </a:r>
              <a:endParaRPr lang="en-US" sz="1400" dirty="0">
                <a:solidFill>
                  <a:srgbClr val="962D91"/>
                </a:solidFill>
              </a:endParaRPr>
            </a:p>
          </p:txBody>
        </p:sp>
        <p:sp>
          <p:nvSpPr>
            <p:cNvPr id="38" name="TextBox 37"/>
            <p:cNvSpPr txBox="1"/>
            <p:nvPr/>
          </p:nvSpPr>
          <p:spPr>
            <a:xfrm>
              <a:off x="3363699" y="5496617"/>
              <a:ext cx="1270174" cy="697627"/>
            </a:xfrm>
            <a:prstGeom prst="rect">
              <a:avLst/>
            </a:prstGeom>
            <a:noFill/>
          </p:spPr>
          <p:txBody>
            <a:bodyPr wrap="square" rtlCol="0">
              <a:spAutoFit/>
            </a:bodyPr>
            <a:lstStyle/>
            <a:p>
              <a:pPr algn="ctr"/>
              <a:r>
                <a:rPr lang="en-US" sz="1400" dirty="0" smtClean="0">
                  <a:solidFill>
                    <a:schemeClr val="accent1"/>
                  </a:solidFill>
                </a:rPr>
                <a:t>Crowd </a:t>
              </a:r>
            </a:p>
            <a:p>
              <a:pPr algn="ctr"/>
              <a:r>
                <a:rPr lang="en-US" sz="1400" dirty="0" smtClean="0">
                  <a:solidFill>
                    <a:schemeClr val="accent1"/>
                  </a:solidFill>
                </a:rPr>
                <a:t>2016</a:t>
              </a:r>
              <a:endParaRPr lang="en-US" sz="1400" dirty="0">
                <a:solidFill>
                  <a:schemeClr val="accent1"/>
                </a:solidFill>
              </a:endParaRPr>
            </a:p>
          </p:txBody>
        </p:sp>
        <p:sp>
          <p:nvSpPr>
            <p:cNvPr id="39" name="TextBox 38"/>
            <p:cNvSpPr txBox="1"/>
            <p:nvPr/>
          </p:nvSpPr>
          <p:spPr>
            <a:xfrm>
              <a:off x="2083356" y="5491787"/>
              <a:ext cx="1270174" cy="697626"/>
            </a:xfrm>
            <a:prstGeom prst="rect">
              <a:avLst/>
            </a:prstGeom>
            <a:noFill/>
          </p:spPr>
          <p:txBody>
            <a:bodyPr wrap="square" rtlCol="0">
              <a:spAutoFit/>
            </a:bodyPr>
            <a:lstStyle/>
            <a:p>
              <a:pPr algn="ctr"/>
              <a:r>
                <a:rPr lang="en-US" sz="1400" dirty="0" smtClean="0">
                  <a:solidFill>
                    <a:schemeClr val="accent1"/>
                  </a:solidFill>
                </a:rPr>
                <a:t>Previous </a:t>
              </a:r>
            </a:p>
            <a:p>
              <a:pPr algn="ctr"/>
              <a:r>
                <a:rPr lang="en-US" sz="1400" dirty="0" smtClean="0">
                  <a:solidFill>
                    <a:schemeClr val="accent1"/>
                  </a:solidFill>
                </a:rPr>
                <a:t>model</a:t>
              </a:r>
            </a:p>
          </p:txBody>
        </p:sp>
        <p:grpSp>
          <p:nvGrpSpPr>
            <p:cNvPr id="4" name="Group 3"/>
            <p:cNvGrpSpPr/>
            <p:nvPr/>
          </p:nvGrpSpPr>
          <p:grpSpPr>
            <a:xfrm>
              <a:off x="5218505" y="2801726"/>
              <a:ext cx="319151" cy="2675818"/>
              <a:chOff x="4481905" y="2750926"/>
              <a:chExt cx="319151" cy="2675818"/>
            </a:xfrm>
          </p:grpSpPr>
          <p:grpSp>
            <p:nvGrpSpPr>
              <p:cNvPr id="40" name="Group 39"/>
              <p:cNvGrpSpPr/>
              <p:nvPr/>
            </p:nvGrpSpPr>
            <p:grpSpPr>
              <a:xfrm>
                <a:off x="4481906" y="4103051"/>
                <a:ext cx="319150" cy="1323693"/>
                <a:chOff x="4477373" y="3546039"/>
                <a:chExt cx="395692" cy="1773767"/>
              </a:xfrm>
            </p:grpSpPr>
            <p:sp>
              <p:nvSpPr>
                <p:cNvPr id="50" name="Rectangle 49"/>
                <p:cNvSpPr/>
                <p:nvPr/>
              </p:nvSpPr>
              <p:spPr>
                <a:xfrm>
                  <a:off x="4479365" y="4913406"/>
                  <a:ext cx="393700" cy="4064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479365" y="4456206"/>
                  <a:ext cx="393700" cy="4064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477373" y="3997014"/>
                  <a:ext cx="393700" cy="4064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477374" y="3546039"/>
                  <a:ext cx="393700" cy="4064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481905" y="2750926"/>
                <a:ext cx="319150" cy="1323693"/>
                <a:chOff x="4477373" y="3546039"/>
                <a:chExt cx="395692" cy="1773767"/>
              </a:xfrm>
            </p:grpSpPr>
            <p:sp>
              <p:nvSpPr>
                <p:cNvPr id="46" name="Rectangle 45"/>
                <p:cNvSpPr/>
                <p:nvPr/>
              </p:nvSpPr>
              <p:spPr>
                <a:xfrm>
                  <a:off x="4479365" y="4913406"/>
                  <a:ext cx="393700" cy="4064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479365" y="4456206"/>
                  <a:ext cx="393700" cy="4064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477373" y="3997014"/>
                  <a:ext cx="393700" cy="4064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477374" y="3546039"/>
                  <a:ext cx="393700" cy="4064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TextBox 41"/>
            <p:cNvSpPr txBox="1"/>
            <p:nvPr/>
          </p:nvSpPr>
          <p:spPr>
            <a:xfrm>
              <a:off x="4376414" y="5496618"/>
              <a:ext cx="1998985" cy="697626"/>
            </a:xfrm>
            <a:prstGeom prst="rect">
              <a:avLst/>
            </a:prstGeom>
            <a:noFill/>
          </p:spPr>
          <p:txBody>
            <a:bodyPr wrap="square" rtlCol="0">
              <a:spAutoFit/>
            </a:bodyPr>
            <a:lstStyle/>
            <a:p>
              <a:pPr algn="ctr"/>
              <a:r>
                <a:rPr lang="en-US" sz="1400" dirty="0" smtClean="0">
                  <a:solidFill>
                    <a:schemeClr val="accent1"/>
                  </a:solidFill>
                </a:rPr>
                <a:t>Crowd &amp; Machine </a:t>
              </a:r>
            </a:p>
            <a:p>
              <a:pPr algn="ctr"/>
              <a:r>
                <a:rPr lang="en-US" sz="1400" dirty="0" smtClean="0">
                  <a:solidFill>
                    <a:schemeClr val="accent1"/>
                  </a:solidFill>
                </a:rPr>
                <a:t>2017</a:t>
              </a:r>
              <a:endParaRPr lang="en-US" sz="1400" dirty="0">
                <a:solidFill>
                  <a:schemeClr val="accent1"/>
                </a:solidFill>
              </a:endParaRPr>
            </a:p>
          </p:txBody>
        </p:sp>
        <p:sp>
          <p:nvSpPr>
            <p:cNvPr id="43" name="TextBox 42"/>
            <p:cNvSpPr txBox="1"/>
            <p:nvPr/>
          </p:nvSpPr>
          <p:spPr>
            <a:xfrm>
              <a:off x="1333383" y="2398585"/>
              <a:ext cx="676061" cy="410369"/>
            </a:xfrm>
            <a:prstGeom prst="rect">
              <a:avLst/>
            </a:prstGeom>
            <a:noFill/>
          </p:spPr>
          <p:txBody>
            <a:bodyPr wrap="square" rtlCol="0">
              <a:spAutoFit/>
            </a:bodyPr>
            <a:lstStyle/>
            <a:p>
              <a:pPr algn="r"/>
              <a:r>
                <a:rPr lang="en-US" sz="1400" dirty="0" smtClean="0">
                  <a:solidFill>
                    <a:srgbClr val="962D91"/>
                  </a:solidFill>
                </a:rPr>
                <a:t>300K</a:t>
              </a:r>
              <a:endParaRPr lang="en-US" sz="1400" dirty="0">
                <a:solidFill>
                  <a:srgbClr val="962D91"/>
                </a:solidFill>
              </a:endParaRPr>
            </a:p>
          </p:txBody>
        </p:sp>
        <p:sp>
          <p:nvSpPr>
            <p:cNvPr id="44" name="TextBox 43"/>
            <p:cNvSpPr txBox="1"/>
            <p:nvPr/>
          </p:nvSpPr>
          <p:spPr>
            <a:xfrm rot="16200000">
              <a:off x="406238" y="3457250"/>
              <a:ext cx="1441058" cy="523220"/>
            </a:xfrm>
            <a:prstGeom prst="rect">
              <a:avLst/>
            </a:prstGeom>
            <a:noFill/>
          </p:spPr>
          <p:txBody>
            <a:bodyPr wrap="square" rtlCol="0">
              <a:spAutoFit/>
            </a:bodyPr>
            <a:lstStyle/>
            <a:p>
              <a:pPr algn="ctr"/>
              <a:r>
                <a:rPr lang="en-US" sz="1400" dirty="0" smtClean="0">
                  <a:solidFill>
                    <a:srgbClr val="002D64"/>
                  </a:solidFill>
                </a:rPr>
                <a:t>Number of records</a:t>
              </a:r>
              <a:endParaRPr lang="en-US" sz="1400" dirty="0">
                <a:solidFill>
                  <a:srgbClr val="002D64"/>
                </a:solidFill>
              </a:endParaRPr>
            </a:p>
          </p:txBody>
        </p:sp>
        <p:sp>
          <p:nvSpPr>
            <p:cNvPr id="45" name="TextBox 44"/>
            <p:cNvSpPr txBox="1"/>
            <p:nvPr/>
          </p:nvSpPr>
          <p:spPr>
            <a:xfrm>
              <a:off x="1343626" y="2850346"/>
              <a:ext cx="676061" cy="410369"/>
            </a:xfrm>
            <a:prstGeom prst="rect">
              <a:avLst/>
            </a:prstGeom>
            <a:noFill/>
          </p:spPr>
          <p:txBody>
            <a:bodyPr wrap="square" rtlCol="0">
              <a:spAutoFit/>
            </a:bodyPr>
            <a:lstStyle/>
            <a:p>
              <a:pPr algn="r"/>
              <a:r>
                <a:rPr lang="en-US" sz="1400" dirty="0" smtClean="0">
                  <a:solidFill>
                    <a:srgbClr val="962D91"/>
                  </a:solidFill>
                </a:rPr>
                <a:t>250K</a:t>
              </a:r>
              <a:endParaRPr lang="en-US" sz="1400" dirty="0">
                <a:solidFill>
                  <a:srgbClr val="962D91"/>
                </a:solidFill>
              </a:endParaRPr>
            </a:p>
          </p:txBody>
        </p:sp>
      </p:grpSp>
    </p:spTree>
    <p:extLst>
      <p:ext uri="{BB962C8B-B14F-4D97-AF65-F5344CB8AC3E}">
        <p14:creationId xmlns:p14="http://schemas.microsoft.com/office/powerpoint/2010/main" val="195274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Screen4Me</a:t>
            </a:r>
            <a:endParaRPr lang="en-GB" dirty="0"/>
          </a:p>
        </p:txBody>
      </p:sp>
      <p:sp>
        <p:nvSpPr>
          <p:cNvPr id="10" name="TextBox 9"/>
          <p:cNvSpPr txBox="1"/>
          <p:nvPr/>
        </p:nvSpPr>
        <p:spPr>
          <a:xfrm>
            <a:off x="871395" y="1928934"/>
            <a:ext cx="7302500" cy="584776"/>
          </a:xfrm>
          <a:prstGeom prst="rect">
            <a:avLst/>
          </a:prstGeom>
          <a:noFill/>
        </p:spPr>
        <p:txBody>
          <a:bodyPr wrap="square" rtlCol="0">
            <a:spAutoFit/>
          </a:bodyPr>
          <a:lstStyle/>
          <a:p>
            <a:pPr algn="ctr"/>
            <a:r>
              <a:rPr lang="en-US" sz="3200" dirty="0" smtClean="0">
                <a:solidFill>
                  <a:srgbClr val="002D64"/>
                </a:solidFill>
              </a:rPr>
              <a:t>A results screening service that uses</a:t>
            </a:r>
            <a:r>
              <a:rPr lang="is-IS" sz="3200" dirty="0" smtClean="0">
                <a:solidFill>
                  <a:srgbClr val="002D64"/>
                </a:solidFill>
              </a:rPr>
              <a:t>…</a:t>
            </a:r>
            <a:endParaRPr lang="en-US" sz="3200" dirty="0" smtClean="0">
              <a:solidFill>
                <a:srgbClr val="002D64"/>
              </a:solidFill>
            </a:endParaRPr>
          </a:p>
        </p:txBody>
      </p:sp>
      <p:grpSp>
        <p:nvGrpSpPr>
          <p:cNvPr id="11" name="Group 10"/>
          <p:cNvGrpSpPr/>
          <p:nvPr/>
        </p:nvGrpSpPr>
        <p:grpSpPr>
          <a:xfrm>
            <a:off x="1900095" y="2983034"/>
            <a:ext cx="5003800" cy="1447800"/>
            <a:chOff x="2070100" y="3683000"/>
            <a:chExt cx="5003800" cy="1447800"/>
          </a:xfrm>
        </p:grpSpPr>
        <p:sp>
          <p:nvSpPr>
            <p:cNvPr id="12" name="Oval 11"/>
            <p:cNvSpPr/>
            <p:nvPr/>
          </p:nvSpPr>
          <p:spPr>
            <a:xfrm>
              <a:off x="2070100" y="3683000"/>
              <a:ext cx="1536700" cy="1447800"/>
            </a:xfrm>
            <a:prstGeom prst="ellipse">
              <a:avLst/>
            </a:prstGeom>
            <a:solidFill>
              <a:schemeClr val="accent1">
                <a:lumMod val="10000"/>
                <a:lumOff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10000" y="3683000"/>
              <a:ext cx="1536700" cy="1447800"/>
            </a:xfrm>
            <a:prstGeom prst="ellipse">
              <a:avLst/>
            </a:prstGeom>
            <a:solidFill>
              <a:schemeClr val="accent1">
                <a:lumMod val="10000"/>
                <a:lumOff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37200" y="3683000"/>
              <a:ext cx="1536700" cy="1447800"/>
            </a:xfrm>
            <a:prstGeom prst="ellipse">
              <a:avLst/>
            </a:prstGeom>
            <a:solidFill>
              <a:schemeClr val="accent1">
                <a:lumMod val="10000"/>
                <a:lumOff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82800" y="4000500"/>
              <a:ext cx="1447800" cy="584776"/>
            </a:xfrm>
            <a:prstGeom prst="rect">
              <a:avLst/>
            </a:prstGeom>
            <a:noFill/>
          </p:spPr>
          <p:txBody>
            <a:bodyPr wrap="square" rtlCol="0">
              <a:spAutoFit/>
            </a:bodyPr>
            <a:lstStyle/>
            <a:p>
              <a:pPr algn="ctr"/>
              <a:r>
                <a:rPr lang="en-US" sz="1600" dirty="0" smtClean="0">
                  <a:solidFill>
                    <a:srgbClr val="660066"/>
                  </a:solidFill>
                </a:rPr>
                <a:t>Known assessments</a:t>
              </a:r>
              <a:endParaRPr lang="en-US" sz="1600" dirty="0">
                <a:solidFill>
                  <a:srgbClr val="660066"/>
                </a:solidFill>
              </a:endParaRPr>
            </a:p>
          </p:txBody>
        </p:sp>
        <p:sp>
          <p:nvSpPr>
            <p:cNvPr id="19" name="TextBox 18"/>
            <p:cNvSpPr txBox="1"/>
            <p:nvPr/>
          </p:nvSpPr>
          <p:spPr>
            <a:xfrm>
              <a:off x="3822700" y="4013200"/>
              <a:ext cx="1447800" cy="584776"/>
            </a:xfrm>
            <a:prstGeom prst="rect">
              <a:avLst/>
            </a:prstGeom>
            <a:noFill/>
          </p:spPr>
          <p:txBody>
            <a:bodyPr wrap="square" rtlCol="0">
              <a:spAutoFit/>
            </a:bodyPr>
            <a:lstStyle/>
            <a:p>
              <a:pPr algn="ctr"/>
              <a:r>
                <a:rPr lang="en-US" sz="1600" dirty="0" smtClean="0">
                  <a:solidFill>
                    <a:srgbClr val="660066"/>
                  </a:solidFill>
                </a:rPr>
                <a:t>RCT </a:t>
              </a:r>
            </a:p>
            <a:p>
              <a:pPr algn="ctr"/>
              <a:r>
                <a:rPr lang="en-US" sz="1600" dirty="0" smtClean="0">
                  <a:solidFill>
                    <a:srgbClr val="660066"/>
                  </a:solidFill>
                </a:rPr>
                <a:t>classifier</a:t>
              </a:r>
              <a:endParaRPr lang="en-US" sz="1600" dirty="0">
                <a:solidFill>
                  <a:srgbClr val="660066"/>
                </a:solidFill>
              </a:endParaRPr>
            </a:p>
          </p:txBody>
        </p:sp>
        <p:sp>
          <p:nvSpPr>
            <p:cNvPr id="20" name="TextBox 19"/>
            <p:cNvSpPr txBox="1"/>
            <p:nvPr/>
          </p:nvSpPr>
          <p:spPr>
            <a:xfrm>
              <a:off x="5588000" y="4038600"/>
              <a:ext cx="1447800" cy="584776"/>
            </a:xfrm>
            <a:prstGeom prst="rect">
              <a:avLst/>
            </a:prstGeom>
            <a:noFill/>
          </p:spPr>
          <p:txBody>
            <a:bodyPr wrap="square" rtlCol="0">
              <a:spAutoFit/>
            </a:bodyPr>
            <a:lstStyle/>
            <a:p>
              <a:pPr algn="ctr"/>
              <a:r>
                <a:rPr lang="en-US" sz="1600" dirty="0" smtClean="0">
                  <a:solidFill>
                    <a:srgbClr val="660066"/>
                  </a:solidFill>
                </a:rPr>
                <a:t>Cochrane Crowd</a:t>
              </a:r>
              <a:endParaRPr lang="en-US" sz="1600" dirty="0">
                <a:solidFill>
                  <a:srgbClr val="660066"/>
                </a:solidFill>
              </a:endParaRPr>
            </a:p>
          </p:txBody>
        </p:sp>
      </p:grpSp>
    </p:spTree>
    <p:extLst>
      <p:ext uri="{BB962C8B-B14F-4D97-AF65-F5344CB8AC3E}">
        <p14:creationId xmlns:p14="http://schemas.microsoft.com/office/powerpoint/2010/main" val="204539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Screen4Me</a:t>
            </a:r>
            <a:endParaRPr lang="en-US" dirty="0"/>
          </a:p>
        </p:txBody>
      </p:sp>
      <p:grpSp>
        <p:nvGrpSpPr>
          <p:cNvPr id="4" name="Group 3"/>
          <p:cNvGrpSpPr/>
          <p:nvPr/>
        </p:nvGrpSpPr>
        <p:grpSpPr>
          <a:xfrm>
            <a:off x="1836291" y="1981933"/>
            <a:ext cx="1320800" cy="406400"/>
            <a:chOff x="2070100" y="2374900"/>
            <a:chExt cx="1320800" cy="406400"/>
          </a:xfrm>
        </p:grpSpPr>
        <p:sp>
          <p:nvSpPr>
            <p:cNvPr id="5" name="Process 4"/>
            <p:cNvSpPr/>
            <p:nvPr/>
          </p:nvSpPr>
          <p:spPr>
            <a:xfrm>
              <a:off x="2070100" y="2374900"/>
              <a:ext cx="1320800" cy="406400"/>
            </a:xfrm>
            <a:prstGeom prst="flowChartProcess">
              <a:avLst/>
            </a:prstGeom>
            <a:solidFill>
              <a:schemeClr val="accent1">
                <a:lumMod val="10000"/>
                <a:lumOff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08200" y="2374900"/>
              <a:ext cx="1231900" cy="369332"/>
            </a:xfrm>
            <a:prstGeom prst="rect">
              <a:avLst/>
            </a:prstGeom>
            <a:noFill/>
          </p:spPr>
          <p:txBody>
            <a:bodyPr wrap="square" rtlCol="0">
              <a:spAutoFit/>
            </a:bodyPr>
            <a:lstStyle/>
            <a:p>
              <a:pPr algn="ctr"/>
              <a:r>
                <a:rPr lang="en-US" dirty="0" smtClean="0">
                  <a:solidFill>
                    <a:srgbClr val="002D64"/>
                  </a:solidFill>
                </a:rPr>
                <a:t>Searching                 </a:t>
              </a:r>
              <a:endParaRPr lang="en-US" dirty="0">
                <a:solidFill>
                  <a:srgbClr val="002D64"/>
                </a:solidFill>
              </a:endParaRPr>
            </a:p>
          </p:txBody>
        </p:sp>
      </p:grpSp>
      <p:grpSp>
        <p:nvGrpSpPr>
          <p:cNvPr id="7" name="Group 6"/>
          <p:cNvGrpSpPr/>
          <p:nvPr/>
        </p:nvGrpSpPr>
        <p:grpSpPr>
          <a:xfrm>
            <a:off x="1836291" y="2610583"/>
            <a:ext cx="1320800" cy="406400"/>
            <a:chOff x="2070100" y="2374900"/>
            <a:chExt cx="1320800" cy="406400"/>
          </a:xfrm>
        </p:grpSpPr>
        <p:sp>
          <p:nvSpPr>
            <p:cNvPr id="8" name="Process 7"/>
            <p:cNvSpPr/>
            <p:nvPr/>
          </p:nvSpPr>
          <p:spPr>
            <a:xfrm>
              <a:off x="2070100" y="2374900"/>
              <a:ext cx="1320800" cy="406400"/>
            </a:xfrm>
            <a:prstGeom prst="flowChartProcess">
              <a:avLst/>
            </a:prstGeom>
            <a:solidFill>
              <a:schemeClr val="accent1">
                <a:lumMod val="10000"/>
                <a:lumOff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08200" y="2374900"/>
              <a:ext cx="1231900" cy="369332"/>
            </a:xfrm>
            <a:prstGeom prst="rect">
              <a:avLst/>
            </a:prstGeom>
            <a:noFill/>
          </p:spPr>
          <p:txBody>
            <a:bodyPr wrap="square" rtlCol="0">
              <a:spAutoFit/>
            </a:bodyPr>
            <a:lstStyle/>
            <a:p>
              <a:pPr algn="ctr"/>
              <a:r>
                <a:rPr lang="en-US" dirty="0" smtClean="0">
                  <a:solidFill>
                    <a:srgbClr val="002D64"/>
                  </a:solidFill>
                </a:rPr>
                <a:t>Importing                 </a:t>
              </a:r>
              <a:endParaRPr lang="en-US" dirty="0">
                <a:solidFill>
                  <a:srgbClr val="002D64"/>
                </a:solidFill>
              </a:endParaRPr>
            </a:p>
          </p:txBody>
        </p:sp>
      </p:grpSp>
      <p:grpSp>
        <p:nvGrpSpPr>
          <p:cNvPr id="10" name="Group 9"/>
          <p:cNvGrpSpPr/>
          <p:nvPr/>
        </p:nvGrpSpPr>
        <p:grpSpPr>
          <a:xfrm>
            <a:off x="1836291" y="3220183"/>
            <a:ext cx="1320800" cy="406400"/>
            <a:chOff x="2070100" y="2374900"/>
            <a:chExt cx="1320800" cy="406400"/>
          </a:xfrm>
        </p:grpSpPr>
        <p:sp>
          <p:nvSpPr>
            <p:cNvPr id="11" name="Process 10"/>
            <p:cNvSpPr/>
            <p:nvPr/>
          </p:nvSpPr>
          <p:spPr>
            <a:xfrm>
              <a:off x="2070100" y="2374900"/>
              <a:ext cx="1320800" cy="406400"/>
            </a:xfrm>
            <a:prstGeom prst="flowChartProcess">
              <a:avLst/>
            </a:prstGeom>
            <a:solidFill>
              <a:schemeClr val="accent1">
                <a:lumMod val="10000"/>
                <a:lumOff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108200" y="2374900"/>
              <a:ext cx="1231900" cy="369332"/>
            </a:xfrm>
            <a:prstGeom prst="rect">
              <a:avLst/>
            </a:prstGeom>
            <a:noFill/>
          </p:spPr>
          <p:txBody>
            <a:bodyPr wrap="square" rtlCol="0">
              <a:spAutoFit/>
            </a:bodyPr>
            <a:lstStyle/>
            <a:p>
              <a:pPr algn="ctr"/>
              <a:r>
                <a:rPr lang="en-US" dirty="0" smtClean="0">
                  <a:solidFill>
                    <a:srgbClr val="002D64"/>
                  </a:solidFill>
                </a:rPr>
                <a:t>De-duping                 </a:t>
              </a:r>
              <a:endParaRPr lang="en-US" dirty="0">
                <a:solidFill>
                  <a:srgbClr val="002D64"/>
                </a:solidFill>
              </a:endParaRPr>
            </a:p>
          </p:txBody>
        </p:sp>
      </p:grpSp>
      <p:sp>
        <p:nvSpPr>
          <p:cNvPr id="13" name="Right Brace 12"/>
          <p:cNvSpPr/>
          <p:nvPr/>
        </p:nvSpPr>
        <p:spPr>
          <a:xfrm>
            <a:off x="3309491" y="1950183"/>
            <a:ext cx="215900" cy="1727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3593492" y="2450884"/>
            <a:ext cx="2552700" cy="646331"/>
          </a:xfrm>
          <a:prstGeom prst="rect">
            <a:avLst/>
          </a:prstGeom>
          <a:noFill/>
        </p:spPr>
        <p:txBody>
          <a:bodyPr wrap="square" rtlCol="0">
            <a:spAutoFit/>
          </a:bodyPr>
          <a:lstStyle/>
          <a:p>
            <a:r>
              <a:rPr lang="en-US" dirty="0" smtClean="0">
                <a:solidFill>
                  <a:schemeClr val="accent1"/>
                </a:solidFill>
              </a:rPr>
              <a:t>These processes done just as they usually are</a:t>
            </a:r>
            <a:endParaRPr lang="en-US" dirty="0">
              <a:solidFill>
                <a:schemeClr val="accent1"/>
              </a:solidFill>
            </a:endParaRPr>
          </a:p>
        </p:txBody>
      </p:sp>
      <p:sp>
        <p:nvSpPr>
          <p:cNvPr id="16" name="TextBox 15"/>
          <p:cNvSpPr txBox="1"/>
          <p:nvPr/>
        </p:nvSpPr>
        <p:spPr>
          <a:xfrm>
            <a:off x="3613493" y="3707381"/>
            <a:ext cx="3937000" cy="646331"/>
          </a:xfrm>
          <a:prstGeom prst="rect">
            <a:avLst/>
          </a:prstGeom>
          <a:noFill/>
        </p:spPr>
        <p:txBody>
          <a:bodyPr wrap="square" rtlCol="0">
            <a:spAutoFit/>
          </a:bodyPr>
          <a:lstStyle/>
          <a:p>
            <a:r>
              <a:rPr lang="en-US" dirty="0" smtClean="0">
                <a:solidFill>
                  <a:schemeClr val="accent1"/>
                </a:solidFill>
              </a:rPr>
              <a:t>Screen4Me is operated from within the CRS web, through folders. </a:t>
            </a:r>
            <a:endParaRPr lang="en-US" dirty="0">
              <a:solidFill>
                <a:schemeClr val="accent1"/>
              </a:solidFill>
            </a:endParaRPr>
          </a:p>
        </p:txBody>
      </p:sp>
      <p:sp>
        <p:nvSpPr>
          <p:cNvPr id="17" name="Process 16"/>
          <p:cNvSpPr/>
          <p:nvPr/>
        </p:nvSpPr>
        <p:spPr>
          <a:xfrm>
            <a:off x="1836292" y="3831681"/>
            <a:ext cx="1320800" cy="406400"/>
          </a:xfrm>
          <a:prstGeom prst="flowChartProcess">
            <a:avLst/>
          </a:prstGeom>
          <a:solidFill>
            <a:srgbClr val="66006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77887" y="3853138"/>
            <a:ext cx="1422400" cy="369332"/>
          </a:xfrm>
          <a:prstGeom prst="rect">
            <a:avLst/>
          </a:prstGeom>
          <a:noFill/>
        </p:spPr>
        <p:txBody>
          <a:bodyPr wrap="square" rtlCol="0">
            <a:spAutoFit/>
          </a:bodyPr>
          <a:lstStyle/>
          <a:p>
            <a:pPr algn="ctr"/>
            <a:r>
              <a:rPr lang="en-US" dirty="0" smtClean="0">
                <a:solidFill>
                  <a:schemeClr val="bg1"/>
                </a:solidFill>
              </a:rPr>
              <a:t>Screen4Me</a:t>
            </a:r>
            <a:r>
              <a:rPr lang="en-US" dirty="0" smtClean="0">
                <a:solidFill>
                  <a:srgbClr val="002D64"/>
                </a:solidFill>
              </a:rPr>
              <a:t>                 </a:t>
            </a:r>
            <a:endParaRPr lang="en-US" dirty="0">
              <a:solidFill>
                <a:srgbClr val="002D64"/>
              </a:solidFill>
            </a:endParaRPr>
          </a:p>
        </p:txBody>
      </p:sp>
    </p:spTree>
    <p:extLst>
      <p:ext uri="{BB962C8B-B14F-4D97-AF65-F5344CB8AC3E}">
        <p14:creationId xmlns:p14="http://schemas.microsoft.com/office/powerpoint/2010/main" val="3673734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988200"/>
            <a:ext cx="8310563" cy="474629"/>
          </a:xfrm>
        </p:spPr>
        <p:txBody>
          <a:bodyPr/>
          <a:lstStyle/>
          <a:p>
            <a:r>
              <a:rPr lang="en-GB" dirty="0" smtClean="0"/>
              <a:t>Want more detail?</a:t>
            </a:r>
            <a:endParaRPr lang="en-GB" dirty="0"/>
          </a:p>
        </p:txBody>
      </p:sp>
      <p:pic>
        <p:nvPicPr>
          <p:cNvPr id="3" name="Picture 2"/>
          <p:cNvPicPr>
            <a:picLocks noChangeAspect="1"/>
          </p:cNvPicPr>
          <p:nvPr/>
        </p:nvPicPr>
        <p:blipFill>
          <a:blip r:embed="rId3"/>
          <a:stretch>
            <a:fillRect/>
          </a:stretch>
        </p:blipFill>
        <p:spPr>
          <a:xfrm>
            <a:off x="3136900" y="1688690"/>
            <a:ext cx="2882900" cy="2603910"/>
          </a:xfrm>
          <a:prstGeom prst="rect">
            <a:avLst/>
          </a:prstGeom>
        </p:spPr>
      </p:pic>
      <p:sp>
        <p:nvSpPr>
          <p:cNvPr id="4" name="TextBox 3"/>
          <p:cNvSpPr txBox="1"/>
          <p:nvPr/>
        </p:nvSpPr>
        <p:spPr>
          <a:xfrm>
            <a:off x="4783667" y="1905000"/>
            <a:ext cx="931333" cy="307777"/>
          </a:xfrm>
          <a:prstGeom prst="rect">
            <a:avLst/>
          </a:prstGeom>
          <a:noFill/>
        </p:spPr>
        <p:txBody>
          <a:bodyPr wrap="square" rtlCol="0">
            <a:spAutoFit/>
          </a:bodyPr>
          <a:lstStyle/>
          <a:p>
            <a:r>
              <a:rPr lang="en-US" sz="1400" dirty="0" smtClean="0">
                <a:solidFill>
                  <a:schemeClr val="accent2"/>
                </a:solidFill>
              </a:rPr>
              <a:t>Crowd</a:t>
            </a:r>
            <a:endParaRPr lang="en-US" sz="1400" dirty="0">
              <a:solidFill>
                <a:schemeClr val="accent2"/>
              </a:solidFill>
            </a:endParaRPr>
          </a:p>
        </p:txBody>
      </p:sp>
      <p:sp>
        <p:nvSpPr>
          <p:cNvPr id="5" name="TextBox 4"/>
          <p:cNvSpPr txBox="1"/>
          <p:nvPr/>
        </p:nvSpPr>
        <p:spPr>
          <a:xfrm>
            <a:off x="3454400" y="2294467"/>
            <a:ext cx="931333" cy="307777"/>
          </a:xfrm>
          <a:prstGeom prst="rect">
            <a:avLst/>
          </a:prstGeom>
          <a:noFill/>
        </p:spPr>
        <p:txBody>
          <a:bodyPr wrap="square" rtlCol="0">
            <a:spAutoFit/>
          </a:bodyPr>
          <a:lstStyle/>
          <a:p>
            <a:pPr algn="r"/>
            <a:r>
              <a:rPr lang="en-US" sz="1400" dirty="0" smtClean="0">
                <a:solidFill>
                  <a:schemeClr val="accent2"/>
                </a:solidFill>
              </a:rPr>
              <a:t>S4M</a:t>
            </a:r>
            <a:endParaRPr lang="en-US" sz="1400" dirty="0">
              <a:solidFill>
                <a:schemeClr val="accent2"/>
              </a:solidFill>
            </a:endParaRPr>
          </a:p>
        </p:txBody>
      </p:sp>
      <p:sp>
        <p:nvSpPr>
          <p:cNvPr id="6" name="TextBox 5"/>
          <p:cNvSpPr txBox="1"/>
          <p:nvPr/>
        </p:nvSpPr>
        <p:spPr>
          <a:xfrm>
            <a:off x="4677833" y="2379133"/>
            <a:ext cx="3572934" cy="615553"/>
          </a:xfrm>
          <a:prstGeom prst="rect">
            <a:avLst/>
          </a:prstGeom>
          <a:noFill/>
        </p:spPr>
        <p:txBody>
          <a:bodyPr wrap="square" rtlCol="0">
            <a:spAutoFit/>
          </a:bodyPr>
          <a:lstStyle/>
          <a:p>
            <a:r>
              <a:rPr lang="en-US" i="1" dirty="0" smtClean="0">
                <a:solidFill>
                  <a:schemeClr val="tx2"/>
                </a:solidFill>
              </a:rPr>
              <a:t>Presentation: Cochrane Crowd</a:t>
            </a:r>
          </a:p>
          <a:p>
            <a:r>
              <a:rPr lang="en-US" sz="1600" dirty="0" smtClean="0">
                <a:solidFill>
                  <a:schemeClr val="tx2"/>
                </a:solidFill>
              </a:rPr>
              <a:t>Sunday 16</a:t>
            </a:r>
            <a:r>
              <a:rPr lang="en-US" sz="1600" baseline="30000" dirty="0" smtClean="0">
                <a:solidFill>
                  <a:schemeClr val="tx2"/>
                </a:solidFill>
              </a:rPr>
              <a:t>th</a:t>
            </a:r>
            <a:r>
              <a:rPr lang="en-US" sz="1600" dirty="0" smtClean="0">
                <a:solidFill>
                  <a:schemeClr val="tx2"/>
                </a:solidFill>
              </a:rPr>
              <a:t> 16.20, Carrick 1</a:t>
            </a:r>
            <a:endParaRPr lang="en-US" sz="1600" dirty="0">
              <a:solidFill>
                <a:schemeClr val="tx2"/>
              </a:solidFill>
            </a:endParaRPr>
          </a:p>
        </p:txBody>
      </p:sp>
      <p:sp>
        <p:nvSpPr>
          <p:cNvPr id="7" name="TextBox 6"/>
          <p:cNvSpPr txBox="1"/>
          <p:nvPr/>
        </p:nvSpPr>
        <p:spPr>
          <a:xfrm>
            <a:off x="4677833" y="3153833"/>
            <a:ext cx="3572934" cy="615553"/>
          </a:xfrm>
          <a:prstGeom prst="rect">
            <a:avLst/>
          </a:prstGeom>
          <a:noFill/>
        </p:spPr>
        <p:txBody>
          <a:bodyPr wrap="square" rtlCol="0">
            <a:spAutoFit/>
          </a:bodyPr>
          <a:lstStyle/>
          <a:p>
            <a:r>
              <a:rPr lang="en-US" i="1" dirty="0" smtClean="0">
                <a:solidFill>
                  <a:schemeClr val="tx2"/>
                </a:solidFill>
              </a:rPr>
              <a:t>Workshop: Cochrane Crowd</a:t>
            </a:r>
          </a:p>
          <a:p>
            <a:r>
              <a:rPr lang="en-US" sz="1600" dirty="0" smtClean="0">
                <a:solidFill>
                  <a:schemeClr val="tx2"/>
                </a:solidFill>
              </a:rPr>
              <a:t>Tuesday 18</a:t>
            </a:r>
            <a:r>
              <a:rPr lang="en-US" sz="1600" baseline="30000" dirty="0" smtClean="0">
                <a:solidFill>
                  <a:schemeClr val="tx2"/>
                </a:solidFill>
              </a:rPr>
              <a:t>th</a:t>
            </a:r>
            <a:r>
              <a:rPr lang="en-US" sz="1600" dirty="0" smtClean="0">
                <a:solidFill>
                  <a:schemeClr val="tx2"/>
                </a:solidFill>
              </a:rPr>
              <a:t> 11.00, Harris </a:t>
            </a:r>
            <a:r>
              <a:rPr lang="en-US" sz="1600" dirty="0">
                <a:solidFill>
                  <a:schemeClr val="tx2"/>
                </a:solidFill>
              </a:rPr>
              <a:t>2</a:t>
            </a:r>
          </a:p>
        </p:txBody>
      </p:sp>
      <p:sp>
        <p:nvSpPr>
          <p:cNvPr id="8" name="TextBox 7"/>
          <p:cNvSpPr txBox="1"/>
          <p:nvPr/>
        </p:nvSpPr>
        <p:spPr>
          <a:xfrm>
            <a:off x="918633" y="2823633"/>
            <a:ext cx="3572934" cy="615553"/>
          </a:xfrm>
          <a:prstGeom prst="rect">
            <a:avLst/>
          </a:prstGeom>
          <a:noFill/>
        </p:spPr>
        <p:txBody>
          <a:bodyPr wrap="square" rtlCol="0">
            <a:spAutoFit/>
          </a:bodyPr>
          <a:lstStyle/>
          <a:p>
            <a:pPr algn="r"/>
            <a:r>
              <a:rPr lang="en-US" i="1" dirty="0" smtClean="0">
                <a:solidFill>
                  <a:schemeClr val="tx2"/>
                </a:solidFill>
              </a:rPr>
              <a:t>Workshop: Screen4Me</a:t>
            </a:r>
          </a:p>
          <a:p>
            <a:pPr algn="r"/>
            <a:r>
              <a:rPr lang="en-US" sz="1600" dirty="0" smtClean="0">
                <a:solidFill>
                  <a:schemeClr val="tx2"/>
                </a:solidFill>
              </a:rPr>
              <a:t>Monday 17</a:t>
            </a:r>
            <a:r>
              <a:rPr lang="en-US" sz="1600" baseline="30000" dirty="0" smtClean="0">
                <a:solidFill>
                  <a:schemeClr val="tx2"/>
                </a:solidFill>
              </a:rPr>
              <a:t>th</a:t>
            </a:r>
            <a:r>
              <a:rPr lang="en-US" sz="1600" dirty="0" smtClean="0">
                <a:solidFill>
                  <a:schemeClr val="tx2"/>
                </a:solidFill>
              </a:rPr>
              <a:t> 11.00, </a:t>
            </a:r>
            <a:r>
              <a:rPr lang="en-US" sz="1600" dirty="0" err="1" smtClean="0">
                <a:solidFill>
                  <a:schemeClr val="tx2"/>
                </a:solidFill>
              </a:rPr>
              <a:t>Lammermuir</a:t>
            </a:r>
            <a:r>
              <a:rPr lang="en-US" sz="1600" dirty="0" smtClean="0">
                <a:solidFill>
                  <a:schemeClr val="tx2"/>
                </a:solidFill>
              </a:rPr>
              <a:t> 1</a:t>
            </a:r>
            <a:endParaRPr lang="en-US" sz="1600" dirty="0">
              <a:solidFill>
                <a:schemeClr val="tx2"/>
              </a:solidFill>
            </a:endParaRPr>
          </a:p>
        </p:txBody>
      </p:sp>
    </p:spTree>
    <p:extLst>
      <p:ext uri="{BB962C8B-B14F-4D97-AF65-F5344CB8AC3E}">
        <p14:creationId xmlns:p14="http://schemas.microsoft.com/office/powerpoint/2010/main" val="240599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89100" y="1174609"/>
            <a:ext cx="5486400" cy="3169920"/>
          </a:xfrm>
          <a:prstGeom prst="rect">
            <a:avLst/>
          </a:prstGeom>
        </p:spPr>
      </p:pic>
      <p:sp>
        <p:nvSpPr>
          <p:cNvPr id="2" name="TextBox 1"/>
          <p:cNvSpPr txBox="1"/>
          <p:nvPr/>
        </p:nvSpPr>
        <p:spPr>
          <a:xfrm>
            <a:off x="1700257" y="4321667"/>
            <a:ext cx="5489985" cy="646331"/>
          </a:xfrm>
          <a:prstGeom prst="rect">
            <a:avLst/>
          </a:prstGeom>
          <a:noFill/>
        </p:spPr>
        <p:txBody>
          <a:bodyPr wrap="square" rtlCol="0">
            <a:spAutoFit/>
          </a:bodyPr>
          <a:lstStyle/>
          <a:p>
            <a:pPr algn="ctr"/>
            <a:r>
              <a:rPr lang="en-US" dirty="0" smtClean="0">
                <a:solidFill>
                  <a:schemeClr val="tx2"/>
                </a:solidFill>
              </a:rPr>
              <a:t>Starts: Sunday 16</a:t>
            </a:r>
            <a:r>
              <a:rPr lang="en-US" baseline="30000" dirty="0" smtClean="0">
                <a:solidFill>
                  <a:schemeClr val="tx2"/>
                </a:solidFill>
              </a:rPr>
              <a:t>th</a:t>
            </a:r>
            <a:r>
              <a:rPr lang="en-US" dirty="0" smtClean="0">
                <a:solidFill>
                  <a:schemeClr val="tx2"/>
                </a:solidFill>
              </a:rPr>
              <a:t> September 09:00</a:t>
            </a:r>
          </a:p>
          <a:p>
            <a:pPr algn="ctr"/>
            <a:r>
              <a:rPr lang="en-US" dirty="0" smtClean="0">
                <a:solidFill>
                  <a:schemeClr val="tx2"/>
                </a:solidFill>
              </a:rPr>
              <a:t>Ends: Tuesday 18</a:t>
            </a:r>
            <a:r>
              <a:rPr lang="en-US" baseline="30000" dirty="0" smtClean="0">
                <a:solidFill>
                  <a:schemeClr val="tx2"/>
                </a:solidFill>
              </a:rPr>
              <a:t>th</a:t>
            </a:r>
            <a:r>
              <a:rPr lang="en-US" dirty="0" smtClean="0">
                <a:solidFill>
                  <a:schemeClr val="tx2"/>
                </a:solidFill>
              </a:rPr>
              <a:t> September 15:00</a:t>
            </a:r>
            <a:endParaRPr lang="en-US" dirty="0">
              <a:solidFill>
                <a:schemeClr val="tx2"/>
              </a:solidFill>
            </a:endParaRPr>
          </a:p>
        </p:txBody>
      </p:sp>
    </p:spTree>
    <p:extLst>
      <p:ext uri="{BB962C8B-B14F-4D97-AF65-F5344CB8AC3E}">
        <p14:creationId xmlns:p14="http://schemas.microsoft.com/office/powerpoint/2010/main" val="1773503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039519"/>
            <a:ext cx="5073360" cy="421781"/>
          </a:xfrm>
        </p:spPr>
        <p:txBody>
          <a:bodyPr/>
          <a:lstStyle/>
          <a:p>
            <a:pPr>
              <a:lnSpc>
                <a:spcPts val="1000"/>
              </a:lnSpc>
            </a:pPr>
            <a:r>
              <a:rPr lang="en-GB" dirty="0" smtClean="0"/>
              <a:t>Thank you</a:t>
            </a:r>
            <a:br>
              <a:rPr lang="en-GB" dirty="0" smtClean="0"/>
            </a:br>
            <a:r>
              <a:rPr lang="en-GB" dirty="0" smtClean="0"/>
              <a:t/>
            </a:r>
            <a:br>
              <a:rPr lang="en-GB" dirty="0" smtClean="0"/>
            </a:br>
            <a:r>
              <a:rPr lang="en-GB" b="0" dirty="0"/>
              <a:t/>
            </a:r>
            <a:br>
              <a:rPr lang="en-GB" b="0" dirty="0"/>
            </a:br>
            <a:r>
              <a:rPr lang="en-GB" sz="1600" b="0" dirty="0" smtClean="0"/>
              <a:t>Anna Noel-Storr</a:t>
            </a:r>
            <a:br>
              <a:rPr lang="en-GB" sz="1600" b="0" dirty="0" smtClean="0"/>
            </a:br>
            <a:r>
              <a:rPr lang="en-GB" sz="1600" b="0" dirty="0" smtClean="0"/>
              <a:t/>
            </a:r>
            <a:br>
              <a:rPr lang="en-GB" sz="1600" b="0" dirty="0" smtClean="0"/>
            </a:br>
            <a:r>
              <a:rPr lang="en-GB" sz="1600" b="0" dirty="0" err="1" smtClean="0"/>
              <a:t>anna.noel-storr@rdm.ox.ac.uk</a:t>
            </a:r>
            <a:endParaRPr lang="en-GB" sz="1600" b="0" dirty="0"/>
          </a:p>
        </p:txBody>
      </p:sp>
      <p:sp>
        <p:nvSpPr>
          <p:cNvPr id="3" name="TextBox 2"/>
          <p:cNvSpPr txBox="1"/>
          <p:nvPr/>
        </p:nvSpPr>
        <p:spPr>
          <a:xfrm>
            <a:off x="342900" y="3719373"/>
            <a:ext cx="6553200" cy="954107"/>
          </a:xfrm>
          <a:prstGeom prst="rect">
            <a:avLst/>
          </a:prstGeom>
          <a:noFill/>
        </p:spPr>
        <p:txBody>
          <a:bodyPr wrap="square" rtlCol="0">
            <a:spAutoFit/>
          </a:bodyPr>
          <a:lstStyle/>
          <a:p>
            <a:r>
              <a:rPr lang="en-US" sz="1400" i="1" dirty="0">
                <a:solidFill>
                  <a:srgbClr val="002D64"/>
                </a:solidFill>
              </a:rPr>
              <a:t>Support for Project Transform was provided by Cochrane and the National Health and Medical Research Council of Australia (APP1114605). The contents of the published material are solely the responsibility of the Administering Institution, a Participating Institution or individual authors and do not reflect the views of the NHMRC. </a:t>
            </a:r>
          </a:p>
        </p:txBody>
      </p:sp>
    </p:spTree>
    <p:extLst>
      <p:ext uri="{BB962C8B-B14F-4D97-AF65-F5344CB8AC3E}">
        <p14:creationId xmlns:p14="http://schemas.microsoft.com/office/powerpoint/2010/main" val="152849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Cochrane Crowd</a:t>
            </a:r>
            <a:endParaRPr lang="en-GB" dirty="0"/>
          </a:p>
        </p:txBody>
      </p:sp>
      <p:grpSp>
        <p:nvGrpSpPr>
          <p:cNvPr id="9" name="Group 8"/>
          <p:cNvGrpSpPr/>
          <p:nvPr/>
        </p:nvGrpSpPr>
        <p:grpSpPr>
          <a:xfrm>
            <a:off x="1680046" y="2182302"/>
            <a:ext cx="5057325" cy="1261975"/>
            <a:chOff x="1340037" y="2172302"/>
            <a:chExt cx="5057325" cy="1261975"/>
          </a:xfrm>
        </p:grpSpPr>
        <p:sp>
          <p:nvSpPr>
            <p:cNvPr id="5" name="Oval 4"/>
            <p:cNvSpPr/>
            <p:nvPr/>
          </p:nvSpPr>
          <p:spPr>
            <a:xfrm>
              <a:off x="1340037" y="2179894"/>
              <a:ext cx="1260034" cy="1254383"/>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02466" y="2172302"/>
              <a:ext cx="1260034" cy="1254383"/>
            </a:xfrm>
            <a:prstGeom prst="ellipse">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64897" y="2174709"/>
              <a:ext cx="1260034" cy="1254383"/>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37328" y="2177116"/>
              <a:ext cx="1260034" cy="1254383"/>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Left Brace 9"/>
          <p:cNvSpPr/>
          <p:nvPr/>
        </p:nvSpPr>
        <p:spPr>
          <a:xfrm rot="16200000">
            <a:off x="3767608" y="1437209"/>
            <a:ext cx="855019" cy="5030137"/>
          </a:xfrm>
          <a:prstGeom prst="leftBrace">
            <a:avLst>
              <a:gd name="adj1" fmla="val 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1290035" y="4379787"/>
            <a:ext cx="5830159" cy="523220"/>
          </a:xfrm>
          <a:prstGeom prst="rect">
            <a:avLst/>
          </a:prstGeom>
          <a:noFill/>
        </p:spPr>
        <p:txBody>
          <a:bodyPr wrap="square" rtlCol="0">
            <a:spAutoFit/>
          </a:bodyPr>
          <a:lstStyle/>
          <a:p>
            <a:pPr algn="ctr"/>
            <a:r>
              <a:rPr lang="en-US" sz="1400" dirty="0" smtClean="0">
                <a:solidFill>
                  <a:srgbClr val="002D64"/>
                </a:solidFill>
              </a:rPr>
              <a:t>Project Transform </a:t>
            </a:r>
          </a:p>
          <a:p>
            <a:pPr algn="ctr"/>
            <a:r>
              <a:rPr lang="en-US" sz="1400" dirty="0" smtClean="0">
                <a:solidFill>
                  <a:srgbClr val="002D64"/>
                </a:solidFill>
              </a:rPr>
              <a:t>(March 2015 – November 2018)</a:t>
            </a:r>
            <a:endParaRPr lang="en-US" sz="1400" dirty="0">
              <a:solidFill>
                <a:srgbClr val="002D64"/>
              </a:solidFill>
            </a:endParaRPr>
          </a:p>
        </p:txBody>
      </p:sp>
      <p:sp>
        <p:nvSpPr>
          <p:cNvPr id="12" name="TextBox 11"/>
          <p:cNvSpPr txBox="1"/>
          <p:nvPr/>
        </p:nvSpPr>
        <p:spPr>
          <a:xfrm>
            <a:off x="1640045" y="2359885"/>
            <a:ext cx="1340036" cy="954107"/>
          </a:xfrm>
          <a:prstGeom prst="rect">
            <a:avLst/>
          </a:prstGeom>
          <a:noFill/>
        </p:spPr>
        <p:txBody>
          <a:bodyPr wrap="square" rtlCol="0">
            <a:spAutoFit/>
          </a:bodyPr>
          <a:lstStyle/>
          <a:p>
            <a:pPr algn="ctr"/>
            <a:r>
              <a:rPr lang="en-US" sz="1400" dirty="0" smtClean="0">
                <a:solidFill>
                  <a:schemeClr val="bg1"/>
                </a:solidFill>
              </a:rPr>
              <a:t>Evidence Pipeline: Machine learning</a:t>
            </a:r>
            <a:endParaRPr lang="en-US" sz="1400" dirty="0">
              <a:solidFill>
                <a:schemeClr val="bg1"/>
              </a:solidFill>
            </a:endParaRPr>
          </a:p>
        </p:txBody>
      </p:sp>
      <p:sp>
        <p:nvSpPr>
          <p:cNvPr id="13" name="TextBox 12"/>
          <p:cNvSpPr txBox="1"/>
          <p:nvPr/>
        </p:nvSpPr>
        <p:spPr>
          <a:xfrm>
            <a:off x="3072479" y="2572283"/>
            <a:ext cx="1000028" cy="523220"/>
          </a:xfrm>
          <a:prstGeom prst="rect">
            <a:avLst/>
          </a:prstGeom>
          <a:noFill/>
        </p:spPr>
        <p:txBody>
          <a:bodyPr wrap="square" rtlCol="0">
            <a:spAutoFit/>
          </a:bodyPr>
          <a:lstStyle/>
          <a:p>
            <a:pPr algn="ctr"/>
            <a:r>
              <a:rPr lang="en-US" sz="1400" dirty="0" smtClean="0">
                <a:solidFill>
                  <a:schemeClr val="bg1"/>
                </a:solidFill>
              </a:rPr>
              <a:t>Cochrane Crowd</a:t>
            </a:r>
            <a:endParaRPr lang="en-US" sz="1400" dirty="0">
              <a:solidFill>
                <a:schemeClr val="bg1"/>
              </a:solidFill>
            </a:endParaRPr>
          </a:p>
        </p:txBody>
      </p:sp>
      <p:sp>
        <p:nvSpPr>
          <p:cNvPr id="14" name="TextBox 13"/>
          <p:cNvSpPr txBox="1"/>
          <p:nvPr/>
        </p:nvSpPr>
        <p:spPr>
          <a:xfrm>
            <a:off x="4180114" y="2644686"/>
            <a:ext cx="1340037" cy="307777"/>
          </a:xfrm>
          <a:prstGeom prst="rect">
            <a:avLst/>
          </a:prstGeom>
          <a:noFill/>
        </p:spPr>
        <p:txBody>
          <a:bodyPr wrap="square" rtlCol="0">
            <a:spAutoFit/>
          </a:bodyPr>
          <a:lstStyle/>
          <a:p>
            <a:pPr algn="ctr"/>
            <a:r>
              <a:rPr lang="en-US" sz="1400" dirty="0" err="1" smtClean="0">
                <a:solidFill>
                  <a:schemeClr val="bg1"/>
                </a:solidFill>
              </a:rPr>
              <a:t>TaskExchange</a:t>
            </a:r>
            <a:endParaRPr lang="en-US" sz="1400" dirty="0">
              <a:solidFill>
                <a:schemeClr val="bg1"/>
              </a:solidFill>
            </a:endParaRPr>
          </a:p>
        </p:txBody>
      </p:sp>
      <p:sp>
        <p:nvSpPr>
          <p:cNvPr id="15" name="TextBox 14"/>
          <p:cNvSpPr txBox="1"/>
          <p:nvPr/>
        </p:nvSpPr>
        <p:spPr>
          <a:xfrm>
            <a:off x="5442544" y="2587097"/>
            <a:ext cx="1340037" cy="523220"/>
          </a:xfrm>
          <a:prstGeom prst="rect">
            <a:avLst/>
          </a:prstGeom>
          <a:noFill/>
        </p:spPr>
        <p:txBody>
          <a:bodyPr wrap="square" rtlCol="0">
            <a:spAutoFit/>
          </a:bodyPr>
          <a:lstStyle/>
          <a:p>
            <a:pPr algn="ctr"/>
            <a:r>
              <a:rPr lang="en-US" sz="1400" dirty="0" smtClean="0">
                <a:solidFill>
                  <a:schemeClr val="bg1"/>
                </a:solidFill>
              </a:rPr>
              <a:t>Production models</a:t>
            </a:r>
            <a:endParaRPr lang="en-US" sz="1400" dirty="0">
              <a:solidFill>
                <a:schemeClr val="bg1"/>
              </a:solidFill>
            </a:endParaRPr>
          </a:p>
        </p:txBody>
      </p:sp>
    </p:spTree>
    <p:extLst>
      <p:ext uri="{BB962C8B-B14F-4D97-AF65-F5344CB8AC3E}">
        <p14:creationId xmlns:p14="http://schemas.microsoft.com/office/powerpoint/2010/main" val="248232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Cochrane Crowd</a:t>
            </a:r>
            <a:endParaRPr lang="en-GB" dirty="0"/>
          </a:p>
        </p:txBody>
      </p:sp>
      <p:sp>
        <p:nvSpPr>
          <p:cNvPr id="11" name="TextBox 10"/>
          <p:cNvSpPr txBox="1"/>
          <p:nvPr/>
        </p:nvSpPr>
        <p:spPr>
          <a:xfrm>
            <a:off x="1290035" y="4379787"/>
            <a:ext cx="5830159" cy="307777"/>
          </a:xfrm>
          <a:prstGeom prst="rect">
            <a:avLst/>
          </a:prstGeom>
          <a:noFill/>
        </p:spPr>
        <p:txBody>
          <a:bodyPr wrap="square" rtlCol="0">
            <a:spAutoFit/>
          </a:bodyPr>
          <a:lstStyle/>
          <a:p>
            <a:pPr algn="ctr"/>
            <a:r>
              <a:rPr lang="en-US" sz="1400" dirty="0" err="1" smtClean="0">
                <a:solidFill>
                  <a:srgbClr val="002D64"/>
                </a:solidFill>
              </a:rPr>
              <a:t>Embase</a:t>
            </a:r>
            <a:r>
              <a:rPr lang="en-US" sz="1400" dirty="0" smtClean="0">
                <a:solidFill>
                  <a:srgbClr val="002D64"/>
                </a:solidFill>
              </a:rPr>
              <a:t> project (February 2012 to March 2015)</a:t>
            </a:r>
            <a:endParaRPr lang="en-US" sz="1400" dirty="0">
              <a:solidFill>
                <a:srgbClr val="002D64"/>
              </a:solidFill>
            </a:endParaRPr>
          </a:p>
        </p:txBody>
      </p:sp>
      <p:pic>
        <p:nvPicPr>
          <p:cNvPr id="3" name="Picture 2"/>
          <p:cNvPicPr>
            <a:picLocks noChangeAspect="1"/>
          </p:cNvPicPr>
          <p:nvPr/>
        </p:nvPicPr>
        <p:blipFill>
          <a:blip r:embed="rId3"/>
          <a:stretch>
            <a:fillRect/>
          </a:stretch>
        </p:blipFill>
        <p:spPr>
          <a:xfrm>
            <a:off x="2530069" y="1415395"/>
            <a:ext cx="2971922" cy="2971922"/>
          </a:xfrm>
          <a:prstGeom prst="rect">
            <a:avLst/>
          </a:prstGeom>
        </p:spPr>
      </p:pic>
      <p:sp>
        <p:nvSpPr>
          <p:cNvPr id="4" name="TextBox 3"/>
          <p:cNvSpPr txBox="1"/>
          <p:nvPr/>
        </p:nvSpPr>
        <p:spPr>
          <a:xfrm>
            <a:off x="5220143" y="2159895"/>
            <a:ext cx="2900079" cy="1477328"/>
          </a:xfrm>
          <a:prstGeom prst="rect">
            <a:avLst/>
          </a:prstGeom>
          <a:noFill/>
        </p:spPr>
        <p:txBody>
          <a:bodyPr wrap="square" rtlCol="0">
            <a:spAutoFit/>
          </a:bodyPr>
          <a:lstStyle/>
          <a:p>
            <a:r>
              <a:rPr lang="en-US" dirty="0" smtClean="0">
                <a:solidFill>
                  <a:schemeClr val="bg2"/>
                </a:solidFill>
              </a:rPr>
              <a:t>The Cochrane Crowd component represented the scale up of the crowdsourcing element of the </a:t>
            </a:r>
            <a:r>
              <a:rPr lang="en-US" dirty="0" err="1" smtClean="0">
                <a:solidFill>
                  <a:schemeClr val="bg2"/>
                </a:solidFill>
              </a:rPr>
              <a:t>Embase</a:t>
            </a:r>
            <a:r>
              <a:rPr lang="en-US" dirty="0" smtClean="0">
                <a:solidFill>
                  <a:schemeClr val="bg2"/>
                </a:solidFill>
              </a:rPr>
              <a:t> project</a:t>
            </a:r>
            <a:endParaRPr lang="en-US" dirty="0">
              <a:solidFill>
                <a:schemeClr val="bg2"/>
              </a:solidFill>
            </a:endParaRPr>
          </a:p>
        </p:txBody>
      </p:sp>
    </p:spTree>
    <p:extLst>
      <p:ext uri="{BB962C8B-B14F-4D97-AF65-F5344CB8AC3E}">
        <p14:creationId xmlns:p14="http://schemas.microsoft.com/office/powerpoint/2010/main" val="332318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Cochrane Crowd</a:t>
            </a:r>
            <a:endParaRPr lang="en-GB" dirty="0"/>
          </a:p>
        </p:txBody>
      </p:sp>
      <p:sp>
        <p:nvSpPr>
          <p:cNvPr id="11" name="TextBox 10"/>
          <p:cNvSpPr txBox="1"/>
          <p:nvPr/>
        </p:nvSpPr>
        <p:spPr>
          <a:xfrm>
            <a:off x="1290035" y="4379787"/>
            <a:ext cx="5830159" cy="523220"/>
          </a:xfrm>
          <a:prstGeom prst="rect">
            <a:avLst/>
          </a:prstGeom>
          <a:noFill/>
        </p:spPr>
        <p:txBody>
          <a:bodyPr wrap="square" rtlCol="0">
            <a:spAutoFit/>
          </a:bodyPr>
          <a:lstStyle/>
          <a:p>
            <a:pPr algn="ctr"/>
            <a:r>
              <a:rPr lang="en-US" sz="1400" dirty="0" smtClean="0">
                <a:solidFill>
                  <a:srgbClr val="002D64"/>
                </a:solidFill>
              </a:rPr>
              <a:t>Cochrane Crowd was launched in March 2016</a:t>
            </a:r>
          </a:p>
          <a:p>
            <a:pPr algn="ctr"/>
            <a:r>
              <a:rPr lang="en-US" sz="1400" dirty="0" smtClean="0">
                <a:solidFill>
                  <a:srgbClr val="002D64"/>
                </a:solidFill>
              </a:rPr>
              <a:t>Helping to identify and describe health research</a:t>
            </a:r>
            <a:endParaRPr lang="en-US" sz="1400" dirty="0">
              <a:solidFill>
                <a:srgbClr val="002D64"/>
              </a:solidFill>
            </a:endParaRPr>
          </a:p>
        </p:txBody>
      </p:sp>
      <p:pic>
        <p:nvPicPr>
          <p:cNvPr id="5" name="Picture 4"/>
          <p:cNvPicPr>
            <a:picLocks noChangeAspect="1"/>
          </p:cNvPicPr>
          <p:nvPr/>
        </p:nvPicPr>
        <p:blipFill>
          <a:blip r:embed="rId3"/>
          <a:stretch>
            <a:fillRect/>
          </a:stretch>
        </p:blipFill>
        <p:spPr>
          <a:xfrm>
            <a:off x="1577348" y="1854939"/>
            <a:ext cx="5172466" cy="2357957"/>
          </a:xfrm>
          <a:prstGeom prst="rect">
            <a:avLst/>
          </a:prstGeom>
          <a:ln>
            <a:solidFill>
              <a:schemeClr val="tx2"/>
            </a:solidFill>
          </a:ln>
        </p:spPr>
      </p:pic>
    </p:spTree>
    <p:extLst>
      <p:ext uri="{BB962C8B-B14F-4D97-AF65-F5344CB8AC3E}">
        <p14:creationId xmlns:p14="http://schemas.microsoft.com/office/powerpoint/2010/main" val="402869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Cochrane Crowd</a:t>
            </a:r>
            <a:endParaRPr lang="en-GB" dirty="0"/>
          </a:p>
        </p:txBody>
      </p:sp>
      <p:sp>
        <p:nvSpPr>
          <p:cNvPr id="11" name="TextBox 10"/>
          <p:cNvSpPr txBox="1"/>
          <p:nvPr/>
        </p:nvSpPr>
        <p:spPr>
          <a:xfrm>
            <a:off x="1290035" y="4379787"/>
            <a:ext cx="5830159" cy="523220"/>
          </a:xfrm>
          <a:prstGeom prst="rect">
            <a:avLst/>
          </a:prstGeom>
          <a:noFill/>
        </p:spPr>
        <p:txBody>
          <a:bodyPr wrap="square" rtlCol="0">
            <a:spAutoFit/>
          </a:bodyPr>
          <a:lstStyle/>
          <a:p>
            <a:pPr algn="ctr"/>
            <a:r>
              <a:rPr lang="en-US" sz="1400" dirty="0" smtClean="0">
                <a:solidFill>
                  <a:srgbClr val="002D64"/>
                </a:solidFill>
              </a:rPr>
              <a:t>Two components in Cochrane Crowd that are critical:</a:t>
            </a:r>
          </a:p>
          <a:p>
            <a:pPr algn="ctr"/>
            <a:r>
              <a:rPr lang="en-US" sz="1400" dirty="0" smtClean="0">
                <a:solidFill>
                  <a:srgbClr val="002D64"/>
                </a:solidFill>
              </a:rPr>
              <a:t>Task-specific training and the agreement algorithm</a:t>
            </a:r>
            <a:endParaRPr lang="en-US" sz="1400" dirty="0">
              <a:solidFill>
                <a:srgbClr val="002D64"/>
              </a:solidFill>
            </a:endParaRPr>
          </a:p>
        </p:txBody>
      </p:sp>
      <p:pic>
        <p:nvPicPr>
          <p:cNvPr id="6" name="Picture 5"/>
          <p:cNvPicPr>
            <a:picLocks noChangeAspect="1"/>
          </p:cNvPicPr>
          <p:nvPr/>
        </p:nvPicPr>
        <p:blipFill>
          <a:blip r:embed="rId3"/>
          <a:stretch>
            <a:fillRect/>
          </a:stretch>
        </p:blipFill>
        <p:spPr>
          <a:xfrm>
            <a:off x="2539570" y="2225093"/>
            <a:ext cx="1562100" cy="1567106"/>
          </a:xfrm>
          <a:prstGeom prst="rect">
            <a:avLst/>
          </a:prstGeom>
        </p:spPr>
      </p:pic>
      <p:pic>
        <p:nvPicPr>
          <p:cNvPr id="7" name="Picture 6"/>
          <p:cNvPicPr>
            <a:picLocks noChangeAspect="1"/>
          </p:cNvPicPr>
          <p:nvPr/>
        </p:nvPicPr>
        <p:blipFill>
          <a:blip r:embed="rId4"/>
          <a:stretch>
            <a:fillRect/>
          </a:stretch>
        </p:blipFill>
        <p:spPr>
          <a:xfrm>
            <a:off x="4965270" y="2128499"/>
            <a:ext cx="1460500" cy="1460500"/>
          </a:xfrm>
          <a:prstGeom prst="rect">
            <a:avLst/>
          </a:prstGeom>
        </p:spPr>
      </p:pic>
    </p:spTree>
    <p:extLst>
      <p:ext uri="{BB962C8B-B14F-4D97-AF65-F5344CB8AC3E}">
        <p14:creationId xmlns:p14="http://schemas.microsoft.com/office/powerpoint/2010/main" val="209273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Cochrane Crowd</a:t>
            </a:r>
            <a:endParaRPr lang="en-GB" dirty="0"/>
          </a:p>
        </p:txBody>
      </p:sp>
      <p:pic>
        <p:nvPicPr>
          <p:cNvPr id="6" name="Picture 5"/>
          <p:cNvPicPr>
            <a:picLocks noChangeAspect="1"/>
          </p:cNvPicPr>
          <p:nvPr/>
        </p:nvPicPr>
        <p:blipFill>
          <a:blip r:embed="rId3"/>
          <a:stretch>
            <a:fillRect/>
          </a:stretch>
        </p:blipFill>
        <p:spPr>
          <a:xfrm>
            <a:off x="1308908" y="2368180"/>
            <a:ext cx="1104900" cy="1104900"/>
          </a:xfrm>
          <a:prstGeom prst="rect">
            <a:avLst/>
          </a:prstGeom>
        </p:spPr>
      </p:pic>
      <p:pic>
        <p:nvPicPr>
          <p:cNvPr id="7" name="Picture 6"/>
          <p:cNvPicPr>
            <a:picLocks noChangeAspect="1"/>
          </p:cNvPicPr>
          <p:nvPr/>
        </p:nvPicPr>
        <p:blipFill>
          <a:blip r:embed="rId4"/>
          <a:stretch>
            <a:fillRect/>
          </a:stretch>
        </p:blipFill>
        <p:spPr>
          <a:xfrm>
            <a:off x="3693226" y="2306498"/>
            <a:ext cx="1612900" cy="1276141"/>
          </a:xfrm>
          <a:prstGeom prst="rect">
            <a:avLst/>
          </a:prstGeom>
        </p:spPr>
      </p:pic>
      <p:pic>
        <p:nvPicPr>
          <p:cNvPr id="8" name="Picture 7"/>
          <p:cNvPicPr>
            <a:picLocks noChangeAspect="1"/>
          </p:cNvPicPr>
          <p:nvPr/>
        </p:nvPicPr>
        <p:blipFill>
          <a:blip r:embed="rId5"/>
          <a:stretch>
            <a:fillRect/>
          </a:stretch>
        </p:blipFill>
        <p:spPr>
          <a:xfrm>
            <a:off x="5982508" y="2313383"/>
            <a:ext cx="1854200" cy="1312097"/>
          </a:xfrm>
          <a:prstGeom prst="rect">
            <a:avLst/>
          </a:prstGeom>
        </p:spPr>
      </p:pic>
      <p:sp>
        <p:nvSpPr>
          <p:cNvPr id="9" name="TextBox 8"/>
          <p:cNvSpPr txBox="1"/>
          <p:nvPr/>
        </p:nvSpPr>
        <p:spPr>
          <a:xfrm>
            <a:off x="3424068" y="3861831"/>
            <a:ext cx="2171700" cy="338554"/>
          </a:xfrm>
          <a:prstGeom prst="rect">
            <a:avLst/>
          </a:prstGeom>
          <a:noFill/>
        </p:spPr>
        <p:txBody>
          <a:bodyPr wrap="square" rtlCol="0">
            <a:spAutoFit/>
          </a:bodyPr>
          <a:lstStyle/>
          <a:p>
            <a:pPr algn="ctr"/>
            <a:r>
              <a:rPr lang="en-US" sz="1600" dirty="0" smtClean="0">
                <a:solidFill>
                  <a:srgbClr val="660066"/>
                </a:solidFill>
              </a:rPr>
              <a:t>10,000 sign-ups</a:t>
            </a:r>
            <a:endParaRPr lang="en-US" sz="1600" dirty="0">
              <a:solidFill>
                <a:srgbClr val="660066"/>
              </a:solidFill>
            </a:endParaRPr>
          </a:p>
        </p:txBody>
      </p:sp>
      <p:sp>
        <p:nvSpPr>
          <p:cNvPr id="10" name="TextBox 9"/>
          <p:cNvSpPr txBox="1"/>
          <p:nvPr/>
        </p:nvSpPr>
        <p:spPr>
          <a:xfrm>
            <a:off x="6073883" y="3861831"/>
            <a:ext cx="2171700" cy="338554"/>
          </a:xfrm>
          <a:prstGeom prst="rect">
            <a:avLst/>
          </a:prstGeom>
          <a:noFill/>
        </p:spPr>
        <p:txBody>
          <a:bodyPr wrap="square" rtlCol="0">
            <a:spAutoFit/>
          </a:bodyPr>
          <a:lstStyle/>
          <a:p>
            <a:pPr algn="ctr"/>
            <a:r>
              <a:rPr lang="en-US" sz="1600" dirty="0" smtClean="0">
                <a:solidFill>
                  <a:srgbClr val="660066"/>
                </a:solidFill>
              </a:rPr>
              <a:t>150+ countries</a:t>
            </a:r>
            <a:endParaRPr lang="en-US" sz="1600" dirty="0">
              <a:solidFill>
                <a:srgbClr val="660066"/>
              </a:solidFill>
            </a:endParaRPr>
          </a:p>
        </p:txBody>
      </p:sp>
      <p:sp>
        <p:nvSpPr>
          <p:cNvPr id="12" name="TextBox 11"/>
          <p:cNvSpPr txBox="1"/>
          <p:nvPr/>
        </p:nvSpPr>
        <p:spPr>
          <a:xfrm>
            <a:off x="811150" y="3861831"/>
            <a:ext cx="2171700" cy="338554"/>
          </a:xfrm>
          <a:prstGeom prst="rect">
            <a:avLst/>
          </a:prstGeom>
          <a:noFill/>
        </p:spPr>
        <p:txBody>
          <a:bodyPr wrap="square" rtlCol="0">
            <a:spAutoFit/>
          </a:bodyPr>
          <a:lstStyle/>
          <a:p>
            <a:pPr algn="ctr"/>
            <a:r>
              <a:rPr lang="en-US" sz="1600" dirty="0" smtClean="0">
                <a:solidFill>
                  <a:srgbClr val="660066"/>
                </a:solidFill>
              </a:rPr>
              <a:t>6 ‘mainstream’ tasks</a:t>
            </a:r>
            <a:endParaRPr lang="en-US" sz="1600" dirty="0">
              <a:solidFill>
                <a:srgbClr val="660066"/>
              </a:solidFill>
            </a:endParaRPr>
          </a:p>
        </p:txBody>
      </p:sp>
    </p:spTree>
    <p:extLst>
      <p:ext uri="{BB962C8B-B14F-4D97-AF65-F5344CB8AC3E}">
        <p14:creationId xmlns:p14="http://schemas.microsoft.com/office/powerpoint/2010/main" val="163836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Cochrane Crowd</a:t>
            </a:r>
            <a:endParaRPr lang="en-GB" dirty="0"/>
          </a:p>
        </p:txBody>
      </p:sp>
      <p:pic>
        <p:nvPicPr>
          <p:cNvPr id="6" name="Picture 5"/>
          <p:cNvPicPr>
            <a:picLocks noChangeAspect="1"/>
          </p:cNvPicPr>
          <p:nvPr/>
        </p:nvPicPr>
        <p:blipFill>
          <a:blip r:embed="rId3"/>
          <a:stretch>
            <a:fillRect/>
          </a:stretch>
        </p:blipFill>
        <p:spPr>
          <a:xfrm>
            <a:off x="1308908" y="2480830"/>
            <a:ext cx="1104900" cy="1104900"/>
          </a:xfrm>
          <a:prstGeom prst="rect">
            <a:avLst/>
          </a:prstGeom>
        </p:spPr>
      </p:pic>
      <p:sp>
        <p:nvSpPr>
          <p:cNvPr id="12" name="TextBox 11"/>
          <p:cNvSpPr txBox="1"/>
          <p:nvPr/>
        </p:nvSpPr>
        <p:spPr>
          <a:xfrm>
            <a:off x="2511406" y="2254008"/>
            <a:ext cx="5887451" cy="1569660"/>
          </a:xfrm>
          <a:prstGeom prst="rect">
            <a:avLst/>
          </a:prstGeom>
          <a:noFill/>
        </p:spPr>
        <p:txBody>
          <a:bodyPr wrap="square" rtlCol="0">
            <a:spAutoFit/>
          </a:bodyPr>
          <a:lstStyle/>
          <a:p>
            <a:pPr marL="285750" indent="-285750">
              <a:buFont typeface="Arial"/>
              <a:buChar char="•"/>
            </a:pPr>
            <a:r>
              <a:rPr lang="en-US" sz="1600" dirty="0" smtClean="0">
                <a:solidFill>
                  <a:srgbClr val="660066"/>
                </a:solidFill>
              </a:rPr>
              <a:t>RCT identification from bibliographic databases</a:t>
            </a:r>
          </a:p>
          <a:p>
            <a:pPr marL="285750" indent="-285750">
              <a:buFont typeface="Arial"/>
              <a:buChar char="•"/>
            </a:pPr>
            <a:r>
              <a:rPr lang="en-US" sz="1600" dirty="0" smtClean="0">
                <a:solidFill>
                  <a:srgbClr val="660066"/>
                </a:solidFill>
              </a:rPr>
              <a:t>RCT identification from </a:t>
            </a:r>
            <a:r>
              <a:rPr lang="en-US" sz="1600" dirty="0" err="1" smtClean="0">
                <a:solidFill>
                  <a:srgbClr val="660066"/>
                </a:solidFill>
              </a:rPr>
              <a:t>ClinicalTrials.gov</a:t>
            </a:r>
            <a:endParaRPr lang="en-US" sz="1600" dirty="0" smtClean="0">
              <a:solidFill>
                <a:srgbClr val="660066"/>
              </a:solidFill>
            </a:endParaRPr>
          </a:p>
          <a:p>
            <a:pPr marL="285750" indent="-285750">
              <a:buFont typeface="Arial"/>
              <a:buChar char="•"/>
            </a:pPr>
            <a:r>
              <a:rPr lang="en-US" sz="1600" dirty="0" smtClean="0">
                <a:solidFill>
                  <a:srgbClr val="660066"/>
                </a:solidFill>
              </a:rPr>
              <a:t>RCT identification from ICTRP</a:t>
            </a:r>
          </a:p>
          <a:p>
            <a:pPr marL="285750" indent="-285750">
              <a:buFont typeface="Arial"/>
              <a:buChar char="•"/>
            </a:pPr>
            <a:r>
              <a:rPr lang="en-US" sz="1600" dirty="0" smtClean="0">
                <a:solidFill>
                  <a:srgbClr val="660066"/>
                </a:solidFill>
              </a:rPr>
              <a:t>DTA identification from Medline</a:t>
            </a:r>
          </a:p>
          <a:p>
            <a:pPr marL="285750" indent="-285750">
              <a:buFont typeface="Arial"/>
              <a:buChar char="•"/>
            </a:pPr>
            <a:r>
              <a:rPr lang="en-US" sz="1600" dirty="0" smtClean="0">
                <a:solidFill>
                  <a:srgbClr val="660066"/>
                </a:solidFill>
              </a:rPr>
              <a:t>PICO extraction (currently on included studies)</a:t>
            </a:r>
          </a:p>
          <a:p>
            <a:pPr marL="285750" indent="-285750">
              <a:buFont typeface="Arial"/>
              <a:buChar char="•"/>
            </a:pPr>
            <a:r>
              <a:rPr lang="en-US" sz="1600" dirty="0" smtClean="0">
                <a:solidFill>
                  <a:srgbClr val="660066"/>
                </a:solidFill>
              </a:rPr>
              <a:t>Table identification from open access RCTs</a:t>
            </a:r>
            <a:endParaRPr lang="en-US" sz="1600" dirty="0">
              <a:solidFill>
                <a:srgbClr val="660066"/>
              </a:solidFill>
            </a:endParaRPr>
          </a:p>
        </p:txBody>
      </p:sp>
    </p:spTree>
    <p:extLst>
      <p:ext uri="{BB962C8B-B14F-4D97-AF65-F5344CB8AC3E}">
        <p14:creationId xmlns:p14="http://schemas.microsoft.com/office/powerpoint/2010/main" val="405017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the beginner</a:t>
            </a:r>
            <a:endParaRPr lang="en-US" dirty="0"/>
          </a:p>
        </p:txBody>
      </p:sp>
      <p:sp>
        <p:nvSpPr>
          <p:cNvPr id="6" name="TextBox 5"/>
          <p:cNvSpPr txBox="1"/>
          <p:nvPr/>
        </p:nvSpPr>
        <p:spPr>
          <a:xfrm>
            <a:off x="500756" y="4469816"/>
            <a:ext cx="8161201" cy="338554"/>
          </a:xfrm>
          <a:prstGeom prst="rect">
            <a:avLst/>
          </a:prstGeom>
          <a:noFill/>
        </p:spPr>
        <p:txBody>
          <a:bodyPr wrap="square" rtlCol="0">
            <a:spAutoFit/>
          </a:bodyPr>
          <a:lstStyle/>
          <a:p>
            <a:pPr algn="ctr"/>
            <a:r>
              <a:rPr lang="en-US" sz="1600" dirty="0" smtClean="0">
                <a:solidFill>
                  <a:srgbClr val="002D64"/>
                </a:solidFill>
              </a:rPr>
              <a:t>In 2017 and 2018 we introduced a number of new features to better support beginners</a:t>
            </a:r>
            <a:endParaRPr lang="en-US" sz="1600" dirty="0">
              <a:solidFill>
                <a:srgbClr val="002D64"/>
              </a:solidFill>
            </a:endParaRPr>
          </a:p>
        </p:txBody>
      </p:sp>
      <p:pic>
        <p:nvPicPr>
          <p:cNvPr id="7" name="Picture 6"/>
          <p:cNvPicPr>
            <a:picLocks noChangeAspect="1"/>
          </p:cNvPicPr>
          <p:nvPr/>
        </p:nvPicPr>
        <p:blipFill>
          <a:blip r:embed="rId3"/>
          <a:stretch>
            <a:fillRect/>
          </a:stretch>
        </p:blipFill>
        <p:spPr>
          <a:xfrm>
            <a:off x="1191498" y="2284145"/>
            <a:ext cx="1562100" cy="1567106"/>
          </a:xfrm>
          <a:prstGeom prst="rect">
            <a:avLst/>
          </a:prstGeom>
        </p:spPr>
      </p:pic>
      <p:sp>
        <p:nvSpPr>
          <p:cNvPr id="3" name="TextBox 2"/>
          <p:cNvSpPr txBox="1"/>
          <p:nvPr/>
        </p:nvSpPr>
        <p:spPr>
          <a:xfrm>
            <a:off x="361216" y="1817409"/>
            <a:ext cx="2924681" cy="338554"/>
          </a:xfrm>
          <a:prstGeom prst="rect">
            <a:avLst/>
          </a:prstGeom>
          <a:noFill/>
        </p:spPr>
        <p:txBody>
          <a:bodyPr wrap="square" rtlCol="0">
            <a:spAutoFit/>
          </a:bodyPr>
          <a:lstStyle/>
          <a:p>
            <a:pPr algn="ctr"/>
            <a:r>
              <a:rPr lang="en-US" sz="1600" dirty="0" smtClean="0"/>
              <a:t>More training on existing tasks</a:t>
            </a:r>
            <a:endParaRPr lang="en-US" sz="1600" dirty="0"/>
          </a:p>
        </p:txBody>
      </p:sp>
      <p:pic>
        <p:nvPicPr>
          <p:cNvPr id="9" name="Picture 8"/>
          <p:cNvPicPr>
            <a:picLocks noChangeAspect="1"/>
          </p:cNvPicPr>
          <p:nvPr/>
        </p:nvPicPr>
        <p:blipFill>
          <a:blip r:embed="rId4"/>
          <a:stretch>
            <a:fillRect/>
          </a:stretch>
        </p:blipFill>
        <p:spPr>
          <a:xfrm>
            <a:off x="3716618" y="2061883"/>
            <a:ext cx="1137215" cy="1589740"/>
          </a:xfrm>
          <a:prstGeom prst="rect">
            <a:avLst/>
          </a:prstGeom>
        </p:spPr>
      </p:pic>
      <p:sp>
        <p:nvSpPr>
          <p:cNvPr id="10" name="TextBox 9"/>
          <p:cNvSpPr txBox="1"/>
          <p:nvPr/>
        </p:nvSpPr>
        <p:spPr>
          <a:xfrm>
            <a:off x="2799616" y="3658162"/>
            <a:ext cx="2924681" cy="338554"/>
          </a:xfrm>
          <a:prstGeom prst="rect">
            <a:avLst/>
          </a:prstGeom>
          <a:noFill/>
        </p:spPr>
        <p:txBody>
          <a:bodyPr wrap="square" rtlCol="0">
            <a:spAutoFit/>
          </a:bodyPr>
          <a:lstStyle/>
          <a:p>
            <a:pPr algn="ctr"/>
            <a:r>
              <a:rPr lang="en-US" sz="1600" dirty="0" smtClean="0"/>
              <a:t>Easier tasks</a:t>
            </a:r>
            <a:endParaRPr lang="en-US" sz="1600" dirty="0"/>
          </a:p>
        </p:txBody>
      </p:sp>
      <p:pic>
        <p:nvPicPr>
          <p:cNvPr id="11" name="Picture 10"/>
          <p:cNvPicPr>
            <a:picLocks noChangeAspect="1"/>
          </p:cNvPicPr>
          <p:nvPr/>
        </p:nvPicPr>
        <p:blipFill>
          <a:blip r:embed="rId5"/>
          <a:stretch>
            <a:fillRect/>
          </a:stretch>
        </p:blipFill>
        <p:spPr>
          <a:xfrm>
            <a:off x="5945842" y="2281084"/>
            <a:ext cx="1464982" cy="1707462"/>
          </a:xfrm>
          <a:prstGeom prst="rect">
            <a:avLst/>
          </a:prstGeom>
        </p:spPr>
      </p:pic>
      <p:sp>
        <p:nvSpPr>
          <p:cNvPr id="12" name="TextBox 11"/>
          <p:cNvSpPr txBox="1"/>
          <p:nvPr/>
        </p:nvSpPr>
        <p:spPr>
          <a:xfrm>
            <a:off x="5220086" y="1969809"/>
            <a:ext cx="2924681" cy="338554"/>
          </a:xfrm>
          <a:prstGeom prst="rect">
            <a:avLst/>
          </a:prstGeom>
          <a:noFill/>
        </p:spPr>
        <p:txBody>
          <a:bodyPr wrap="square" rtlCol="0">
            <a:spAutoFit/>
          </a:bodyPr>
          <a:lstStyle/>
          <a:p>
            <a:pPr algn="ctr"/>
            <a:r>
              <a:rPr lang="en-US" sz="1600" dirty="0" smtClean="0"/>
              <a:t>Better health topic access</a:t>
            </a:r>
            <a:endParaRPr lang="en-US" sz="1600" dirty="0"/>
          </a:p>
        </p:txBody>
      </p:sp>
    </p:spTree>
    <p:extLst>
      <p:ext uri="{BB962C8B-B14F-4D97-AF65-F5344CB8AC3E}">
        <p14:creationId xmlns:p14="http://schemas.microsoft.com/office/powerpoint/2010/main" val="98192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Rewarding effort</a:t>
            </a:r>
            <a:endParaRPr lang="en-US" dirty="0"/>
          </a:p>
        </p:txBody>
      </p:sp>
      <p:sp>
        <p:nvSpPr>
          <p:cNvPr id="6" name="TextBox 5"/>
          <p:cNvSpPr txBox="1"/>
          <p:nvPr/>
        </p:nvSpPr>
        <p:spPr>
          <a:xfrm>
            <a:off x="500756" y="4469816"/>
            <a:ext cx="8161201" cy="338554"/>
          </a:xfrm>
          <a:prstGeom prst="rect">
            <a:avLst/>
          </a:prstGeom>
          <a:noFill/>
        </p:spPr>
        <p:txBody>
          <a:bodyPr wrap="square" rtlCol="0">
            <a:spAutoFit/>
          </a:bodyPr>
          <a:lstStyle/>
          <a:p>
            <a:pPr algn="ctr"/>
            <a:r>
              <a:rPr lang="en-US" sz="1600" dirty="0" smtClean="0">
                <a:solidFill>
                  <a:srgbClr val="002D64"/>
                </a:solidFill>
              </a:rPr>
              <a:t>The milestone badge system for each of Crowd mainstream </a:t>
            </a:r>
            <a:r>
              <a:rPr lang="en-US" sz="1600" dirty="0" err="1" smtClean="0">
                <a:solidFill>
                  <a:srgbClr val="002D64"/>
                </a:solidFill>
              </a:rPr>
              <a:t>microtasks</a:t>
            </a:r>
            <a:endParaRPr lang="en-US" sz="1600" dirty="0">
              <a:solidFill>
                <a:srgbClr val="002D64"/>
              </a:solidFill>
            </a:endParaRPr>
          </a:p>
        </p:txBody>
      </p:sp>
      <p:pic>
        <p:nvPicPr>
          <p:cNvPr id="3" name="Picture 2"/>
          <p:cNvPicPr>
            <a:picLocks noChangeAspect="1"/>
          </p:cNvPicPr>
          <p:nvPr/>
        </p:nvPicPr>
        <p:blipFill>
          <a:blip r:embed="rId2"/>
          <a:stretch>
            <a:fillRect/>
          </a:stretch>
        </p:blipFill>
        <p:spPr>
          <a:xfrm>
            <a:off x="3183965" y="1385381"/>
            <a:ext cx="2523565" cy="2843719"/>
          </a:xfrm>
          <a:prstGeom prst="rect">
            <a:avLst/>
          </a:prstGeom>
        </p:spPr>
      </p:pic>
      <p:pic>
        <p:nvPicPr>
          <p:cNvPr id="11" name="Picture 10" descr="GetStartedBad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674" y="3826478"/>
            <a:ext cx="321014" cy="323565"/>
          </a:xfrm>
          <a:prstGeom prst="rect">
            <a:avLst/>
          </a:prstGeom>
        </p:spPr>
      </p:pic>
      <p:pic>
        <p:nvPicPr>
          <p:cNvPr id="12" name="Picture 11" descr="BronzeBad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851" y="3489709"/>
            <a:ext cx="321014" cy="323565"/>
          </a:xfrm>
          <a:prstGeom prst="rect">
            <a:avLst/>
          </a:prstGeom>
        </p:spPr>
      </p:pic>
      <p:pic>
        <p:nvPicPr>
          <p:cNvPr id="13" name="Picture 12" descr="GoldBad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2200" y="3167065"/>
            <a:ext cx="321014" cy="323565"/>
          </a:xfrm>
          <a:prstGeom prst="rect">
            <a:avLst/>
          </a:prstGeom>
        </p:spPr>
      </p:pic>
      <p:pic>
        <p:nvPicPr>
          <p:cNvPr id="14" name="Picture 13" descr="SilverBadg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4262" y="2827745"/>
            <a:ext cx="321014" cy="323565"/>
          </a:xfrm>
          <a:prstGeom prst="rect">
            <a:avLst/>
          </a:prstGeom>
        </p:spPr>
      </p:pic>
    </p:spTree>
    <p:extLst>
      <p:ext uri="{BB962C8B-B14F-4D97-AF65-F5344CB8AC3E}">
        <p14:creationId xmlns:p14="http://schemas.microsoft.com/office/powerpoint/2010/main" val="3666468696"/>
      </p:ext>
    </p:extLst>
  </p:cSld>
  <p:clrMapOvr>
    <a:masterClrMapping/>
  </p:clrMapOvr>
</p:sld>
</file>

<file path=ppt/theme/theme1.xml><?xml version="1.0" encoding="utf-8"?>
<a:theme xmlns:a="http://schemas.openxmlformats.org/drawingml/2006/main" name="TEMPLATE - Cochrane PowerPoint 17">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Cochrane PowerPoint Template 16-9.potx" id="{7C5FCC7D-9159-4BE5-9BC4-8080AA5359BF}" vid="{5672646F-0909-4D74-916F-1FC375D8A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 Cochrane PowerPoint 17.potx</Template>
  <TotalTime>92</TotalTime>
  <Words>421</Words>
  <Application>Microsoft Macintosh PowerPoint</Application>
  <PresentationFormat>On-screen Show (16:9)</PresentationFormat>
  <Paragraphs>99</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TEMPLATE - Cochrane PowerPoint 17</vt:lpstr>
      <vt:lpstr>Cochrane Crowd:  update and next steps</vt:lpstr>
      <vt:lpstr>Cochrane Crowd</vt:lpstr>
      <vt:lpstr>Cochrane Crowd</vt:lpstr>
      <vt:lpstr>Cochrane Crowd</vt:lpstr>
      <vt:lpstr>Cochrane Crowd</vt:lpstr>
      <vt:lpstr>Cochrane Crowd</vt:lpstr>
      <vt:lpstr>Cochrane Crowd</vt:lpstr>
      <vt:lpstr>Supporting the beginner</vt:lpstr>
      <vt:lpstr>Rewarding effort</vt:lpstr>
      <vt:lpstr>Cochrane Crowd</vt:lpstr>
      <vt:lpstr>System efficiency</vt:lpstr>
      <vt:lpstr>Screen4Me</vt:lpstr>
      <vt:lpstr>Screen4Me</vt:lpstr>
      <vt:lpstr>Want more detail?</vt:lpstr>
      <vt:lpstr>PowerPoint Presentation</vt:lpstr>
      <vt:lpstr>Thank you   Anna Noel-Storr  anna.noel-storr@rdm.ox.ac.uk</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subject/>
  <dc:creator>Holly Millward</dc:creator>
  <cp:keywords/>
  <dc:description/>
  <cp:lastModifiedBy>Anna Noel-Storr</cp:lastModifiedBy>
  <cp:revision>19</cp:revision>
  <dcterms:created xsi:type="dcterms:W3CDTF">2018-08-23T12:44:08Z</dcterms:created>
  <dcterms:modified xsi:type="dcterms:W3CDTF">2018-09-12T14:45:57Z</dcterms:modified>
  <cp:category/>
</cp:coreProperties>
</file>