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3"/>
  </p:notesMasterIdLst>
  <p:sldIdLst>
    <p:sldId id="289" r:id="rId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userDrawn="1">
          <p15:clr>
            <a:srgbClr val="A4A3A4"/>
          </p15:clr>
        </p15:guide>
        <p15:guide id="2" userDrawn="1">
          <p15:clr>
            <a:srgbClr val="A4A3A4"/>
          </p15:clr>
        </p15:guide>
      </p15:sldGuideLst>
    </p:ext>
    <p:ext uri="{2D200454-40CA-4A62-9FC3-DE9A4176ACB9}">
      <p15:notesGuideLst xmlns="" xmlns:p15="http://schemas.microsoft.com/office/powerpoint/2012/main">
        <p15:guide id="1" orient="horz" pos="2880">
          <p15:clr>
            <a:srgbClr val="A4A3A4"/>
          </p15:clr>
        </p15:guide>
        <p15:guide id="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5"/>
    <p:restoredTop sz="88475" autoAdjust="0"/>
  </p:normalViewPr>
  <p:slideViewPr>
    <p:cSldViewPr snapToGrid="0" showGuides="1">
      <p:cViewPr varScale="1">
        <p:scale>
          <a:sx n="111" d="100"/>
          <a:sy n="111" d="100"/>
        </p:scale>
        <p:origin x="-672" y="-96"/>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880"/>
        <p:guide/>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124744" y="4343400"/>
            <a:ext cx="4608512"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AU"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AU"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AU"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AU"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AU"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A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AU" dirty="0" smtClean="0"/>
              <a:t>LSRs </a:t>
            </a:r>
            <a:r>
              <a:rPr lang="en-AU" dirty="0" smtClean="0"/>
              <a:t>are systematic</a:t>
            </a:r>
            <a:r>
              <a:rPr lang="en-AU" baseline="0" dirty="0" smtClean="0"/>
              <a:t> reviews that are continually updated, incorporating relevant new evidence as it becomes available. In practice this means continual surveillance for new research evidence through ongoing or frequent searches and inclusion of relevant new information into the review in a timely manner so that the findings of the SR remain current. </a:t>
            </a:r>
            <a:endParaRPr lang="en-AU" dirty="0" smtClean="0"/>
          </a:p>
          <a:p>
            <a:endParaRPr lang="en-US" dirty="0" smtClean="0"/>
          </a:p>
          <a:p>
            <a:r>
              <a:rPr lang="en-US" dirty="0" smtClean="0"/>
              <a:t>A year ago pilot </a:t>
            </a:r>
          </a:p>
          <a:p>
            <a:endParaRPr lang="en-US" dirty="0" smtClean="0"/>
          </a:p>
          <a:p>
            <a:r>
              <a:rPr lang="en-US" dirty="0" smtClean="0"/>
              <a:t>Satisfy following criteria: question or topic identified as priority for decision makers (patients, healthcare</a:t>
            </a:r>
            <a:r>
              <a:rPr lang="en-US" baseline="0" dirty="0" smtClean="0"/>
              <a:t> providers or policy makers); current evidence is uncertain; studies are underway and expected to be published.</a:t>
            </a:r>
          </a:p>
          <a:p>
            <a:endParaRPr lang="en-US" baseline="0" dirty="0" smtClean="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406655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jpeg"/><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jpeg"/><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2.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2.jpeg"/><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7" y="1592419"/>
            <a:ext cx="5172305" cy="810581"/>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39737" y="2579850"/>
            <a:ext cx="5172305" cy="61695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495" y="0"/>
            <a:ext cx="2987506" cy="5143500"/>
          </a:xfrm>
          <a:prstGeom prst="rect">
            <a:avLst/>
          </a:prstGeom>
        </p:spPr>
      </p:pic>
      <p:sp>
        <p:nvSpPr>
          <p:cNvPr id="9" name="Rectangle 8"/>
          <p:cNvSpPr/>
          <p:nvPr/>
        </p:nvSpPr>
        <p:spPr>
          <a:xfrm rot="18932974">
            <a:off x="7018760" y="4357895"/>
            <a:ext cx="410401" cy="399836"/>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extBox 9">
            <a:extLst>
              <a:ext uri="{FF2B5EF4-FFF2-40B4-BE49-F238E27FC236}">
                <a16:creationId xmlns="" xmlns:a16="http://schemas.microsoft.com/office/drawing/2014/main" id="{71186364-C24B-254D-BA9B-BE1A5CEF0BE2}"/>
              </a:ext>
            </a:extLst>
          </p:cNvPr>
          <p:cNvSpPr txBox="1"/>
          <p:nvPr userDrawn="1"/>
        </p:nvSpPr>
        <p:spPr>
          <a:xfrm>
            <a:off x="439739" y="4031119"/>
            <a:ext cx="2147639" cy="692498"/>
          </a:xfrm>
          <a:prstGeom prst="rect">
            <a:avLst/>
          </a:prstGeom>
          <a:noFill/>
        </p:spPr>
        <p:txBody>
          <a:bodyPr wrap="none" lIns="0" tIns="0" rIns="0" bIns="0" rtlCol="0">
            <a:noAutofit/>
          </a:bodyPr>
          <a:lstStyle/>
          <a:p>
            <a:pPr>
              <a:lnSpc>
                <a:spcPts val="2000"/>
              </a:lnSpc>
            </a:pPr>
            <a:r>
              <a:rPr lang="en-GB" sz="1800" spc="-30" baseline="0" dirty="0">
                <a:solidFill>
                  <a:schemeClr val="tx2"/>
                </a:solidFill>
                <a:latin typeface="+mn-lt"/>
              </a:rPr>
              <a:t>Trusted evidence.</a:t>
            </a:r>
          </a:p>
          <a:p>
            <a:pPr>
              <a:lnSpc>
                <a:spcPts val="2000"/>
              </a:lnSpc>
            </a:pPr>
            <a:r>
              <a:rPr lang="en-GB" sz="1800" spc="-30" baseline="0" dirty="0">
                <a:solidFill>
                  <a:schemeClr val="tx2"/>
                </a:solidFill>
                <a:latin typeface="+mn-lt"/>
              </a:rPr>
              <a:t>Informed decisions.</a:t>
            </a:r>
          </a:p>
          <a:p>
            <a:pPr>
              <a:lnSpc>
                <a:spcPts val="2000"/>
              </a:lnSpc>
            </a:pPr>
            <a:r>
              <a:rPr lang="en-GB" sz="1800" spc="-30" baseline="0" dirty="0">
                <a:solidFill>
                  <a:schemeClr val="bg2"/>
                </a:solidFill>
                <a:latin typeface="+mn-lt"/>
              </a:rPr>
              <a:t>Better health.</a:t>
            </a:r>
          </a:p>
        </p:txBody>
      </p:sp>
      <p:pic>
        <p:nvPicPr>
          <p:cNvPr id="14" name="Picture 13">
            <a:extLst>
              <a:ext uri="{FF2B5EF4-FFF2-40B4-BE49-F238E27FC236}">
                <a16:creationId xmlns="" xmlns:a16="http://schemas.microsoft.com/office/drawing/2014/main" id="{51597585-C40B-44B7-87BD-51ADF6753D2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7" y="376147"/>
            <a:ext cx="1566959" cy="532742"/>
          </a:xfrm>
          <a:prstGeom prst="rect">
            <a:avLst/>
          </a:prstGeom>
        </p:spPr>
      </p:pic>
    </p:spTree>
    <p:extLst>
      <p:ext uri="{BB962C8B-B14F-4D97-AF65-F5344CB8AC3E}">
        <p14:creationId xmlns:p14="http://schemas.microsoft.com/office/powerpoint/2010/main" val="580102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4" name="Picture Placeholder 6"/>
          <p:cNvSpPr>
            <a:spLocks noGrp="1"/>
          </p:cNvSpPr>
          <p:nvPr>
            <p:ph type="pic" sz="quarter" idx="10" hasCustomPrompt="1"/>
          </p:nvPr>
        </p:nvSpPr>
        <p:spPr>
          <a:xfrm>
            <a:off x="439738" y="1674000"/>
            <a:ext cx="6742838" cy="2862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439738" y="4622006"/>
            <a:ext cx="6742838" cy="280988"/>
          </a:xfrm>
        </p:spPr>
        <p:txBody>
          <a:bodyPr/>
          <a:lstStyle>
            <a:lvl1pPr>
              <a:spcBef>
                <a:spcPts val="0"/>
              </a:spcBef>
              <a:defRPr sz="1050"/>
            </a:lvl1pPr>
          </a:lstStyle>
          <a:p>
            <a:pPr lvl="0"/>
            <a:r>
              <a:rPr lang="en-US"/>
              <a:t>Edit Master text styles</a:t>
            </a:r>
          </a:p>
        </p:txBody>
      </p:sp>
    </p:spTree>
    <p:extLst>
      <p:ext uri="{BB962C8B-B14F-4D97-AF65-F5344CB8AC3E}">
        <p14:creationId xmlns:p14="http://schemas.microsoft.com/office/powerpoint/2010/main" val="2083989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901800"/>
            <a:ext cx="8236592" cy="345600"/>
          </a:xfrm>
        </p:spPr>
        <p:txBody>
          <a:bodyPr anchor="t" anchorCtr="0"/>
          <a:lstStyle>
            <a:lvl1pPr>
              <a:defRPr sz="1500"/>
            </a:lvl1pPr>
          </a:lstStyle>
          <a:p>
            <a:r>
              <a:rPr lang="en-US"/>
              <a:t>Click to edit Master title style</a:t>
            </a:r>
            <a:endParaRPr lang="en-GB" dirty="0"/>
          </a:p>
        </p:txBody>
      </p:sp>
      <p:sp>
        <p:nvSpPr>
          <p:cNvPr id="8" name="Text Placeholder 5"/>
          <p:cNvSpPr>
            <a:spLocks noGrp="1"/>
          </p:cNvSpPr>
          <p:nvPr>
            <p:ph type="body" sz="quarter" idx="11"/>
          </p:nvPr>
        </p:nvSpPr>
        <p:spPr>
          <a:xfrm>
            <a:off x="439738" y="4622006"/>
            <a:ext cx="8313254" cy="280988"/>
          </a:xfrm>
        </p:spPr>
        <p:txBody>
          <a:bodyPr/>
          <a:lstStyle>
            <a:lvl1pPr>
              <a:spcBef>
                <a:spcPts val="0"/>
              </a:spcBef>
              <a:defRPr sz="1050"/>
            </a:lvl1pPr>
          </a:lstStyle>
          <a:p>
            <a:pPr lvl="0"/>
            <a:r>
              <a:rPr lang="en-US"/>
              <a:t>Edit Master text styles</a:t>
            </a:r>
          </a:p>
        </p:txBody>
      </p:sp>
      <p:pic>
        <p:nvPicPr>
          <p:cNvPr id="5" name="Picture 4">
            <a:extLst>
              <a:ext uri="{FF2B5EF4-FFF2-40B4-BE49-F238E27FC236}">
                <a16:creationId xmlns="" xmlns:a16="http://schemas.microsoft.com/office/drawing/2014/main" id="{860317F1-DC8F-4692-84C0-F194BCD72C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376147"/>
            <a:ext cx="1245372" cy="423407"/>
          </a:xfrm>
          <a:prstGeom prst="rect">
            <a:avLst/>
          </a:prstGeom>
        </p:spPr>
      </p:pic>
    </p:spTree>
    <p:extLst>
      <p:ext uri="{BB962C8B-B14F-4D97-AF65-F5344CB8AC3E}">
        <p14:creationId xmlns:p14="http://schemas.microsoft.com/office/powerpoint/2010/main" val="3256189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2775020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51435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193824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7" y="1722019"/>
            <a:ext cx="5458491" cy="421781"/>
          </a:xfrm>
        </p:spPr>
        <p:txBody>
          <a:bodyPr anchor="t" anchorCtr="0"/>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39739" y="2234772"/>
            <a:ext cx="5126613" cy="156195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pic>
        <p:nvPicPr>
          <p:cNvPr id="7" name="Picture 6">
            <a:extLst>
              <a:ext uri="{FF2B5EF4-FFF2-40B4-BE49-F238E27FC236}">
                <a16:creationId xmlns="" xmlns:a16="http://schemas.microsoft.com/office/drawing/2014/main" id="{DFD0C86D-AD03-A342-8B7B-4EDBFD20317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53611" y="0"/>
            <a:ext cx="3190389" cy="5143500"/>
          </a:xfrm>
          <a:prstGeom prst="rect">
            <a:avLst/>
          </a:prstGeom>
        </p:spPr>
      </p:pic>
      <p:sp>
        <p:nvSpPr>
          <p:cNvPr id="9" name="Rectangle 8">
            <a:extLst>
              <a:ext uri="{FF2B5EF4-FFF2-40B4-BE49-F238E27FC236}">
                <a16:creationId xmlns="" xmlns:a16="http://schemas.microsoft.com/office/drawing/2014/main" id="{7091051D-E3CF-CE4C-AD85-BD4F7A8C6380}"/>
              </a:ext>
            </a:extLst>
          </p:cNvPr>
          <p:cNvSpPr/>
          <p:nvPr userDrawn="1"/>
        </p:nvSpPr>
        <p:spPr>
          <a:xfrm rot="2700000">
            <a:off x="6870894" y="4360281"/>
            <a:ext cx="416762" cy="416762"/>
          </a:xfrm>
          <a:prstGeom prst="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 xmlns:a16="http://schemas.microsoft.com/office/drawing/2014/main" id="{B88C16D9-BFBF-8C46-9DEE-F0B6DC85D4A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339777"/>
            <a:ext cx="1191239" cy="404851"/>
          </a:xfrm>
          <a:prstGeom prst="rect">
            <a:avLst/>
          </a:prstGeom>
        </p:spPr>
      </p:pic>
      <p:pic>
        <p:nvPicPr>
          <p:cNvPr id="8" name="Picture 7">
            <a:extLst>
              <a:ext uri="{FF2B5EF4-FFF2-40B4-BE49-F238E27FC236}">
                <a16:creationId xmlns="" xmlns:a16="http://schemas.microsoft.com/office/drawing/2014/main" id="{C1C2998F-8AD2-4169-B385-0E20EB40B76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87486" y="325162"/>
            <a:ext cx="1278029" cy="434510"/>
          </a:xfrm>
          <a:prstGeom prst="rect">
            <a:avLst/>
          </a:prstGeom>
        </p:spPr>
      </p:pic>
    </p:spTree>
    <p:extLst>
      <p:ext uri="{BB962C8B-B14F-4D97-AF65-F5344CB8AC3E}">
        <p14:creationId xmlns:p14="http://schemas.microsoft.com/office/powerpoint/2010/main" val="3954085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722019"/>
            <a:ext cx="5395670" cy="421781"/>
          </a:xfrm>
        </p:spPr>
        <p:txBody>
          <a:bodyPr anchor="t" anchorCtr="0"/>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39739" y="2227792"/>
            <a:ext cx="5067611" cy="164835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pic>
        <p:nvPicPr>
          <p:cNvPr id="9" name="Picture 8">
            <a:extLst>
              <a:ext uri="{FF2B5EF4-FFF2-40B4-BE49-F238E27FC236}">
                <a16:creationId xmlns="" xmlns:a16="http://schemas.microsoft.com/office/drawing/2014/main" id="{4B182945-2292-264B-9429-CD080DE887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32035" y="0"/>
            <a:ext cx="2430476" cy="5143500"/>
          </a:xfrm>
          <a:prstGeom prst="rect">
            <a:avLst/>
          </a:prstGeom>
        </p:spPr>
      </p:pic>
      <p:sp>
        <p:nvSpPr>
          <p:cNvPr id="11" name="Rectangle 10">
            <a:extLst>
              <a:ext uri="{FF2B5EF4-FFF2-40B4-BE49-F238E27FC236}">
                <a16:creationId xmlns="" xmlns:a16="http://schemas.microsoft.com/office/drawing/2014/main" id="{EF138812-E188-9647-8ECE-2CAEE4CE30CC}"/>
              </a:ext>
            </a:extLst>
          </p:cNvPr>
          <p:cNvSpPr/>
          <p:nvPr userDrawn="1"/>
        </p:nvSpPr>
        <p:spPr>
          <a:xfrm rot="2700000">
            <a:off x="6897590" y="4360281"/>
            <a:ext cx="416762" cy="416762"/>
          </a:xfrm>
          <a:prstGeom prst="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 xmlns:a16="http://schemas.microsoft.com/office/drawing/2014/main" id="{13FDDE41-1AFF-9442-942F-CE59176F529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339777"/>
            <a:ext cx="1191239" cy="404851"/>
          </a:xfrm>
          <a:prstGeom prst="rect">
            <a:avLst/>
          </a:prstGeom>
        </p:spPr>
      </p:pic>
      <p:pic>
        <p:nvPicPr>
          <p:cNvPr id="7" name="Picture 6">
            <a:extLst>
              <a:ext uri="{FF2B5EF4-FFF2-40B4-BE49-F238E27FC236}">
                <a16:creationId xmlns="" xmlns:a16="http://schemas.microsoft.com/office/drawing/2014/main" id="{6692DD51-3863-41A0-9609-2EF361A1F887}"/>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87486" y="325162"/>
            <a:ext cx="1278029" cy="434510"/>
          </a:xfrm>
          <a:prstGeom prst="rect">
            <a:avLst/>
          </a:prstGeom>
        </p:spPr>
      </p:pic>
    </p:spTree>
    <p:extLst>
      <p:ext uri="{BB962C8B-B14F-4D97-AF65-F5344CB8AC3E}">
        <p14:creationId xmlns:p14="http://schemas.microsoft.com/office/powerpoint/2010/main" val="4179063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2442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7" y="1592419"/>
            <a:ext cx="5563193" cy="810581"/>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39737" y="2579850"/>
            <a:ext cx="5563193" cy="61695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sp>
        <p:nvSpPr>
          <p:cNvPr id="10" name="TextBox 9">
            <a:extLst>
              <a:ext uri="{FF2B5EF4-FFF2-40B4-BE49-F238E27FC236}">
                <a16:creationId xmlns="" xmlns:a16="http://schemas.microsoft.com/office/drawing/2014/main" id="{B5EADF9D-DC32-B947-B854-D97DAE0CF882}"/>
              </a:ext>
            </a:extLst>
          </p:cNvPr>
          <p:cNvSpPr txBox="1"/>
          <p:nvPr userDrawn="1"/>
        </p:nvSpPr>
        <p:spPr>
          <a:xfrm>
            <a:off x="439739" y="4011096"/>
            <a:ext cx="2147639" cy="692498"/>
          </a:xfrm>
          <a:prstGeom prst="rect">
            <a:avLst/>
          </a:prstGeom>
          <a:noFill/>
        </p:spPr>
        <p:txBody>
          <a:bodyPr wrap="none" lIns="0" tIns="0" rIns="0" bIns="0" rtlCol="0">
            <a:noAutofit/>
          </a:bodyPr>
          <a:lstStyle/>
          <a:p>
            <a:pPr>
              <a:lnSpc>
                <a:spcPts val="2000"/>
              </a:lnSpc>
            </a:pPr>
            <a:r>
              <a:rPr lang="en-GB" sz="1800" spc="-30" baseline="0" dirty="0">
                <a:solidFill>
                  <a:schemeClr val="tx2"/>
                </a:solidFill>
                <a:latin typeface="+mn-lt"/>
              </a:rPr>
              <a:t>Trusted evidence.</a:t>
            </a:r>
          </a:p>
          <a:p>
            <a:pPr>
              <a:lnSpc>
                <a:spcPts val="2000"/>
              </a:lnSpc>
            </a:pPr>
            <a:r>
              <a:rPr lang="en-GB" sz="1800" spc="-30" baseline="0" dirty="0">
                <a:solidFill>
                  <a:schemeClr val="tx2"/>
                </a:solidFill>
                <a:latin typeface="+mn-lt"/>
              </a:rPr>
              <a:t>Informed decisions.</a:t>
            </a:r>
          </a:p>
          <a:p>
            <a:pPr>
              <a:lnSpc>
                <a:spcPts val="2000"/>
              </a:lnSpc>
            </a:pPr>
            <a:r>
              <a:rPr lang="en-GB" sz="1800" spc="-30" baseline="0" dirty="0">
                <a:solidFill>
                  <a:schemeClr val="bg2"/>
                </a:solidFill>
                <a:latin typeface="+mn-lt"/>
              </a:rPr>
              <a:t>Better health.</a:t>
            </a:r>
          </a:p>
        </p:txBody>
      </p:sp>
      <p:pic>
        <p:nvPicPr>
          <p:cNvPr id="11" name="Picture 10">
            <a:extLst>
              <a:ext uri="{FF2B5EF4-FFF2-40B4-BE49-F238E27FC236}">
                <a16:creationId xmlns="" xmlns:a16="http://schemas.microsoft.com/office/drawing/2014/main" id="{68536A29-309B-CD4E-8AAD-7B1BA0145A2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27498" y="-1467951"/>
            <a:ext cx="2288864" cy="7879982"/>
          </a:xfrm>
          <a:prstGeom prst="rect">
            <a:avLst/>
          </a:prstGeom>
        </p:spPr>
      </p:pic>
      <p:pic>
        <p:nvPicPr>
          <p:cNvPr id="12" name="Picture 11">
            <a:extLst>
              <a:ext uri="{FF2B5EF4-FFF2-40B4-BE49-F238E27FC236}">
                <a16:creationId xmlns="" xmlns:a16="http://schemas.microsoft.com/office/drawing/2014/main" id="{E08A0D51-9958-472C-818D-F3E2AA84B0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7" y="376147"/>
            <a:ext cx="1566959" cy="532742"/>
          </a:xfrm>
          <a:prstGeom prst="rect">
            <a:avLst/>
          </a:prstGeom>
        </p:spPr>
      </p:pic>
    </p:spTree>
    <p:extLst>
      <p:ext uri="{BB962C8B-B14F-4D97-AF65-F5344CB8AC3E}">
        <p14:creationId xmlns:p14="http://schemas.microsoft.com/office/powerpoint/2010/main" val="3107161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6" name="Rectangle 5"/>
          <p:cNvSpPr/>
          <p:nvPr/>
        </p:nvSpPr>
        <p:spPr>
          <a:xfrm>
            <a:off x="3924000" y="0"/>
            <a:ext cx="5220000" cy="51435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2" name="Title 1"/>
          <p:cNvSpPr>
            <a:spLocks noGrp="1"/>
          </p:cNvSpPr>
          <p:nvPr>
            <p:ph type="ctrTitle"/>
          </p:nvPr>
        </p:nvSpPr>
        <p:spPr>
          <a:xfrm>
            <a:off x="4608000" y="1473619"/>
            <a:ext cx="4356000" cy="810581"/>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608000" y="2876850"/>
            <a:ext cx="4046400" cy="616950"/>
          </a:xfrm>
        </p:spPr>
        <p:txBody>
          <a:bodyPr/>
          <a:lstStyle>
            <a:lvl1pPr marL="0" indent="0" algn="l">
              <a:lnSpc>
                <a:spcPts val="1425"/>
              </a:lnSpc>
              <a:spcBef>
                <a:spcPts val="0"/>
              </a:spcBef>
              <a:buNone/>
              <a:defRPr sz="1350" b="1">
                <a:solidFill>
                  <a:schemeClr val="bg1"/>
                </a:solidFill>
                <a:latin typeface="+mj-lt"/>
              </a:defRPr>
            </a:lvl1pPr>
            <a:lvl2pPr marL="2381" indent="0" algn="l">
              <a:lnSpc>
                <a:spcPts val="1425"/>
              </a:lnSpc>
              <a:spcBef>
                <a:spcPts val="0"/>
              </a:spcBef>
              <a:buNone/>
              <a:defRPr sz="1350">
                <a:solidFill>
                  <a:schemeClr val="bg1"/>
                </a:solidFill>
                <a:latin typeface="+mj-lt"/>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11808" b="16524"/>
          <a:stretch/>
        </p:blipFill>
        <p:spPr>
          <a:xfrm>
            <a:off x="2073687" y="0"/>
            <a:ext cx="2777113" cy="5143500"/>
          </a:xfrm>
          <a:prstGeom prst="rect">
            <a:avLst/>
          </a:prstGeom>
        </p:spPr>
      </p:pic>
      <p:sp>
        <p:nvSpPr>
          <p:cNvPr id="9" name="TextBox 8">
            <a:extLst>
              <a:ext uri="{FF2B5EF4-FFF2-40B4-BE49-F238E27FC236}">
                <a16:creationId xmlns="" xmlns:a16="http://schemas.microsoft.com/office/drawing/2014/main" id="{02DB276F-0CE8-F045-8ACA-065784CCE27F}"/>
              </a:ext>
            </a:extLst>
          </p:cNvPr>
          <p:cNvSpPr txBox="1"/>
          <p:nvPr userDrawn="1"/>
        </p:nvSpPr>
        <p:spPr>
          <a:xfrm>
            <a:off x="439739" y="4024445"/>
            <a:ext cx="2147639" cy="692498"/>
          </a:xfrm>
          <a:prstGeom prst="rect">
            <a:avLst/>
          </a:prstGeom>
          <a:noFill/>
        </p:spPr>
        <p:txBody>
          <a:bodyPr wrap="none" lIns="0" tIns="0" rIns="0" bIns="0" rtlCol="0">
            <a:noAutofit/>
          </a:bodyPr>
          <a:lstStyle/>
          <a:p>
            <a:pPr>
              <a:lnSpc>
                <a:spcPts val="2000"/>
              </a:lnSpc>
            </a:pPr>
            <a:r>
              <a:rPr lang="en-GB" sz="1800" spc="-30" baseline="0" dirty="0">
                <a:solidFill>
                  <a:schemeClr val="tx2"/>
                </a:solidFill>
                <a:latin typeface="+mn-lt"/>
              </a:rPr>
              <a:t>Trusted evidence.</a:t>
            </a:r>
          </a:p>
          <a:p>
            <a:pPr>
              <a:lnSpc>
                <a:spcPts val="2000"/>
              </a:lnSpc>
            </a:pPr>
            <a:r>
              <a:rPr lang="en-GB" sz="1800" spc="-30" baseline="0" dirty="0">
                <a:solidFill>
                  <a:schemeClr val="tx2"/>
                </a:solidFill>
                <a:latin typeface="+mn-lt"/>
              </a:rPr>
              <a:t>Informed decisions.</a:t>
            </a:r>
          </a:p>
          <a:p>
            <a:pPr>
              <a:lnSpc>
                <a:spcPts val="2000"/>
              </a:lnSpc>
            </a:pPr>
            <a:r>
              <a:rPr lang="en-GB" sz="1800" spc="-30" baseline="0" dirty="0">
                <a:solidFill>
                  <a:schemeClr val="bg2"/>
                </a:solidFill>
                <a:latin typeface="+mn-lt"/>
              </a:rPr>
              <a:t>Better health.</a:t>
            </a:r>
          </a:p>
        </p:txBody>
      </p:sp>
      <p:sp>
        <p:nvSpPr>
          <p:cNvPr id="10" name="Rectangle 9">
            <a:extLst>
              <a:ext uri="{FF2B5EF4-FFF2-40B4-BE49-F238E27FC236}">
                <a16:creationId xmlns="" xmlns:a16="http://schemas.microsoft.com/office/drawing/2014/main" id="{A10C6F95-0933-544A-8699-8E976D0EEEDD}"/>
              </a:ext>
            </a:extLst>
          </p:cNvPr>
          <p:cNvSpPr/>
          <p:nvPr userDrawn="1"/>
        </p:nvSpPr>
        <p:spPr>
          <a:xfrm>
            <a:off x="3924000" y="0"/>
            <a:ext cx="5220000" cy="51435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pic>
        <p:nvPicPr>
          <p:cNvPr id="11" name="Picture 10">
            <a:extLst>
              <a:ext uri="{FF2B5EF4-FFF2-40B4-BE49-F238E27FC236}">
                <a16:creationId xmlns="" xmlns:a16="http://schemas.microsoft.com/office/drawing/2014/main" id="{82F0111A-9F45-1A47-BCF9-1101E818803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331009" y="0"/>
            <a:ext cx="2352930" cy="5143500"/>
          </a:xfrm>
          <a:prstGeom prst="rect">
            <a:avLst/>
          </a:prstGeom>
        </p:spPr>
      </p:pic>
      <p:pic>
        <p:nvPicPr>
          <p:cNvPr id="13" name="Picture 12">
            <a:extLst>
              <a:ext uri="{FF2B5EF4-FFF2-40B4-BE49-F238E27FC236}">
                <a16:creationId xmlns="" xmlns:a16="http://schemas.microsoft.com/office/drawing/2014/main" id="{E8A33167-F800-4E4D-B38F-3F3038F5377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7" y="376147"/>
            <a:ext cx="1566959" cy="532742"/>
          </a:xfrm>
          <a:prstGeom prst="rect">
            <a:avLst/>
          </a:prstGeom>
        </p:spPr>
      </p:pic>
    </p:spTree>
    <p:extLst>
      <p:ext uri="{BB962C8B-B14F-4D97-AF65-F5344CB8AC3E}">
        <p14:creationId xmlns:p14="http://schemas.microsoft.com/office/powerpoint/2010/main" val="1992389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60590"/>
            <a:ext cx="4464000" cy="810581"/>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39738" y="3134621"/>
            <a:ext cx="4464000" cy="61695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56055" y="0"/>
            <a:ext cx="3452970" cy="5143500"/>
          </a:xfrm>
          <a:prstGeom prst="rect">
            <a:avLst/>
          </a:prstGeom>
        </p:spPr>
      </p:pic>
      <p:sp>
        <p:nvSpPr>
          <p:cNvPr id="9" name="Rectangle 8"/>
          <p:cNvSpPr/>
          <p:nvPr userDrawn="1"/>
        </p:nvSpPr>
        <p:spPr>
          <a:xfrm rot="18931217">
            <a:off x="6716931" y="4068568"/>
            <a:ext cx="684430" cy="690662"/>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extBox 9">
            <a:extLst>
              <a:ext uri="{FF2B5EF4-FFF2-40B4-BE49-F238E27FC236}">
                <a16:creationId xmlns="" xmlns:a16="http://schemas.microsoft.com/office/drawing/2014/main" id="{408606B0-A46D-BC4F-8222-0AF786E51734}"/>
              </a:ext>
            </a:extLst>
          </p:cNvPr>
          <p:cNvSpPr txBox="1"/>
          <p:nvPr userDrawn="1"/>
        </p:nvSpPr>
        <p:spPr>
          <a:xfrm>
            <a:off x="439739" y="4031119"/>
            <a:ext cx="2147639" cy="692498"/>
          </a:xfrm>
          <a:prstGeom prst="rect">
            <a:avLst/>
          </a:prstGeom>
          <a:noFill/>
        </p:spPr>
        <p:txBody>
          <a:bodyPr wrap="none" lIns="0" tIns="0" rIns="0" bIns="0" rtlCol="0">
            <a:noAutofit/>
          </a:bodyPr>
          <a:lstStyle/>
          <a:p>
            <a:pPr>
              <a:lnSpc>
                <a:spcPts val="2000"/>
              </a:lnSpc>
            </a:pPr>
            <a:r>
              <a:rPr lang="en-GB" sz="1800" spc="-30" baseline="0" dirty="0">
                <a:solidFill>
                  <a:schemeClr val="tx2"/>
                </a:solidFill>
                <a:latin typeface="+mn-lt"/>
              </a:rPr>
              <a:t>Trusted evidence.</a:t>
            </a:r>
          </a:p>
          <a:p>
            <a:pPr>
              <a:lnSpc>
                <a:spcPts val="2000"/>
              </a:lnSpc>
            </a:pPr>
            <a:r>
              <a:rPr lang="en-GB" sz="1800" spc="-30" baseline="0" dirty="0">
                <a:solidFill>
                  <a:schemeClr val="tx2"/>
                </a:solidFill>
                <a:latin typeface="+mn-lt"/>
              </a:rPr>
              <a:t>Informed decisions.</a:t>
            </a:r>
          </a:p>
          <a:p>
            <a:pPr>
              <a:lnSpc>
                <a:spcPts val="2000"/>
              </a:lnSpc>
            </a:pPr>
            <a:r>
              <a:rPr lang="en-GB" sz="1800" spc="-30" baseline="0" dirty="0">
                <a:solidFill>
                  <a:schemeClr val="bg2"/>
                </a:solidFill>
                <a:latin typeface="+mn-lt"/>
              </a:rPr>
              <a:t>Better health.</a:t>
            </a:r>
          </a:p>
        </p:txBody>
      </p:sp>
      <p:pic>
        <p:nvPicPr>
          <p:cNvPr id="11" name="Picture 10">
            <a:extLst>
              <a:ext uri="{FF2B5EF4-FFF2-40B4-BE49-F238E27FC236}">
                <a16:creationId xmlns="" xmlns:a16="http://schemas.microsoft.com/office/drawing/2014/main" id="{34FB82A8-0F47-486E-BB0E-5667E3950EB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7" y="376147"/>
            <a:ext cx="1566959" cy="532742"/>
          </a:xfrm>
          <a:prstGeom prst="rect">
            <a:avLst/>
          </a:prstGeom>
        </p:spPr>
      </p:pic>
    </p:spTree>
    <p:extLst>
      <p:ext uri="{BB962C8B-B14F-4D97-AF65-F5344CB8AC3E}">
        <p14:creationId xmlns:p14="http://schemas.microsoft.com/office/powerpoint/2010/main" val="4149984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1876500"/>
            <a:ext cx="9144000" cy="3267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971419"/>
            <a:ext cx="4464000" cy="810581"/>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5428800" y="1057050"/>
            <a:ext cx="3326400" cy="61695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pic>
        <p:nvPicPr>
          <p:cNvPr id="9" name="Picture 8">
            <a:extLst>
              <a:ext uri="{FF2B5EF4-FFF2-40B4-BE49-F238E27FC236}">
                <a16:creationId xmlns="" xmlns:a16="http://schemas.microsoft.com/office/drawing/2014/main" id="{73A13DED-4E41-46BD-9495-B7A1B7DCB33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7" y="376147"/>
            <a:ext cx="1566959" cy="532742"/>
          </a:xfrm>
          <a:prstGeom prst="rect">
            <a:avLst/>
          </a:prstGeom>
        </p:spPr>
      </p:pic>
    </p:spTree>
    <p:extLst>
      <p:ext uri="{BB962C8B-B14F-4D97-AF65-F5344CB8AC3E}">
        <p14:creationId xmlns:p14="http://schemas.microsoft.com/office/powerpoint/2010/main" val="3514756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024419"/>
            <a:ext cx="4320726" cy="810581"/>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39738" y="2968650"/>
            <a:ext cx="4320726" cy="61695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pic>
        <p:nvPicPr>
          <p:cNvPr id="9" name="Picture 8"/>
          <p:cNvPicPr>
            <a:picLocks noChangeAspect="1"/>
          </p:cNvPicPr>
          <p:nvPr/>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5143500"/>
          </a:xfrm>
          <a:prstGeom prst="rect">
            <a:avLst/>
          </a:prstGeom>
        </p:spPr>
      </p:pic>
      <p:sp>
        <p:nvSpPr>
          <p:cNvPr id="10" name="TextBox 9">
            <a:extLst>
              <a:ext uri="{FF2B5EF4-FFF2-40B4-BE49-F238E27FC236}">
                <a16:creationId xmlns="" xmlns:a16="http://schemas.microsoft.com/office/drawing/2014/main" id="{286C7CDB-4039-1C4F-BC6D-65E22A59F1EA}"/>
              </a:ext>
            </a:extLst>
          </p:cNvPr>
          <p:cNvSpPr txBox="1"/>
          <p:nvPr userDrawn="1"/>
        </p:nvSpPr>
        <p:spPr>
          <a:xfrm>
            <a:off x="439739" y="4044469"/>
            <a:ext cx="2147639" cy="692498"/>
          </a:xfrm>
          <a:prstGeom prst="rect">
            <a:avLst/>
          </a:prstGeom>
          <a:noFill/>
        </p:spPr>
        <p:txBody>
          <a:bodyPr wrap="none" lIns="0" tIns="0" rIns="0" bIns="0" rtlCol="0">
            <a:noAutofit/>
          </a:bodyPr>
          <a:lstStyle/>
          <a:p>
            <a:pPr>
              <a:lnSpc>
                <a:spcPts val="2000"/>
              </a:lnSpc>
            </a:pPr>
            <a:r>
              <a:rPr lang="en-GB" sz="1800" spc="-30" baseline="0" dirty="0">
                <a:solidFill>
                  <a:schemeClr val="tx2"/>
                </a:solidFill>
                <a:latin typeface="+mn-lt"/>
              </a:rPr>
              <a:t>Trusted evidence.</a:t>
            </a:r>
          </a:p>
          <a:p>
            <a:pPr>
              <a:lnSpc>
                <a:spcPts val="2000"/>
              </a:lnSpc>
            </a:pPr>
            <a:r>
              <a:rPr lang="en-GB" sz="1800" spc="-30" baseline="0" dirty="0">
                <a:solidFill>
                  <a:schemeClr val="tx2"/>
                </a:solidFill>
                <a:latin typeface="+mn-lt"/>
              </a:rPr>
              <a:t>Informed decisions.</a:t>
            </a:r>
          </a:p>
          <a:p>
            <a:pPr>
              <a:lnSpc>
                <a:spcPts val="2000"/>
              </a:lnSpc>
            </a:pPr>
            <a:r>
              <a:rPr lang="en-GB" sz="1800" spc="-30" baseline="0" dirty="0">
                <a:solidFill>
                  <a:schemeClr val="bg2"/>
                </a:solidFill>
                <a:latin typeface="+mn-lt"/>
              </a:rPr>
              <a:t>Better health.</a:t>
            </a:r>
          </a:p>
        </p:txBody>
      </p:sp>
      <p:pic>
        <p:nvPicPr>
          <p:cNvPr id="11" name="Picture 10">
            <a:extLst>
              <a:ext uri="{FF2B5EF4-FFF2-40B4-BE49-F238E27FC236}">
                <a16:creationId xmlns="" xmlns:a16="http://schemas.microsoft.com/office/drawing/2014/main" id="{4F554A23-278F-5741-BF44-AF8388AD28E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37863"/>
          <a:stretch/>
        </p:blipFill>
        <p:spPr>
          <a:xfrm>
            <a:off x="6067077" y="0"/>
            <a:ext cx="2587928" cy="5143500"/>
          </a:xfrm>
          <a:prstGeom prst="rect">
            <a:avLst/>
          </a:prstGeom>
        </p:spPr>
      </p:pic>
      <p:sp>
        <p:nvSpPr>
          <p:cNvPr id="7" name="Picture Placeholder 6"/>
          <p:cNvSpPr>
            <a:spLocks noGrp="1"/>
          </p:cNvSpPr>
          <p:nvPr>
            <p:ph type="pic" sz="quarter" idx="10" hasCustomPrompt="1"/>
          </p:nvPr>
        </p:nvSpPr>
        <p:spPr>
          <a:xfrm>
            <a:off x="4962888" y="993600"/>
            <a:ext cx="4181111" cy="2538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pic>
        <p:nvPicPr>
          <p:cNvPr id="14" name="Picture 13">
            <a:extLst>
              <a:ext uri="{FF2B5EF4-FFF2-40B4-BE49-F238E27FC236}">
                <a16:creationId xmlns="" xmlns:a16="http://schemas.microsoft.com/office/drawing/2014/main" id="{D365B6BB-E547-42B2-9070-AFEA15D4804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39737" y="376147"/>
            <a:ext cx="1566959" cy="532742"/>
          </a:xfrm>
          <a:prstGeom prst="rect">
            <a:avLst/>
          </a:prstGeom>
        </p:spPr>
      </p:pic>
    </p:spTree>
    <p:extLst>
      <p:ext uri="{BB962C8B-B14F-4D97-AF65-F5344CB8AC3E}">
        <p14:creationId xmlns:p14="http://schemas.microsoft.com/office/powerpoint/2010/main" val="1013913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1200586"/>
            <a:ext cx="9144000" cy="3942914"/>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1636059"/>
            <a:ext cx="4464000" cy="810581"/>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39738" y="2542490"/>
            <a:ext cx="3326400" cy="61695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pic>
        <p:nvPicPr>
          <p:cNvPr id="9" name="Picture 8">
            <a:extLst>
              <a:ext uri="{FF2B5EF4-FFF2-40B4-BE49-F238E27FC236}">
                <a16:creationId xmlns="" xmlns:a16="http://schemas.microsoft.com/office/drawing/2014/main" id="{7AE9AC88-2EFA-4C4B-9F93-F2396DA59A9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7" y="376147"/>
            <a:ext cx="1566959" cy="532742"/>
          </a:xfrm>
          <a:prstGeom prst="rect">
            <a:avLst/>
          </a:prstGeom>
        </p:spPr>
      </p:pic>
    </p:spTree>
    <p:extLst>
      <p:ext uri="{BB962C8B-B14F-4D97-AF65-F5344CB8AC3E}">
        <p14:creationId xmlns:p14="http://schemas.microsoft.com/office/powerpoint/2010/main" val="2242220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3942230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6334952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7" y="988200"/>
            <a:ext cx="6742839" cy="474629"/>
          </a:xfrm>
          <a:prstGeom prst="rect">
            <a:avLst/>
          </a:prstGeom>
        </p:spPr>
        <p:txBody>
          <a:bodyPr vert="horz" lIns="0" tIns="0" rIns="0" bIns="0" rtlCol="0" anchor="b"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439737" y="1706400"/>
            <a:ext cx="6742839" cy="2932200"/>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6" name="Picture 5">
            <a:extLst>
              <a:ext uri="{FF2B5EF4-FFF2-40B4-BE49-F238E27FC236}">
                <a16:creationId xmlns="" xmlns:a16="http://schemas.microsoft.com/office/drawing/2014/main" id="{36854DDE-13E1-3A4C-AE74-8BBFEE48FF5E}"/>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7555480" y="0"/>
            <a:ext cx="1588520" cy="5143500"/>
          </a:xfrm>
          <a:prstGeom prst="rect">
            <a:avLst/>
          </a:prstGeom>
        </p:spPr>
      </p:pic>
      <p:pic>
        <p:nvPicPr>
          <p:cNvPr id="7" name="Picture 6">
            <a:extLst>
              <a:ext uri="{FF2B5EF4-FFF2-40B4-BE49-F238E27FC236}">
                <a16:creationId xmlns="" xmlns:a16="http://schemas.microsoft.com/office/drawing/2014/main" id="{A8AE4437-5191-432B-8027-16829B083C09}"/>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439737" y="376147"/>
            <a:ext cx="1566959" cy="532742"/>
          </a:xfrm>
          <a:prstGeom prst="rect">
            <a:avLst/>
          </a:prstGeom>
        </p:spPr>
      </p:pic>
    </p:spTree>
    <p:extLst>
      <p:ext uri="{BB962C8B-B14F-4D97-AF65-F5344CB8AC3E}">
        <p14:creationId xmlns:p14="http://schemas.microsoft.com/office/powerpoint/2010/main" val="322907121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txStyles>
    <p:titleStyle>
      <a:lvl1pPr algn="l" defTabSz="685800" rtl="0" eaLnBrk="1" latinLnBrk="0" hangingPunct="1">
        <a:spcBef>
          <a:spcPct val="0"/>
        </a:spcBef>
        <a:buNone/>
        <a:defRPr sz="2700" b="1" kern="1200" spc="-30" baseline="0">
          <a:solidFill>
            <a:schemeClr val="tx2"/>
          </a:solidFill>
          <a:latin typeface="+mj-lt"/>
          <a:ea typeface="+mj-ea"/>
          <a:cs typeface="+mj-cs"/>
        </a:defRPr>
      </a:lvl1pPr>
    </p:titleStyle>
    <p:bodyStyle>
      <a:lvl1pPr marL="0" indent="0" algn="l" defTabSz="685800"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41" indent="-134541" algn="l" defTabSz="685800"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704" indent="-119063"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81" indent="-146447" algn="l" defTabSz="685800"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85" indent="-140494"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txBox="1">
            <a:spLocks/>
          </p:cNvSpPr>
          <p:nvPr/>
        </p:nvSpPr>
        <p:spPr>
          <a:xfrm>
            <a:off x="4681029" y="1055525"/>
            <a:ext cx="3878263" cy="2802100"/>
          </a:xfrm>
          <a:prstGeom prst="rect">
            <a:avLst/>
          </a:prstGeom>
          <a:ln>
            <a:solidFill>
              <a:schemeClr val="tx1"/>
            </a:solidFill>
          </a:ln>
        </p:spPr>
        <p:txBody>
          <a:bodyPr/>
          <a:lstStyle>
            <a:lvl1pPr marL="0" indent="0" algn="l" defTabSz="685800"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41" indent="-134541" algn="l" defTabSz="685800"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704" indent="-119063"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81" indent="-146447" algn="l" defTabSz="685800"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85" indent="-140494"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lvl="1" indent="0">
              <a:buNone/>
            </a:pPr>
            <a:r>
              <a:rPr lang="en-GB" smtClean="0"/>
              <a:t>Evaluation of LSR </a:t>
            </a:r>
            <a:r>
              <a:rPr lang="en-GB" dirty="0" smtClean="0"/>
              <a:t>pilots Sep 2017 to Aug 2018</a:t>
            </a:r>
          </a:p>
          <a:p>
            <a:pPr lvl="1"/>
            <a:r>
              <a:rPr lang="en-GB" dirty="0"/>
              <a:t>Currently 5 LSRs on Cochrane </a:t>
            </a:r>
            <a:r>
              <a:rPr lang="en-GB" dirty="0" smtClean="0"/>
              <a:t>Library</a:t>
            </a:r>
          </a:p>
          <a:p>
            <a:pPr lvl="1"/>
            <a:r>
              <a:rPr lang="en-GB" dirty="0" smtClean="0"/>
              <a:t>IS coordination of monthly searches</a:t>
            </a:r>
          </a:p>
          <a:p>
            <a:pPr lvl="1"/>
            <a:r>
              <a:rPr lang="en-GB" dirty="0" smtClean="0"/>
              <a:t>Use of tech enablers (RCT classifier and Crowd)</a:t>
            </a:r>
          </a:p>
          <a:p>
            <a:pPr lvl="1"/>
            <a:r>
              <a:rPr lang="en-GB" dirty="0" smtClean="0"/>
              <a:t>Screening per month from mean 3 citations to mean of 336 citations</a:t>
            </a:r>
          </a:p>
          <a:p>
            <a:pPr lvl="1"/>
            <a:r>
              <a:rPr lang="en-GB" dirty="0" smtClean="0"/>
              <a:t>Reduce screening by 40% and 50%</a:t>
            </a:r>
          </a:p>
          <a:p>
            <a:pPr lvl="1"/>
            <a:r>
              <a:rPr lang="en-GB" dirty="0" smtClean="0"/>
              <a:t>IS workload 1-2 hours a month</a:t>
            </a:r>
          </a:p>
          <a:p>
            <a:pPr marL="0" lvl="1" indent="0">
              <a:buNone/>
            </a:pPr>
            <a:r>
              <a:rPr lang="en-GB" dirty="0" smtClean="0"/>
              <a:t> </a:t>
            </a:r>
          </a:p>
        </p:txBody>
      </p:sp>
      <p:sp>
        <p:nvSpPr>
          <p:cNvPr id="4" name="Content Placeholder 2"/>
          <p:cNvSpPr txBox="1">
            <a:spLocks/>
          </p:cNvSpPr>
          <p:nvPr/>
        </p:nvSpPr>
        <p:spPr>
          <a:xfrm>
            <a:off x="585781" y="1049175"/>
            <a:ext cx="3270250" cy="1252699"/>
          </a:xfrm>
          <a:prstGeom prst="rect">
            <a:avLst/>
          </a:prstGeom>
          <a:ln>
            <a:solidFill>
              <a:schemeClr val="tx1"/>
            </a:solidFill>
          </a:ln>
        </p:spPr>
        <p:txBody>
          <a:bodyPr/>
          <a:lstStyle>
            <a:lvl1pPr marL="0" indent="0" algn="l" defTabSz="685800"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41" indent="-134541" algn="l" defTabSz="685800"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704" indent="-119063"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81" indent="-146447" algn="l" defTabSz="685800"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85" indent="-140494"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lvl="1"/>
            <a:r>
              <a:rPr lang="en-GB" dirty="0" smtClean="0"/>
              <a:t>SRs that are continually updated</a:t>
            </a:r>
          </a:p>
          <a:p>
            <a:pPr lvl="1"/>
            <a:r>
              <a:rPr lang="en-GB" dirty="0" smtClean="0"/>
              <a:t>Should satisfy three key criteria</a:t>
            </a:r>
          </a:p>
          <a:p>
            <a:pPr lvl="1"/>
            <a:r>
              <a:rPr lang="en-GB" dirty="0" smtClean="0"/>
              <a:t>Commitment from CRGs and author team</a:t>
            </a:r>
          </a:p>
        </p:txBody>
      </p:sp>
      <p:sp>
        <p:nvSpPr>
          <p:cNvPr id="5" name="Content Placeholder 2"/>
          <p:cNvSpPr txBox="1">
            <a:spLocks/>
          </p:cNvSpPr>
          <p:nvPr/>
        </p:nvSpPr>
        <p:spPr>
          <a:xfrm>
            <a:off x="583477" y="2582700"/>
            <a:ext cx="3254107" cy="2052800"/>
          </a:xfrm>
          <a:prstGeom prst="rect">
            <a:avLst/>
          </a:prstGeom>
          <a:ln>
            <a:solidFill>
              <a:schemeClr val="tx1"/>
            </a:solidFill>
          </a:ln>
        </p:spPr>
        <p:txBody>
          <a:bodyPr/>
          <a:lstStyle>
            <a:lvl1pPr marL="0" indent="0" algn="l" defTabSz="685800"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41" indent="-134541" algn="l" defTabSz="685800"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704" indent="-119063"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81" indent="-146447" algn="l" defTabSz="685800"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85" indent="-140494"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lvl="1"/>
            <a:r>
              <a:rPr lang="en-GB" dirty="0" smtClean="0"/>
              <a:t>Living Evidence Network</a:t>
            </a:r>
          </a:p>
          <a:p>
            <a:pPr lvl="1"/>
            <a:r>
              <a:rPr lang="en-GB" dirty="0" smtClean="0"/>
              <a:t>Guidance (</a:t>
            </a:r>
            <a:r>
              <a:rPr lang="en-GB" dirty="0" err="1" smtClean="0"/>
              <a:t>cochrane.org</a:t>
            </a:r>
            <a:r>
              <a:rPr lang="en-GB" dirty="0" smtClean="0"/>
              <a:t>/</a:t>
            </a:r>
            <a:r>
              <a:rPr lang="en-GB" dirty="0" err="1" smtClean="0"/>
              <a:t>lsr</a:t>
            </a:r>
            <a:r>
              <a:rPr lang="en-GB" dirty="0" smtClean="0"/>
              <a:t>)</a:t>
            </a:r>
          </a:p>
          <a:p>
            <a:pPr lvl="1"/>
            <a:r>
              <a:rPr lang="en-GB" dirty="0" smtClean="0"/>
              <a:t>State of the Science webinars</a:t>
            </a:r>
          </a:p>
          <a:p>
            <a:pPr lvl="2"/>
            <a:r>
              <a:rPr lang="en-AU" dirty="0"/>
              <a:t>Getting better all the time: </a:t>
            </a:r>
            <a:r>
              <a:rPr lang="en-AU" dirty="0" smtClean="0"/>
              <a:t>considerations </a:t>
            </a:r>
            <a:r>
              <a:rPr lang="en-AU" dirty="0"/>
              <a:t>and approaches for LSR searching </a:t>
            </a:r>
            <a:r>
              <a:rPr lang="en-AU" dirty="0" smtClean="0"/>
              <a:t>(Jul)</a:t>
            </a:r>
            <a:endParaRPr lang="en-AU" dirty="0" smtClean="0"/>
          </a:p>
          <a:p>
            <a:pPr lvl="1"/>
            <a:r>
              <a:rPr lang="en-AU" dirty="0" smtClean="0"/>
              <a:t>5 interest groups, including Search</a:t>
            </a:r>
            <a:endParaRPr lang="en-GB" dirty="0" smtClean="0"/>
          </a:p>
        </p:txBody>
      </p:sp>
      <p:sp>
        <p:nvSpPr>
          <p:cNvPr id="6" name="Content Placeholder 2"/>
          <p:cNvSpPr txBox="1">
            <a:spLocks/>
          </p:cNvSpPr>
          <p:nvPr/>
        </p:nvSpPr>
        <p:spPr>
          <a:xfrm>
            <a:off x="4690882" y="4069856"/>
            <a:ext cx="3866781" cy="951075"/>
          </a:xfrm>
          <a:prstGeom prst="rect">
            <a:avLst/>
          </a:prstGeom>
          <a:ln>
            <a:solidFill>
              <a:schemeClr val="tx1"/>
            </a:solidFill>
          </a:ln>
        </p:spPr>
        <p:txBody>
          <a:bodyPr/>
          <a:lstStyle>
            <a:lvl1pPr marL="0" indent="0" algn="l" defTabSz="685800"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41" indent="-134541" algn="l" defTabSz="685800"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704" indent="-119063"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81" indent="-146447" algn="l" defTabSz="685800"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85" indent="-140494" algn="l" defTabSz="685800"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lvl="1"/>
            <a:r>
              <a:rPr lang="en-GB" dirty="0"/>
              <a:t>Discussions with other author teams / </a:t>
            </a:r>
            <a:r>
              <a:rPr lang="en-GB" dirty="0" smtClean="0"/>
              <a:t>CRGs</a:t>
            </a:r>
          </a:p>
          <a:p>
            <a:pPr lvl="1"/>
            <a:r>
              <a:rPr lang="en-GB" dirty="0" smtClean="0"/>
              <a:t>Application of LSR approach to guidelines – transition to living recommendations</a:t>
            </a:r>
          </a:p>
        </p:txBody>
      </p:sp>
      <p:sp>
        <p:nvSpPr>
          <p:cNvPr id="7" name="Title 1"/>
          <p:cNvSpPr txBox="1">
            <a:spLocks/>
          </p:cNvSpPr>
          <p:nvPr/>
        </p:nvSpPr>
        <p:spPr>
          <a:xfrm>
            <a:off x="2401162" y="353200"/>
            <a:ext cx="5202964" cy="474629"/>
          </a:xfrm>
          <a:prstGeom prst="rect">
            <a:avLst/>
          </a:prstGeom>
        </p:spPr>
        <p:txBody>
          <a:bodyPr/>
          <a:lstStyle>
            <a:lvl1pPr algn="l" defTabSz="685800" rtl="0" eaLnBrk="1" latinLnBrk="0" hangingPunct="1">
              <a:spcBef>
                <a:spcPct val="0"/>
              </a:spcBef>
              <a:buNone/>
              <a:defRPr sz="2700" b="1" kern="1200" spc="-30" baseline="0">
                <a:solidFill>
                  <a:schemeClr val="tx2"/>
                </a:solidFill>
                <a:latin typeface="+mj-lt"/>
                <a:ea typeface="+mj-ea"/>
                <a:cs typeface="+mj-cs"/>
              </a:defRPr>
            </a:lvl1pPr>
          </a:lstStyle>
          <a:p>
            <a:r>
              <a:rPr lang="en-GB" dirty="0" smtClean="0"/>
              <a:t>Living Systematic Reviews</a:t>
            </a:r>
            <a:endParaRPr lang="en-GB" dirty="0"/>
          </a:p>
        </p:txBody>
      </p:sp>
    </p:spTree>
    <p:extLst>
      <p:ext uri="{BB962C8B-B14F-4D97-AF65-F5344CB8AC3E}">
        <p14:creationId xmlns:p14="http://schemas.microsoft.com/office/powerpoint/2010/main" val="260231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theme/theme1.xml><?xml version="1.0" encoding="utf-8"?>
<a:theme xmlns:a="http://schemas.openxmlformats.org/drawingml/2006/main" name="Cochrane green">
  <a:themeElements>
    <a:clrScheme name="Cochrane green">
      <a:dk1>
        <a:srgbClr val="000000"/>
      </a:dk1>
      <a:lt1>
        <a:srgbClr val="FFFFFF"/>
      </a:lt1>
      <a:dk2>
        <a:srgbClr val="002D64"/>
      </a:dk2>
      <a:lt2>
        <a:srgbClr val="55AF3C"/>
      </a:lt2>
      <a:accent1>
        <a:srgbClr val="002D64"/>
      </a:accent1>
      <a:accent2>
        <a:srgbClr val="55AF3C"/>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 xmlns:thm15="http://schemas.microsoft.com/office/thememl/2012/main" name="Cochrane PowerPoint Template 16-9" id="{87038BCD-B6F7-9541-A001-9E549D049279}" vid="{FBE9E8EF-8779-2046-90AB-3F2D621B99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Cochrane PowerPoint Template 16-9</Template>
  <TotalTime>783</TotalTime>
  <Words>219</Words>
  <Application>Microsoft Macintosh PowerPoint</Application>
  <PresentationFormat>On-screen Show (16:9)</PresentationFormat>
  <Paragraphs>32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Cochrane green</vt:lpstr>
      <vt:lpstr>PowerPoint Presentation</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subject/>
  <dc:creator>Anneliese Synnot</dc:creator>
  <cp:keywords/>
  <dc:description/>
  <cp:lastModifiedBy>Steve McDonald</cp:lastModifiedBy>
  <cp:revision>25</cp:revision>
  <dcterms:created xsi:type="dcterms:W3CDTF">2018-09-12T04:06:18Z</dcterms:created>
  <dcterms:modified xsi:type="dcterms:W3CDTF">2018-09-17T06:28:57Z</dcterms:modified>
  <cp:category/>
</cp:coreProperties>
</file>