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  <p:sldMasterId id="2147483713" r:id="rId2"/>
    <p:sldMasterId id="2147483725" r:id="rId3"/>
  </p:sldMasterIdLst>
  <p:notesMasterIdLst>
    <p:notesMasterId r:id="rId21"/>
  </p:notesMasterIdLst>
  <p:handoutMasterIdLst>
    <p:handoutMasterId r:id="rId22"/>
  </p:handoutMasterIdLst>
  <p:sldIdLst>
    <p:sldId id="266" r:id="rId4"/>
    <p:sldId id="341" r:id="rId5"/>
    <p:sldId id="274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48" r:id="rId19"/>
    <p:sldId id="359" r:id="rId20"/>
  </p:sldIdLst>
  <p:sldSz cx="12192000" cy="6858000"/>
  <p:notesSz cx="6858000" cy="9144000"/>
  <p:embeddedFontLst>
    <p:embeddedFont>
      <p:font typeface="TUOS Blake" panose="020B0503040000020004" pitchFamily="34" charset="0"/>
      <p:regular r:id="rId23"/>
      <p:bold r:id="rId24"/>
      <p:italic r:id="rId25"/>
    </p:embeddedFont>
    <p:embeddedFont>
      <p:font typeface="MS PGothic" panose="020B0600070205080204" pitchFamily="34" charset="-128"/>
      <p:regular r:id="rId26"/>
    </p:embeddedFont>
    <p:embeddedFont>
      <p:font typeface="TUOS Stephenson" panose="02070503080000020004" pitchFamily="18" charset="0"/>
      <p:regular r:id="rId27"/>
      <p:bold r:id="rId28"/>
      <p:italic r:id="rId29"/>
    </p:embeddedFont>
    <p:embeddedFont>
      <p:font typeface="Lucida Calligraphy" panose="03010101010101010101" pitchFamily="66" charset="0"/>
      <p:regular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W" initials="RW" lastIdx="1" clrIdx="0"/>
  <p:cmAuthor id="1" name="Andrew Booth" initials="AB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96F"/>
    <a:srgbClr val="FF0000"/>
    <a:srgbClr val="0099FF"/>
    <a:srgbClr val="02FF00"/>
    <a:srgbClr val="00FF00"/>
    <a:srgbClr val="0099CC"/>
    <a:srgbClr val="33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3" autoAdjust="0"/>
    <p:restoredTop sz="94660"/>
  </p:normalViewPr>
  <p:slideViewPr>
    <p:cSldViewPr>
      <p:cViewPr varScale="1">
        <p:scale>
          <a:sx n="108" d="100"/>
          <a:sy n="108" d="100"/>
        </p:scale>
        <p:origin x="-28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4DD4A0E-A071-47B5-98F1-36EABB00AA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287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E5BDD99-E0B0-45CF-86E5-0C12C94E08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7138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736B44-EACB-48E6-B7CC-FDC2D45B6ACD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UOS Stephenson" panose="020705030800000200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7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FC2F16-E606-4929-8CC2-DFF45D4DB728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UOS Stephenson" panose="020705030800000200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0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667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07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323426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2209800"/>
            <a:ext cx="10972800" cy="1828800"/>
          </a:xfrm>
        </p:spPr>
        <p:txBody>
          <a:bodyPr anchor="ctr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4876800"/>
            <a:ext cx="10972800" cy="1066800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8C24EF9A-BF82-46E1-B0D1-E30DDEAC2E90}" type="slidenum">
              <a:rPr lang="en-GB" altLang="en-US"/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459E5A-3667-46E1-B7B5-26682E39624C}" type="datetime1">
              <a:rPr lang="en-GB" altLang="en-US"/>
              <a:pPr>
                <a:defRPr/>
              </a:pPr>
              <a:t>14/09/2018</a:t>
            </a:fld>
            <a:endParaRPr lang="en-GB" alt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6293021"/>
            <a:ext cx="943863" cy="4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7708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A9C82-3AB1-436C-91CF-CE7B793EE7F5}" type="datetime1">
              <a:rPr lang="en-GB" altLang="en-US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68B56-0CA7-4DFB-AA40-E9EAE5345E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462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371600"/>
            <a:ext cx="27432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371600"/>
            <a:ext cx="80264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B104A-A348-4CDD-86FE-080EE3B8EC7A}" type="datetime1">
              <a:rPr lang="en-GB" altLang="en-US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73BB58-6DE4-4812-B886-7708599605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37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371600"/>
            <a:ext cx="1097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2362200"/>
            <a:ext cx="53848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362200"/>
            <a:ext cx="53848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C849-83EB-4095-8B62-07B5F114D052}" type="datetime1">
              <a:rPr lang="en-GB" altLang="en-US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5AC37-F7EE-4D09-9610-205BB837C0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0251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839" y="207297"/>
            <a:ext cx="2420322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4677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3977" y="493428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0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7382" y="335773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2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0489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0915" y="638557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28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402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6322" y="537624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7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841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729" y="662114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98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5964" y="335773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3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28BBE-4E92-4B2E-9C6F-C30F1CA4714D}" type="datetime1">
              <a:rPr lang="en-GB" altLang="en-US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30EF6-6C13-413D-A541-8FA2732E88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8616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6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7949" y="91408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81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2156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9766" y="683007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23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41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2500" y="6117021"/>
            <a:ext cx="2426418" cy="7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9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839" y="207297"/>
            <a:ext cx="2420322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48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4677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3977" y="493428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7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7382" y="335773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04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0489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0915" y="638557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51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402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6322" y="537624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43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841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729" y="662114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4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565F-3B61-4463-AF31-715DDB2FEEA7}" type="datetime1">
              <a:rPr lang="en-GB" altLang="en-US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B56F7-4D83-458B-97D3-4C8752BAF1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263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5964" y="335773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28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09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7949" y="91408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6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2156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9766" y="683007"/>
            <a:ext cx="242641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05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41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2500" y="6117021"/>
            <a:ext cx="2426418" cy="7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362200"/>
            <a:ext cx="53848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362200"/>
            <a:ext cx="53848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A64D-9FA2-4D13-9558-2852C5F15463}" type="datetime1">
              <a:rPr lang="en-GB" altLang="en-US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B732B-1821-437D-A8A8-C7D0648FA8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28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CAC8-2AA2-4946-B5D9-DF06D2EF0911}" type="datetime1">
              <a:rPr lang="en-GB" altLang="en-US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9BE69-2DCB-4A16-A002-FFEA19AA21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933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7B6D-8FDC-4695-AFC1-B99D1D3554E6}" type="datetime1">
              <a:rPr lang="en-GB" altLang="en-US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9A25-F98D-42E0-BB63-92B1686EA2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90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1DDCA-63B1-486E-B18F-E4DBD20C7D52}" type="datetime1">
              <a:rPr lang="en-GB" altLang="en-US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0FC36-6EEE-4012-8D0A-5E300A7771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615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F3568-7267-4092-AE65-62E8CB90008F}" type="datetime1">
              <a:rPr lang="en-GB" altLang="en-US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A7024-C831-4161-9BC7-310DE17BFF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371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CCE3-0B7C-459F-9AFB-98D2A582A1E8}" type="datetime1">
              <a:rPr lang="en-GB" altLang="en-US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C68E2-A9D6-4963-AD86-963FE75227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900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371600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767" y="2362200"/>
            <a:ext cx="10972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endParaRPr lang="en-GB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rgbClr val="2A196F"/>
                </a:solidFill>
                <a:latin typeface="TUOS Blake" pitchFamily="34" charset="0"/>
              </a:defRPr>
            </a:lvl1pPr>
          </a:lstStyle>
          <a:p>
            <a:pPr>
              <a:defRPr/>
            </a:pPr>
            <a:fld id="{2D91F340-3415-405D-BFBD-BBC7A47627A3}" type="datetime1">
              <a:rPr lang="en-GB" altLang="en-US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553200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rgbClr val="2A196F"/>
                </a:solidFill>
                <a:latin typeface="TUOS Blake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152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800">
                <a:solidFill>
                  <a:srgbClr val="2A196F"/>
                </a:solidFill>
              </a:defRPr>
            </a:lvl1pPr>
          </a:lstStyle>
          <a:p>
            <a:fld id="{ECDCD997-EA03-4A9E-BDE5-D283D892B907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323426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6293021"/>
            <a:ext cx="943863" cy="4323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3200">
          <a:solidFill>
            <a:srgbClr val="2A196F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Font typeface="TUOS Stephenson" panose="02070503080000020004" pitchFamily="18" charset="0"/>
        <a:buChar char="•"/>
        <a:defRPr sz="2800">
          <a:solidFill>
            <a:srgbClr val="2A196F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2A196F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TUOS Stephenson" panose="02070503080000020004" pitchFamily="18" charset="0"/>
        <a:defRPr sz="1400">
          <a:solidFill>
            <a:srgbClr val="2A196F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Font typeface="TUOS Stephenson" panose="02070503080000020004" pitchFamily="18" charset="0"/>
        <a:buChar char="•"/>
        <a:defRPr sz="900">
          <a:solidFill>
            <a:srgbClr val="2A196F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6pPr>
      <a:lvl7pPr marL="29718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7pPr>
      <a:lvl8pPr marL="34290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8pPr>
      <a:lvl9pPr marL="38862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14/09/2018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264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321A49-5585-4AED-8C64-23A6584425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14/09/2018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87D277-691B-4CEC-AAA3-24095752667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72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ef.ac.uk/scharr/sections/heds/collaborations/tag" TargetMode="External"/><Relationship Id="rId3" Type="http://schemas.openxmlformats.org/officeDocument/2006/relationships/hyperlink" Target="http://www.bmj.com/company/bmj-tag/" TargetMode="External"/><Relationship Id="rId7" Type="http://schemas.openxmlformats.org/officeDocument/2006/relationships/hyperlink" Target="http://medicine.exeter.ac.uk/esmi/workstreams/pentaghealthtechnologyassessment/" TargetMode="External"/><Relationship Id="rId2" Type="http://schemas.openxmlformats.org/officeDocument/2006/relationships/hyperlink" Target="http://www.abdn.ac.uk/hsru/research/assessment/knowledge-synthesis/t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.ac.uk/psychology-health-and-society/research/liverpool-reviews-and-implementation-group/" TargetMode="External"/><Relationship Id="rId5" Type="http://schemas.openxmlformats.org/officeDocument/2006/relationships/hyperlink" Target="http://www.systematic-reviews.com/" TargetMode="External"/><Relationship Id="rId10" Type="http://schemas.openxmlformats.org/officeDocument/2006/relationships/hyperlink" Target="http://www2.warwick.ac.uk/fac/med/about/centres/warwickevidence/" TargetMode="External"/><Relationship Id="rId4" Type="http://schemas.openxmlformats.org/officeDocument/2006/relationships/hyperlink" Target="https://www.york.ac.uk/crd/research/health-technology-assessment/" TargetMode="External"/><Relationship Id="rId9" Type="http://schemas.openxmlformats.org/officeDocument/2006/relationships/hyperlink" Target="http://www.southampton.ac.uk/shtac/index.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Rapid Reviews and “rapid” Systematic Reviews: what do we do about them?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365104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99FF"/>
                </a:solidFill>
              </a:rPr>
              <a:t>Dr Andrew Booth, </a:t>
            </a:r>
            <a:r>
              <a:rPr lang="en-US" altLang="en-US" dirty="0" err="1">
                <a:solidFill>
                  <a:srgbClr val="0099FF"/>
                </a:solidFill>
              </a:rPr>
              <a:t>ScHARR</a:t>
            </a:r>
            <a:r>
              <a:rPr lang="en-US" altLang="en-US" dirty="0">
                <a:solidFill>
                  <a:srgbClr val="0099FF"/>
                </a:solidFill>
              </a:rPr>
              <a:t>, University of Sheffield, UK and Cochrane Qualitative and Implementation Methods Group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86A5E3-DE82-49BE-8E05-7CC63DA9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116632"/>
            <a:ext cx="8452520" cy="762000"/>
          </a:xfrm>
        </p:spPr>
        <p:txBody>
          <a:bodyPr/>
          <a:lstStyle/>
          <a:p>
            <a:r>
              <a:rPr lang="en-GB" b="1" dirty="0"/>
              <a:t>The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BEB295-636A-47D2-A03F-308FB1388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196752"/>
            <a:ext cx="10515600" cy="466725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Cochrane PH Reviews – Mean Number of References per Review = 25,151 (Range = 7,804 - 50,270)</a:t>
            </a:r>
          </a:p>
          <a:p>
            <a:r>
              <a:rPr lang="en-GB" dirty="0"/>
              <a:t>Cochrane PH Reviews – Mean Number Needed to Retrieve = 860 (Range = 234- 1795) Between 2 – 15 hours sifting for each Included Paper</a:t>
            </a:r>
          </a:p>
          <a:p>
            <a:r>
              <a:rPr lang="en-GB" dirty="0"/>
              <a:t>TAR Teams – Mean Number of References per Review = 6,328 (Range =  73 – 102267)</a:t>
            </a:r>
          </a:p>
          <a:p>
            <a:r>
              <a:rPr lang="en-GB" dirty="0"/>
              <a:t>TAR Teams – Mean Number Needed to Retrieve = 269 (Range =  6 – 2646) </a:t>
            </a:r>
            <a:r>
              <a:rPr lang="en-GB" dirty="0">
                <a:solidFill>
                  <a:srgbClr val="FF0000"/>
                </a:solidFill>
              </a:rPr>
              <a:t>[NB 1 Review = NO included studies from 3644 references]</a:t>
            </a:r>
          </a:p>
          <a:p>
            <a:r>
              <a:rPr lang="en-GB" dirty="0"/>
              <a:t>Between 3.5 mins – 22 hours sifting for each Included Paper</a:t>
            </a:r>
          </a:p>
        </p:txBody>
      </p:sp>
    </p:spTree>
    <p:extLst>
      <p:ext uri="{BB962C8B-B14F-4D97-AF65-F5344CB8AC3E}">
        <p14:creationId xmlns:p14="http://schemas.microsoft.com/office/powerpoint/2010/main" val="368451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2180E-F258-4469-BF0C-12CF7F19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71" y="46718"/>
            <a:ext cx="9046779" cy="1325563"/>
          </a:xfrm>
        </p:spPr>
        <p:txBody>
          <a:bodyPr/>
          <a:lstStyle/>
          <a:p>
            <a:r>
              <a:rPr lang="en-GB" b="1" dirty="0"/>
              <a:t>By Institution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BE070E71-93AC-41D9-AE30-0BCD3249D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340081"/>
              </p:ext>
            </p:extLst>
          </p:nvPr>
        </p:nvGraphicFramePr>
        <p:xfrm>
          <a:off x="636813" y="1372281"/>
          <a:ext cx="10918373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xmlns="" val="3528399180"/>
                    </a:ext>
                  </a:extLst>
                </a:gridCol>
                <a:gridCol w="2155371">
                  <a:extLst>
                    <a:ext uri="{9D8B030D-6E8A-4147-A177-3AD203B41FA5}">
                      <a16:colId xmlns:a16="http://schemas.microsoft.com/office/drawing/2014/main" xmlns="" val="1567180860"/>
                    </a:ext>
                  </a:extLst>
                </a:gridCol>
                <a:gridCol w="1915886">
                  <a:extLst>
                    <a:ext uri="{9D8B030D-6E8A-4147-A177-3AD203B41FA5}">
                      <a16:colId xmlns:a16="http://schemas.microsoft.com/office/drawing/2014/main" xmlns="" val="2897929372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xmlns="" val="3659690455"/>
                    </a:ext>
                  </a:extLst>
                </a:gridCol>
                <a:gridCol w="2024743">
                  <a:extLst>
                    <a:ext uri="{9D8B030D-6E8A-4147-A177-3AD203B41FA5}">
                      <a16:colId xmlns:a16="http://schemas.microsoft.com/office/drawing/2014/main" xmlns="" val="3392254439"/>
                    </a:ext>
                  </a:extLst>
                </a:gridCol>
                <a:gridCol w="1469573">
                  <a:extLst>
                    <a:ext uri="{9D8B030D-6E8A-4147-A177-3AD203B41FA5}">
                      <a16:colId xmlns:a16="http://schemas.microsoft.com/office/drawing/2014/main" xmlns="" val="2885593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Mean Refs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Mean NNR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Mean Refs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Mean NNR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0992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COCHRANE 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25,151 </a:t>
                      </a:r>
                    </a:p>
                    <a:p>
                      <a:r>
                        <a:rPr lang="en-GB" sz="2400" dirty="0"/>
                        <a:t>(7,804 - 50,270)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860</a:t>
                      </a:r>
                    </a:p>
                    <a:p>
                      <a:r>
                        <a:rPr lang="en-GB" sz="2400" dirty="0"/>
                        <a:t>(234 – 1,795)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EXETER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3,693</a:t>
                      </a:r>
                    </a:p>
                    <a:p>
                      <a:r>
                        <a:rPr lang="en-GB" sz="2400" dirty="0"/>
                        <a:t>(724 – 10,753)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165</a:t>
                      </a:r>
                    </a:p>
                    <a:p>
                      <a:r>
                        <a:rPr lang="en-GB" sz="2400" dirty="0"/>
                        <a:t>(16 - 392)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916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LIVERPOOL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24,039 </a:t>
                      </a:r>
                    </a:p>
                    <a:p>
                      <a:r>
                        <a:rPr lang="en-GB" sz="2400" dirty="0"/>
                        <a:t>(190 -102,267)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226 </a:t>
                      </a:r>
                    </a:p>
                    <a:p>
                      <a:r>
                        <a:rPr lang="en-GB" sz="2400" dirty="0"/>
                        <a:t>(29 - 846)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WARWICK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3,555</a:t>
                      </a:r>
                    </a:p>
                    <a:p>
                      <a:r>
                        <a:rPr lang="en-GB" sz="2400" dirty="0"/>
                        <a:t>(73 – 13,627)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52</a:t>
                      </a:r>
                    </a:p>
                    <a:p>
                      <a:r>
                        <a:rPr lang="en-GB" sz="2400" dirty="0"/>
                        <a:t>(6 – 121)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102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SHEFFIELD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7,545 </a:t>
                      </a:r>
                    </a:p>
                    <a:p>
                      <a:r>
                        <a:rPr lang="en-GB" sz="2400" dirty="0"/>
                        <a:t>(2,724 - 16,591)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652</a:t>
                      </a:r>
                    </a:p>
                    <a:p>
                      <a:r>
                        <a:rPr lang="en-GB" sz="2400" dirty="0"/>
                        <a:t>(36 – 395)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3,368</a:t>
                      </a:r>
                    </a:p>
                    <a:p>
                      <a:r>
                        <a:rPr lang="en-GB" sz="2400" dirty="0"/>
                        <a:t>(1,961-4,516)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81</a:t>
                      </a:r>
                    </a:p>
                    <a:p>
                      <a:r>
                        <a:rPr lang="en-GB" sz="2400" dirty="0"/>
                        <a:t>(15 – 181)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808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KLEIJNEN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7,364</a:t>
                      </a:r>
                    </a:p>
                    <a:p>
                      <a:r>
                        <a:rPr lang="en-GB" sz="2400" dirty="0"/>
                        <a:t>(3,524 – 9,870)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235</a:t>
                      </a:r>
                    </a:p>
                    <a:p>
                      <a:r>
                        <a:rPr lang="en-GB" sz="2400" dirty="0"/>
                        <a:t>(98 – 431)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SOTON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1,913</a:t>
                      </a:r>
                    </a:p>
                    <a:p>
                      <a:r>
                        <a:rPr lang="en-GB" sz="2400" dirty="0"/>
                        <a:t>(655 – 2,628)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189</a:t>
                      </a:r>
                    </a:p>
                    <a:p>
                      <a:r>
                        <a:rPr lang="en-GB" sz="2400" dirty="0"/>
                        <a:t>(65 – 329)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188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BMJ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4,101</a:t>
                      </a:r>
                    </a:p>
                    <a:p>
                      <a:r>
                        <a:rPr lang="en-GB" sz="2400" dirty="0"/>
                        <a:t>(1,428 – 6,079)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105</a:t>
                      </a:r>
                    </a:p>
                    <a:p>
                      <a:r>
                        <a:rPr lang="en-GB" sz="2400" dirty="0"/>
                        <a:t>(8 - &gt;3,644)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ABERDEEN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1,372</a:t>
                      </a:r>
                    </a:p>
                    <a:p>
                      <a:r>
                        <a:rPr lang="en-GB" sz="2400" dirty="0"/>
                        <a:t>(658 – 2,952)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73</a:t>
                      </a:r>
                    </a:p>
                    <a:p>
                      <a:r>
                        <a:rPr lang="en-GB" sz="2400" dirty="0"/>
                        <a:t>(15 - 173)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0763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89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2180E-F258-4469-BF0C-12CF7F19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06" y="46718"/>
            <a:ext cx="10023023" cy="1325563"/>
          </a:xfrm>
        </p:spPr>
        <p:txBody>
          <a:bodyPr/>
          <a:lstStyle/>
          <a:p>
            <a:r>
              <a:rPr lang="en-GB" b="1" dirty="0"/>
              <a:t>By Institution (Time Per Relevant Record)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BE070E71-93AC-41D9-AE30-0BCD3249D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140222"/>
              </p:ext>
            </p:extLst>
          </p:nvPr>
        </p:nvGraphicFramePr>
        <p:xfrm>
          <a:off x="470806" y="1142002"/>
          <a:ext cx="11250387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126">
                  <a:extLst>
                    <a:ext uri="{9D8B030D-6E8A-4147-A177-3AD203B41FA5}">
                      <a16:colId xmlns:a16="http://schemas.microsoft.com/office/drawing/2014/main" xmlns="" val="3528399180"/>
                    </a:ext>
                  </a:extLst>
                </a:gridCol>
                <a:gridCol w="2309389">
                  <a:extLst>
                    <a:ext uri="{9D8B030D-6E8A-4147-A177-3AD203B41FA5}">
                      <a16:colId xmlns:a16="http://schemas.microsoft.com/office/drawing/2014/main" xmlns="" val="2897929372"/>
                    </a:ext>
                  </a:extLst>
                </a:gridCol>
                <a:gridCol w="1512861">
                  <a:extLst>
                    <a:ext uri="{9D8B030D-6E8A-4147-A177-3AD203B41FA5}">
                      <a16:colId xmlns:a16="http://schemas.microsoft.com/office/drawing/2014/main" xmlns="" val="1612753250"/>
                    </a:ext>
                  </a:extLst>
                </a:gridCol>
                <a:gridCol w="1885629">
                  <a:extLst>
                    <a:ext uri="{9D8B030D-6E8A-4147-A177-3AD203B41FA5}">
                      <a16:colId xmlns:a16="http://schemas.microsoft.com/office/drawing/2014/main" xmlns="" val="3659690455"/>
                    </a:ext>
                  </a:extLst>
                </a:gridCol>
                <a:gridCol w="1957269">
                  <a:extLst>
                    <a:ext uri="{9D8B030D-6E8A-4147-A177-3AD203B41FA5}">
                      <a16:colId xmlns:a16="http://schemas.microsoft.com/office/drawing/2014/main" xmlns="" val="2885593932"/>
                    </a:ext>
                  </a:extLst>
                </a:gridCol>
                <a:gridCol w="1132113">
                  <a:extLst>
                    <a:ext uri="{9D8B030D-6E8A-4147-A177-3AD203B41FA5}">
                      <a16:colId xmlns:a16="http://schemas.microsoft.com/office/drawing/2014/main" xmlns="" val="297624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Mean NNR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MEAN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Mean NNR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MEAN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0992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COCHRANE 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860</a:t>
                      </a:r>
                    </a:p>
                    <a:p>
                      <a:r>
                        <a:rPr lang="en-GB" sz="2800" dirty="0"/>
                        <a:t>(234 – 1,795)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7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EXETER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165</a:t>
                      </a:r>
                    </a:p>
                    <a:p>
                      <a:r>
                        <a:rPr lang="en-GB" sz="2800" dirty="0"/>
                        <a:t>(16 - 392)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1.5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916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LIVERPOOL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226 </a:t>
                      </a:r>
                    </a:p>
                    <a:p>
                      <a:r>
                        <a:rPr lang="en-GB" sz="2800" dirty="0"/>
                        <a:t>(29 - 846)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WARWICK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52</a:t>
                      </a:r>
                    </a:p>
                    <a:p>
                      <a:r>
                        <a:rPr lang="en-GB" sz="2800" dirty="0"/>
                        <a:t>(6 – 121)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0.5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102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SHEFFIELD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652</a:t>
                      </a:r>
                    </a:p>
                    <a:p>
                      <a:r>
                        <a:rPr lang="en-GB" sz="2800" dirty="0"/>
                        <a:t>(36 – 395)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5.5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81</a:t>
                      </a:r>
                    </a:p>
                    <a:p>
                      <a:r>
                        <a:rPr lang="en-GB" sz="2800" dirty="0"/>
                        <a:t>(15 – 181)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0.6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808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KLEIJNEN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235</a:t>
                      </a:r>
                    </a:p>
                    <a:p>
                      <a:r>
                        <a:rPr lang="en-GB" sz="2800" dirty="0"/>
                        <a:t>(98 – 431)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SOTON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189</a:t>
                      </a:r>
                    </a:p>
                    <a:p>
                      <a:r>
                        <a:rPr lang="en-GB" sz="2800" dirty="0"/>
                        <a:t>(65 – 329)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1.5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188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BMJ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105</a:t>
                      </a:r>
                    </a:p>
                    <a:p>
                      <a:r>
                        <a:rPr lang="en-GB" sz="2800" dirty="0"/>
                        <a:t>(8 - &gt;3,644)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ABERDEEN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73</a:t>
                      </a:r>
                    </a:p>
                    <a:p>
                      <a:r>
                        <a:rPr lang="en-GB" sz="2800" dirty="0"/>
                        <a:t>(15 - 173)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0.6 Hrs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0763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00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959EB9-C333-4201-AF2E-0CA77EAE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32E632-2608-42E7-8487-31DD0F5C2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Little Evidence of “Community Norms” on Acceptable Result Sets or Numbers Needed to Read</a:t>
            </a:r>
          </a:p>
          <a:p>
            <a:r>
              <a:rPr lang="en-GB" dirty="0"/>
              <a:t>Considerable Variation in Means and Ranges</a:t>
            </a:r>
          </a:p>
          <a:p>
            <a:r>
              <a:rPr lang="en-GB" dirty="0"/>
              <a:t>Clear Difference in Expectations between Cochrane (Public Health) Reviews and NIHR HTA Products</a:t>
            </a:r>
          </a:p>
          <a:p>
            <a:r>
              <a:rPr lang="en-GB" dirty="0"/>
              <a:t>Some Evidence for “Institutional Norms” (although different Information Specialists involved; some without Info Specialists)</a:t>
            </a:r>
          </a:p>
          <a:p>
            <a:r>
              <a:rPr lang="en-GB" dirty="0"/>
              <a:t>Some Evidence that Information Specialists are associated with more Efficient Searches, No Info Specialist with less Efficient Searches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183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Publish or Perish Version 6.0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340768"/>
            <a:ext cx="106571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7608" y="278092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https://harzing.com/resources/publish-or-perish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336" y="4869160"/>
            <a:ext cx="194421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Potential for finding more relevant studies earlier in review process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9631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Supplementary Search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b="1" dirty="0"/>
              <a:t>Cooper C, Lovell R, Husk K, Booth A &amp; Garside R (2017) Supplementary search methods were more effective and offered better value than bibliographic database searching: A case study from public health and environmental enhancement. </a:t>
            </a:r>
            <a:r>
              <a:rPr lang="en-GB" sz="2600" b="1" i="1" dirty="0"/>
              <a:t>Research Synthesis Methods</a:t>
            </a:r>
            <a:r>
              <a:rPr lang="en-GB" sz="2600" b="1" dirty="0" smtClean="0"/>
              <a:t>.</a:t>
            </a:r>
          </a:p>
          <a:p>
            <a:r>
              <a:rPr lang="en-GB" b="1" dirty="0" smtClean="0"/>
              <a:t>Bibliographic </a:t>
            </a:r>
            <a:r>
              <a:rPr lang="en-GB" b="1" dirty="0"/>
              <a:t>databases </a:t>
            </a:r>
            <a:r>
              <a:rPr lang="en-GB" b="1" dirty="0" smtClean="0"/>
              <a:t>approach: 21 </a:t>
            </a:r>
            <a:r>
              <a:rPr lang="en-GB" b="1" dirty="0"/>
              <a:t>409 studies to screen and 2 included qualitative studies were uniquely identified.</a:t>
            </a:r>
            <a:r>
              <a:rPr lang="en-GB" dirty="0"/>
              <a:t> Study quality was moderate, and contribution to the synthesis was minimal. </a:t>
            </a:r>
            <a:endParaRPr lang="en-GB" dirty="0" smtClean="0"/>
          </a:p>
          <a:p>
            <a:r>
              <a:rPr lang="en-GB" b="1" dirty="0" smtClean="0"/>
              <a:t>Supplementary </a:t>
            </a:r>
            <a:r>
              <a:rPr lang="en-GB" b="1" dirty="0"/>
              <a:t>search </a:t>
            </a:r>
            <a:r>
              <a:rPr lang="en-GB" b="1" dirty="0" smtClean="0"/>
              <a:t>approach: 453 </a:t>
            </a:r>
            <a:r>
              <a:rPr lang="en-GB" b="1" dirty="0"/>
              <a:t>studies to screen and 9 included studies were uniquely identified. </a:t>
            </a:r>
            <a:endParaRPr lang="en-GB" b="1" dirty="0" smtClean="0"/>
          </a:p>
          <a:p>
            <a:r>
              <a:rPr lang="en-GB" b="1" dirty="0" err="1" smtClean="0"/>
              <a:t>CERQual</a:t>
            </a:r>
            <a:r>
              <a:rPr lang="en-GB" b="1" dirty="0" smtClean="0"/>
              <a:t> Verdicts: </a:t>
            </a:r>
            <a:r>
              <a:rPr lang="en-GB" dirty="0" smtClean="0"/>
              <a:t>Four </a:t>
            </a:r>
            <a:r>
              <a:rPr lang="en-GB" dirty="0"/>
              <a:t>quantitative studies were poor quality but made a substantive contribution to the synthesis; 5 studies were qualitative: 3 studies were good quality, one was moderate quality, and 1 study was excluded from the synthesis due to poor quality. All 4 included qualitative studies made significant contributions to the synthesis.</a:t>
            </a:r>
          </a:p>
        </p:txBody>
      </p:sp>
    </p:spTree>
    <p:extLst>
      <p:ext uri="{BB962C8B-B14F-4D97-AF65-F5344CB8AC3E}">
        <p14:creationId xmlns:p14="http://schemas.microsoft.com/office/powerpoint/2010/main" val="194959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E08E7-2C2A-45E9-A977-35BAC81F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704" y="116632"/>
            <a:ext cx="8308504" cy="762000"/>
          </a:xfrm>
        </p:spPr>
        <p:txBody>
          <a:bodyPr/>
          <a:lstStyle/>
          <a:p>
            <a:r>
              <a:rPr lang="en-GB" dirty="0"/>
              <a:t>The Way </a:t>
            </a:r>
            <a:r>
              <a:rPr lang="en-GB" dirty="0" smtClean="0"/>
              <a:t>Forward?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7F2DAF-7347-4BF5-8E13-CA7558F98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268760"/>
            <a:ext cx="11378191" cy="4827240"/>
          </a:xfrm>
        </p:spPr>
        <p:txBody>
          <a:bodyPr/>
          <a:lstStyle/>
          <a:p>
            <a:r>
              <a:rPr lang="en-GB" sz="2800" dirty="0" smtClean="0"/>
              <a:t>Legitimised move to fewer databases?</a:t>
            </a:r>
          </a:p>
          <a:p>
            <a:r>
              <a:rPr lang="en-GB" sz="2800" dirty="0" smtClean="0"/>
              <a:t>Greater share of data on database yield (cp. Alison Bethel documentation)</a:t>
            </a:r>
            <a:endParaRPr lang="en-GB" sz="2800" dirty="0" smtClean="0"/>
          </a:p>
          <a:p>
            <a:r>
              <a:rPr lang="en-GB" sz="2800" dirty="0"/>
              <a:t>Greater sharing of  </a:t>
            </a:r>
            <a:r>
              <a:rPr lang="en-GB" sz="2800" dirty="0" smtClean="0"/>
              <a:t>data on retrieval effectiveness (e.g. by discipline, topic, institution, review type </a:t>
            </a:r>
            <a:r>
              <a:rPr lang="en-GB" sz="2800" dirty="0" err="1" smtClean="0"/>
              <a:t>etc</a:t>
            </a:r>
            <a:r>
              <a:rPr lang="en-GB" sz="2800" dirty="0" smtClean="0"/>
              <a:t>)</a:t>
            </a:r>
            <a:endParaRPr lang="en-GB" sz="2800" dirty="0"/>
          </a:p>
          <a:p>
            <a:r>
              <a:rPr lang="en-GB" sz="2800" dirty="0" smtClean="0"/>
              <a:t>Greater agreement on “norms” for search results and numbers needed to read/retrieve?</a:t>
            </a:r>
          </a:p>
          <a:p>
            <a:r>
              <a:rPr lang="en-GB" sz="2800" dirty="0" smtClean="0"/>
              <a:t>Greater exploration of citation searching as a complementary strategy (more recent, diffuse terminology etc.)  </a:t>
            </a:r>
            <a:r>
              <a:rPr lang="en-GB" sz="2800" dirty="0" smtClean="0">
                <a:solidFill>
                  <a:srgbClr val="FF0000"/>
                </a:solidFill>
              </a:rPr>
              <a:t>[but Numbers Needed to Read are high for citation searching too!]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30B526-0388-4624-BB9E-5F581875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646081-D224-4D5F-9341-9D3A38E9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© The University of Sheffield</a:t>
            </a:r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1C790-7F25-479E-984F-212BFEDA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0EF6-6C13-413D-A541-8FA2732E8850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1274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7F538-BEE0-4F07-B81E-169DD8A2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5" y="152400"/>
            <a:ext cx="8497871" cy="762000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47EB64-9C13-48EA-A867-8D4E0006E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052736"/>
            <a:ext cx="11450199" cy="5043264"/>
          </a:xfrm>
        </p:spPr>
        <p:txBody>
          <a:bodyPr/>
          <a:lstStyle/>
          <a:p>
            <a:r>
              <a:rPr lang="en-GB" sz="2000" dirty="0"/>
              <a:t>Booth, A. (2016). Over 85% of included studies in systematic reviews are on MEDLINE. Journal of clinical epidemiology, 79, 165.</a:t>
            </a:r>
          </a:p>
          <a:p>
            <a:r>
              <a:rPr lang="en-GB" sz="2000" dirty="0" err="1" smtClean="0"/>
              <a:t>Bramer</a:t>
            </a:r>
            <a:r>
              <a:rPr lang="en-GB" sz="2000" dirty="0" smtClean="0"/>
              <a:t> </a:t>
            </a:r>
            <a:r>
              <a:rPr lang="en-GB" sz="2000" dirty="0"/>
              <a:t>WM, et al (2016). Comparing the coverage, recall, and precision of searches for 120 systematic reviews in </a:t>
            </a:r>
            <a:r>
              <a:rPr lang="en-GB" sz="2000" dirty="0" err="1"/>
              <a:t>Embase</a:t>
            </a:r>
            <a:r>
              <a:rPr lang="en-GB" sz="2000" dirty="0"/>
              <a:t>, MEDLINE, and Google Scholar: a prospective study. Systematic Reviews; 2016 Mar 1;5(1). </a:t>
            </a:r>
          </a:p>
          <a:p>
            <a:r>
              <a:rPr lang="en-GB" sz="2000" dirty="0" err="1"/>
              <a:t>Halladay</a:t>
            </a:r>
            <a:r>
              <a:rPr lang="en-GB" sz="2000" dirty="0"/>
              <a:t>, C. W., et al (2015). Using data sources beyond PubMed has a modest impact on the results of systematic reviews of therapeutic interventions. Journal of clinical epidemiology, 68(9), 1076-1084.</a:t>
            </a:r>
          </a:p>
          <a:p>
            <a:r>
              <a:rPr lang="en-GB" sz="2000" dirty="0" err="1"/>
              <a:t>Nussbaumer-Streit</a:t>
            </a:r>
            <a:r>
              <a:rPr lang="en-GB" sz="2000" dirty="0"/>
              <a:t> B, </a:t>
            </a:r>
            <a:r>
              <a:rPr lang="en-GB" sz="2000" dirty="0" err="1"/>
              <a:t>Klerings</a:t>
            </a:r>
            <a:r>
              <a:rPr lang="en-GB" sz="2000" dirty="0"/>
              <a:t> I, Wagner G, </a:t>
            </a:r>
            <a:r>
              <a:rPr lang="en-GB" sz="2000" dirty="0" err="1"/>
              <a:t>Heise</a:t>
            </a:r>
            <a:r>
              <a:rPr lang="en-GB" sz="2000" dirty="0"/>
              <a:t> TL, </a:t>
            </a:r>
            <a:r>
              <a:rPr lang="en-GB" sz="2000" dirty="0" err="1"/>
              <a:t>Dobrescu</a:t>
            </a:r>
            <a:r>
              <a:rPr lang="en-GB" sz="2000" dirty="0"/>
              <a:t> AI, Armijo-</a:t>
            </a:r>
            <a:r>
              <a:rPr lang="en-GB" sz="2000" dirty="0" err="1"/>
              <a:t>Olivo</a:t>
            </a:r>
            <a:r>
              <a:rPr lang="en-GB" sz="2000" dirty="0"/>
              <a:t> S, </a:t>
            </a:r>
            <a:r>
              <a:rPr lang="en-GB" sz="2000" dirty="0" err="1"/>
              <a:t>Stratil</a:t>
            </a:r>
            <a:r>
              <a:rPr lang="en-GB" sz="2000" dirty="0"/>
              <a:t> JM, </a:t>
            </a:r>
            <a:r>
              <a:rPr lang="en-GB" sz="2000" dirty="0" err="1"/>
              <a:t>Persad</a:t>
            </a:r>
            <a:r>
              <a:rPr lang="en-GB" sz="2000" dirty="0"/>
              <a:t> E, </a:t>
            </a:r>
            <a:r>
              <a:rPr lang="en-GB" sz="2000" dirty="0" err="1"/>
              <a:t>Lhachimi</a:t>
            </a:r>
            <a:r>
              <a:rPr lang="en-GB" sz="2000" dirty="0"/>
              <a:t> SK, Van Noord MG, </a:t>
            </a:r>
            <a:r>
              <a:rPr lang="en-GB" sz="2000" dirty="0" err="1"/>
              <a:t>Mittermayr</a:t>
            </a:r>
            <a:r>
              <a:rPr lang="en-GB" sz="2000" dirty="0"/>
              <a:t> T, </a:t>
            </a:r>
            <a:r>
              <a:rPr lang="en-GB" sz="2000" dirty="0" err="1"/>
              <a:t>Zeeb</a:t>
            </a:r>
            <a:r>
              <a:rPr lang="en-GB" sz="2000" dirty="0"/>
              <a:t> H, </a:t>
            </a:r>
            <a:r>
              <a:rPr lang="en-GB" sz="2000" dirty="0" err="1"/>
              <a:t>Hemkens</a:t>
            </a:r>
            <a:r>
              <a:rPr lang="en-GB" sz="2000" dirty="0"/>
              <a:t> L, </a:t>
            </a:r>
            <a:r>
              <a:rPr lang="en-GB" sz="2000" dirty="0" err="1"/>
              <a:t>Gartlehner</a:t>
            </a:r>
            <a:r>
              <a:rPr lang="en-GB" sz="2000" dirty="0"/>
              <a:t> G. Abbreviated literature searches were viable alternatives to comprehensive searches: a meta-epidemiological study. J </a:t>
            </a:r>
            <a:r>
              <a:rPr lang="en-GB" sz="2000" dirty="0" err="1"/>
              <a:t>Clin</a:t>
            </a:r>
            <a:r>
              <a:rPr lang="en-GB" sz="2000" dirty="0"/>
              <a:t> </a:t>
            </a:r>
            <a:r>
              <a:rPr lang="en-GB" sz="2000" dirty="0" err="1"/>
              <a:t>Epidemiol</a:t>
            </a:r>
            <a:r>
              <a:rPr lang="en-GB" sz="2000" dirty="0"/>
              <a:t>. 2018 Oct;102:1-11. </a:t>
            </a:r>
            <a:r>
              <a:rPr lang="en-GB" sz="2000" dirty="0" err="1"/>
              <a:t>doi</a:t>
            </a:r>
            <a:r>
              <a:rPr lang="en-GB" sz="2000" dirty="0"/>
              <a:t>: 10.1016/j.jclinepi.2018.05.022.</a:t>
            </a:r>
          </a:p>
          <a:p>
            <a:r>
              <a:rPr lang="en-GB" sz="2000" dirty="0" smtClean="0"/>
              <a:t>Sampson </a:t>
            </a:r>
            <a:r>
              <a:rPr lang="en-GB" sz="2000" dirty="0"/>
              <a:t>M, </a:t>
            </a:r>
            <a:r>
              <a:rPr lang="en-GB" sz="2000" dirty="0" err="1"/>
              <a:t>Tetzlaff</a:t>
            </a:r>
            <a:r>
              <a:rPr lang="en-GB" sz="2000" dirty="0"/>
              <a:t> J, Urquhart C. Precision of healthcare systematic review searches in a cross-sectional sample. Research Synthesis Methods; 2011 Jun;2(2):119–25. Available from: http://dx.doi.org/10.1002/jrsm.42</a:t>
            </a:r>
          </a:p>
          <a:p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A1E10A-03D2-4E18-8FFF-ECB4F75B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5FBF02-21E5-473B-88E5-BA2FDA9E2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© The University of Sheffield</a:t>
            </a:r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14726-D1A2-4F26-B7A2-E255E620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0EF6-6C13-413D-A541-8FA2732E8850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076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688" y="152400"/>
            <a:ext cx="8064896" cy="762000"/>
          </a:xfrm>
        </p:spPr>
        <p:txBody>
          <a:bodyPr/>
          <a:lstStyle/>
          <a:p>
            <a:r>
              <a:rPr lang="en-GB" dirty="0" smtClean="0"/>
              <a:t>Conflict </a:t>
            </a:r>
            <a:r>
              <a:rPr lang="en-GB" dirty="0"/>
              <a:t>of Interest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772816"/>
            <a:ext cx="9721080" cy="3733800"/>
          </a:xfrm>
        </p:spPr>
        <p:txBody>
          <a:bodyPr/>
          <a:lstStyle/>
          <a:p>
            <a:r>
              <a:rPr lang="en-GB" dirty="0" smtClean="0">
                <a:latin typeface="Lucida Calligraphy" panose="03010101010101010101" pitchFamily="66" charset="0"/>
              </a:rPr>
              <a:t>I </a:t>
            </a:r>
            <a:r>
              <a:rPr lang="en-GB" dirty="0">
                <a:latin typeface="Lucida Calligraphy" panose="03010101010101010101" pitchFamily="66" charset="0"/>
              </a:rPr>
              <a:t>have no actual or potential conflict of interest in relation to this presentation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30EF6-6C13-413D-A541-8FA2732E8850}" type="slidenum">
              <a:rPr lang="en-GB" altLang="en-US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889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32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025EE7-C69D-40DF-8D52-9C1A6D2A5A39}" type="datetime1">
              <a:rPr lang="en-GB" altLang="en-US" sz="1000"/>
              <a:pPr>
                <a:spcBef>
                  <a:spcPct val="0"/>
                </a:spcBef>
                <a:buFontTx/>
                <a:buNone/>
              </a:pPr>
              <a:t>14/09/2018</a:t>
            </a:fld>
            <a:endParaRPr lang="en-GB" altLang="en-US" sz="1000">
              <a:solidFill>
                <a:srgbClr val="FFFFFF"/>
              </a:solidFill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32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000"/>
              <a:t>© The University of Sheffield</a:t>
            </a:r>
            <a:endParaRPr lang="en-GB" altLang="en-US" sz="1000">
              <a:solidFill>
                <a:srgbClr val="FFFFFF"/>
              </a:solidFill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32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AFD3E5-F232-44AE-8B1E-ADB37CE449FF}" type="slidenum">
              <a:rPr lang="en-GB" altLang="en-US" sz="1800">
                <a:latin typeface="TUOS Stephenson" panose="020705030800000200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800">
              <a:latin typeface="TUOS Stephenson" panose="02070503080000020004" pitchFamily="18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Rapid Reviews – The Challenges</a:t>
            </a:r>
          </a:p>
          <a:p>
            <a:pPr eaLnBrk="1" hangingPunct="1"/>
            <a:r>
              <a:rPr lang="en-GB" altLang="en-US" dirty="0" smtClean="0"/>
              <a:t>Lines for Exploration</a:t>
            </a:r>
          </a:p>
          <a:p>
            <a:pPr eaLnBrk="1" hangingPunct="1"/>
            <a:r>
              <a:rPr lang="en-GB" altLang="en-US" dirty="0" smtClean="0"/>
              <a:t>Future Directions?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477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Rapid Reviews – Abbreviated or Accelerated</a:t>
            </a:r>
            <a:endParaRPr lang="en-GB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Abbreviated: </a:t>
            </a:r>
            <a:r>
              <a:rPr lang="en-GB" dirty="0" smtClean="0"/>
              <a:t>“Cutting Corners” </a:t>
            </a:r>
            <a:r>
              <a:rPr lang="en-GB" u="sng" dirty="0" smtClean="0"/>
              <a:t>but</a:t>
            </a:r>
          </a:p>
          <a:p>
            <a:r>
              <a:rPr lang="en-GB" dirty="0" smtClean="0"/>
              <a:t>Which corners to cut?</a:t>
            </a:r>
          </a:p>
          <a:p>
            <a:r>
              <a:rPr lang="en-GB" dirty="0" smtClean="0"/>
              <a:t>What are the methodological implications of cutting corners?</a:t>
            </a:r>
          </a:p>
          <a:p>
            <a:endParaRPr lang="en-GB" b="1" dirty="0" smtClean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Accelerated: </a:t>
            </a:r>
            <a:r>
              <a:rPr lang="en-GB" dirty="0" smtClean="0"/>
              <a:t>“Working Smarter” </a:t>
            </a:r>
            <a:r>
              <a:rPr lang="en-GB" u="sng" dirty="0" smtClean="0"/>
              <a:t>but</a:t>
            </a:r>
          </a:p>
          <a:p>
            <a:r>
              <a:rPr lang="en-GB" dirty="0" smtClean="0"/>
              <a:t>Which technologies to use?</a:t>
            </a:r>
          </a:p>
          <a:p>
            <a:r>
              <a:rPr lang="en-GB" dirty="0" smtClean="0"/>
              <a:t>What are the workflow implications of working smarter?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0EF6-6C13-413D-A541-8FA2732E8850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62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“Cutting Corners”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84767" y="2060848"/>
            <a:ext cx="10972800" cy="4035152"/>
          </a:xfrm>
        </p:spPr>
        <p:txBody>
          <a:bodyPr/>
          <a:lstStyle/>
          <a:p>
            <a:r>
              <a:rPr lang="en-GB" dirty="0" smtClean="0"/>
              <a:t>How few Databases are enough?</a:t>
            </a:r>
          </a:p>
          <a:p>
            <a:r>
              <a:rPr lang="en-GB" dirty="0" smtClean="0"/>
              <a:t>Role of Citation Searches – for Reviews and for Updates</a:t>
            </a:r>
          </a:p>
          <a:p>
            <a:r>
              <a:rPr lang="en-GB" dirty="0" smtClean="0"/>
              <a:t>What are “reasonable norms” for search results/yields? </a:t>
            </a:r>
            <a:endParaRPr lang="en-GB" dirty="0"/>
          </a:p>
          <a:p>
            <a:pPr marL="0" indent="0">
              <a:buNone/>
            </a:pPr>
            <a:r>
              <a:rPr lang="en-GB" sz="4400" dirty="0" smtClean="0">
                <a:latin typeface="+mj-lt"/>
              </a:rPr>
              <a:t>“Working Smarter”</a:t>
            </a:r>
          </a:p>
          <a:p>
            <a:r>
              <a:rPr lang="en-GB" dirty="0" smtClean="0"/>
              <a:t>Role of Supplementary Searching </a:t>
            </a:r>
          </a:p>
          <a:p>
            <a:r>
              <a:rPr lang="en-GB" dirty="0" smtClean="0"/>
              <a:t>Publish or Perish Software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6A64D-9FA2-4D13-9558-2852C5F15463}" type="datetime1">
              <a:rPr lang="en-GB" altLang="en-US" smtClean="0"/>
              <a:pPr>
                <a:defRPr/>
              </a:pPr>
              <a:t>14/09/2018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732B-1821-437D-A8A8-C7D0648FA8F8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431704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2A196F"/>
                </a:solidFill>
              </a:rPr>
              <a:t>Lines for Exploration</a:t>
            </a:r>
            <a:endParaRPr lang="en-GB" sz="3200" b="1" dirty="0">
              <a:solidFill>
                <a:srgbClr val="2A19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7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431704" y="144955"/>
            <a:ext cx="835389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 dirty="0">
                <a:latin typeface="Arial"/>
                <a:ea typeface="Arial"/>
                <a:cs typeface="Arial"/>
                <a:sym typeface="Arial"/>
              </a:rPr>
              <a:t>What do we already </a:t>
            </a:r>
            <a:r>
              <a:rPr lang="en-GB" sz="4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know?</a:t>
            </a:r>
            <a:endParaRPr dirty="0"/>
          </a:p>
        </p:txBody>
      </p:sp>
      <p:graphicFrame>
        <p:nvGraphicFramePr>
          <p:cNvPr id="181" name="Shape 181"/>
          <p:cNvGraphicFramePr/>
          <p:nvPr>
            <p:extLst>
              <p:ext uri="{D42A27DB-BD31-4B8C-83A1-F6EECF244321}">
                <p14:modId xmlns:p14="http://schemas.microsoft.com/office/powerpoint/2010/main" val="3193585222"/>
              </p:ext>
            </p:extLst>
          </p:nvPr>
        </p:nvGraphicFramePr>
        <p:xfrm>
          <a:off x="191344" y="1340769"/>
          <a:ext cx="11594275" cy="59880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75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8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98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84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strike="noStrike" cap="none" dirty="0">
                          <a:solidFill>
                            <a:srgbClr val="2A196F"/>
                          </a:solidFill>
                        </a:rPr>
                        <a:t>Item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2A196F"/>
                          </a:solidFill>
                        </a:rPr>
                        <a:t>Number Screened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2A196F"/>
                          </a:solidFill>
                        </a:rPr>
                        <a:t>Number Included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2A196F"/>
                          </a:solidFill>
                        </a:rPr>
                        <a:t>Number Needed to Retrieve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>
                          <a:solidFill>
                            <a:srgbClr val="2A196F"/>
                          </a:solidFill>
                        </a:rPr>
                        <a:t>94 systematic reviews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>
                          <a:solidFill>
                            <a:srgbClr val="2A196F"/>
                          </a:solidFill>
                        </a:rPr>
                        <a:t>(Sampson et al, 2011)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2A196F"/>
                          </a:solidFill>
                        </a:rPr>
                        <a:t>189334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2A196F"/>
                          </a:solidFill>
                        </a:rPr>
                        <a:t>5734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33</a:t>
                      </a:r>
                      <a:endParaRPr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>
                          <a:solidFill>
                            <a:srgbClr val="2A196F"/>
                          </a:solidFill>
                        </a:rPr>
                        <a:t>Nichol et al., 2004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2A196F"/>
                          </a:solidFill>
                        </a:rPr>
                        <a:t>10578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2A196F"/>
                          </a:solidFill>
                        </a:rPr>
                        <a:t>254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2A196F"/>
                          </a:solidFill>
                        </a:rPr>
                        <a:t>42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2A196F"/>
                          </a:solidFill>
                        </a:rPr>
                        <a:t>Gulmezoglu et al., 2004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>
                          <a:solidFill>
                            <a:srgbClr val="2A196F"/>
                          </a:solidFill>
                        </a:rPr>
                        <a:t>64586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2A196F"/>
                          </a:solidFill>
                        </a:rPr>
                        <a:t>2443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2A196F"/>
                          </a:solidFill>
                        </a:rPr>
                        <a:t>26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rgbClr val="2A196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2A196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2A196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2A196F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2A196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2A196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2A196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rgbClr val="2A196F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1219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25/09/2017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1828800" y="6553200"/>
            <a:ext cx="690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5016361" y="5657671"/>
            <a:ext cx="59776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A196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Average no. of references per review =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2,014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58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001" t="25103" r="16334" b="796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1219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25/09/2017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1828800" y="6553200"/>
            <a:ext cx="690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© The University of Sheffield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6600056" y="0"/>
            <a:ext cx="48965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(Original Data – Booth, 2017)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58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6A852-C111-4E55-87F5-2E1AB246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116632"/>
            <a:ext cx="8380512" cy="762000"/>
          </a:xfrm>
        </p:spPr>
        <p:txBody>
          <a:bodyPr/>
          <a:lstStyle/>
          <a:p>
            <a:r>
              <a:rPr lang="en-GB" b="1" dirty="0"/>
              <a:t>From </a:t>
            </a:r>
            <a:r>
              <a:rPr lang="en-GB" b="1" dirty="0" smtClean="0"/>
              <a:t>“Opportunistic” </a:t>
            </a:r>
            <a:r>
              <a:rPr lang="en-GB" b="1" dirty="0"/>
              <a:t>Sample (n = 20) on Google Scholar (All using Info Scientist)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D4E77-54D4-422C-86A0-923E6E96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/>
              <a:t>Mean Number of References per Review = </a:t>
            </a:r>
            <a:r>
              <a:rPr lang="en-GB" sz="4000" b="1" dirty="0"/>
              <a:t>6100</a:t>
            </a:r>
            <a:r>
              <a:rPr lang="en-GB" sz="4000" dirty="0"/>
              <a:t> References (almost 3 times Sampson sample)</a:t>
            </a:r>
          </a:p>
          <a:p>
            <a:r>
              <a:rPr lang="en-GB" sz="4000" dirty="0"/>
              <a:t>Mean Number of References to Screen per Included Paper =  </a:t>
            </a:r>
            <a:r>
              <a:rPr lang="en-GB" sz="4000" b="1" dirty="0"/>
              <a:t>147</a:t>
            </a:r>
            <a:r>
              <a:rPr lang="en-GB" sz="4000" dirty="0"/>
              <a:t> References (Almost 4.5 times Sampson Sample)</a:t>
            </a:r>
          </a:p>
        </p:txBody>
      </p:sp>
    </p:spTree>
    <p:extLst>
      <p:ext uri="{BB962C8B-B14F-4D97-AF65-F5344CB8AC3E}">
        <p14:creationId xmlns:p14="http://schemas.microsoft.com/office/powerpoint/2010/main" val="4176094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4018A-B1A4-45ED-9E91-9417713D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116632"/>
            <a:ext cx="8524528" cy="762000"/>
          </a:xfrm>
        </p:spPr>
        <p:txBody>
          <a:bodyPr/>
          <a:lstStyle/>
          <a:p>
            <a:r>
              <a:rPr lang="en-GB" dirty="0"/>
              <a:t>Methods for this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91285C-BBC0-4422-B327-D24C0220C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124744"/>
            <a:ext cx="11451771" cy="573325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5 most recently published Cochrane Public Health Reviews</a:t>
            </a:r>
          </a:p>
          <a:p>
            <a:r>
              <a:rPr lang="en-GB" dirty="0"/>
              <a:t>5 most recently published reviews on NIHR Journals Library for each of the 9 NICE TAR teams:</a:t>
            </a:r>
          </a:p>
          <a:p>
            <a:pPr lvl="1"/>
            <a:r>
              <a:rPr lang="en-GB" u="sng" dirty="0">
                <a:hlinkClick r:id="rId2"/>
              </a:rPr>
              <a:t>Aberdeen HTA Group, University of Aberdeen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BMJ Technology Assessment Group (BMJ-TAG)</a:t>
            </a:r>
            <a:endParaRPr lang="en-GB" dirty="0"/>
          </a:p>
          <a:p>
            <a:pPr lvl="1"/>
            <a:r>
              <a:rPr lang="en-GB" dirty="0">
                <a:hlinkClick r:id="rId4"/>
              </a:rPr>
              <a:t>Centre for Reviews and Dissemination/Centre for Health Economics, University of York</a:t>
            </a:r>
            <a:endParaRPr lang="en-GB" dirty="0"/>
          </a:p>
          <a:p>
            <a:pPr lvl="1"/>
            <a:r>
              <a:rPr lang="en-GB" dirty="0" err="1">
                <a:hlinkClick r:id="rId5"/>
              </a:rPr>
              <a:t>Kleijnen</a:t>
            </a:r>
            <a:r>
              <a:rPr lang="en-GB" dirty="0">
                <a:hlinkClick r:id="rId5"/>
              </a:rPr>
              <a:t> Systematic Reviews Ltd</a:t>
            </a:r>
            <a:endParaRPr lang="en-GB" dirty="0"/>
          </a:p>
          <a:p>
            <a:pPr lvl="1"/>
            <a:r>
              <a:rPr lang="en-GB" dirty="0">
                <a:hlinkClick r:id="rId6"/>
              </a:rPr>
              <a:t>Liverpool Reviews and Implementation Group, University of Liverpool</a:t>
            </a:r>
            <a:endParaRPr lang="en-GB" dirty="0"/>
          </a:p>
          <a:p>
            <a:pPr lvl="1"/>
            <a:r>
              <a:rPr lang="en-GB" dirty="0" err="1">
                <a:hlinkClick r:id="rId7"/>
              </a:rPr>
              <a:t>PenTAG</a:t>
            </a:r>
            <a:r>
              <a:rPr lang="en-GB" dirty="0">
                <a:hlinkClick r:id="rId7"/>
              </a:rPr>
              <a:t>, Evidence Synthesis &amp; Modelling for Health Improvement (ESMI), University of Exeter</a:t>
            </a:r>
            <a:endParaRPr lang="en-GB" dirty="0"/>
          </a:p>
          <a:p>
            <a:pPr lvl="1"/>
            <a:r>
              <a:rPr lang="en-GB" dirty="0">
                <a:hlinkClick r:id="rId8"/>
              </a:rPr>
              <a:t>School of Health and Related Research, University of Sheffield</a:t>
            </a:r>
            <a:endParaRPr lang="en-GB" dirty="0"/>
          </a:p>
          <a:p>
            <a:pPr lvl="1"/>
            <a:r>
              <a:rPr lang="en-GB" dirty="0">
                <a:hlinkClick r:id="rId9"/>
              </a:rPr>
              <a:t>Southampton Health Technology Assessments Centre, University of Southampton</a:t>
            </a:r>
            <a:endParaRPr lang="en-GB" dirty="0"/>
          </a:p>
          <a:p>
            <a:pPr lvl="1"/>
            <a:r>
              <a:rPr lang="en-GB" dirty="0">
                <a:hlinkClick r:id="rId10"/>
              </a:rPr>
              <a:t>Warwick Evidence, University of Warwick</a:t>
            </a:r>
            <a:endParaRPr lang="en-GB" dirty="0"/>
          </a:p>
          <a:p>
            <a:pPr marL="457200" lvl="1" indent="0">
              <a:buNone/>
            </a:pPr>
            <a:r>
              <a:rPr lang="en-GB" b="1" i="1" dirty="0"/>
              <a:t>(NB. Reviews could be but were not necessarily TAR reports)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686119"/>
      </p:ext>
    </p:extLst>
  </p:cSld>
  <p:clrMapOvr>
    <a:masterClrMapping/>
  </p:clrMapOvr>
</p:sld>
</file>

<file path=ppt/theme/theme1.xml><?xml version="1.0" encoding="utf-8"?>
<a:theme xmlns:a="http://schemas.openxmlformats.org/drawingml/2006/main" name="tuos_ppt_template_white">
  <a:themeElements>
    <a:clrScheme name="">
      <a:dk1>
        <a:srgbClr val="00FFFF"/>
      </a:dk1>
      <a:lt1>
        <a:srgbClr val="FFFFFF"/>
      </a:lt1>
      <a:dk2>
        <a:srgbClr val="FFFF33"/>
      </a:dk2>
      <a:lt2>
        <a:srgbClr val="FCFBE3"/>
      </a:lt2>
      <a:accent1>
        <a:srgbClr val="FFFF00"/>
      </a:accent1>
      <a:accent2>
        <a:srgbClr val="B5B5B5"/>
      </a:accent2>
      <a:accent3>
        <a:srgbClr val="FFFFFF"/>
      </a:accent3>
      <a:accent4>
        <a:srgbClr val="00DADA"/>
      </a:accent4>
      <a:accent5>
        <a:srgbClr val="FFFFAA"/>
      </a:accent5>
      <a:accent6>
        <a:srgbClr val="A4A4A4"/>
      </a:accent6>
      <a:hlink>
        <a:srgbClr val="00B4F0"/>
      </a:hlink>
      <a:folHlink>
        <a:srgbClr val="FF00AE"/>
      </a:folHlink>
    </a:clrScheme>
    <a:fontScheme name="Default Design">
      <a:majorFont>
        <a:latin typeface="TUOS Stephenson"/>
        <a:ea typeface=""/>
        <a:cs typeface=""/>
      </a:majorFont>
      <a:minorFont>
        <a:latin typeface="TUOS Blak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128" charset="0"/>
          </a:defRPr>
        </a:defPPr>
      </a:lstStyle>
    </a:lnDef>
  </a:objectDefaults>
  <a:extraClrSchemeLst>
    <a:extraClrScheme>
      <a:clrScheme name="Default Design 1">
        <a:dk1>
          <a:srgbClr val="2A196F"/>
        </a:dk1>
        <a:lt1>
          <a:srgbClr val="F9FFA2"/>
        </a:lt1>
        <a:dk2>
          <a:srgbClr val="00B3EF"/>
        </a:dk2>
        <a:lt2>
          <a:srgbClr val="FCFBE3"/>
        </a:lt2>
        <a:accent1>
          <a:srgbClr val="FFFF00"/>
        </a:accent1>
        <a:accent2>
          <a:srgbClr val="B5B5B5"/>
        </a:accent2>
        <a:accent3>
          <a:srgbClr val="FBFFCE"/>
        </a:accent3>
        <a:accent4>
          <a:srgbClr val="22145E"/>
        </a:accent4>
        <a:accent5>
          <a:srgbClr val="FFFFAA"/>
        </a:accent5>
        <a:accent6>
          <a:srgbClr val="A4A4A4"/>
        </a:accent6>
        <a:hlink>
          <a:srgbClr val="00B4F0"/>
        </a:hlink>
        <a:folHlink>
          <a:srgbClr val="FF0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CFBE3"/>
    </a:dk1>
    <a:lt1>
      <a:srgbClr val="FFFFFF"/>
    </a:lt1>
    <a:dk2>
      <a:srgbClr val="336699"/>
    </a:dk2>
    <a:lt2>
      <a:srgbClr val="FFFF33"/>
    </a:lt2>
    <a:accent1>
      <a:srgbClr val="FFFF00"/>
    </a:accent1>
    <a:accent2>
      <a:srgbClr val="B5B5B5"/>
    </a:accent2>
    <a:accent3>
      <a:srgbClr val="ADB8CA"/>
    </a:accent3>
    <a:accent4>
      <a:srgbClr val="DADADA"/>
    </a:accent4>
    <a:accent5>
      <a:srgbClr val="FFFFAA"/>
    </a:accent5>
    <a:accent6>
      <a:srgbClr val="A4A4A4"/>
    </a:accent6>
    <a:hlink>
      <a:srgbClr val="00B4F0"/>
    </a:hlink>
    <a:folHlink>
      <a:srgbClr val="FF00AE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33"/>
    </a:dk2>
    <a:lt2>
      <a:srgbClr val="FCFBE3"/>
    </a:lt2>
    <a:accent1>
      <a:srgbClr val="FFFF00"/>
    </a:accent1>
    <a:accent2>
      <a:srgbClr val="B5B5B5"/>
    </a:accent2>
    <a:accent3>
      <a:srgbClr val="FFFFFF"/>
    </a:accent3>
    <a:accent4>
      <a:srgbClr val="DADADA"/>
    </a:accent4>
    <a:accent5>
      <a:srgbClr val="FFFFAA"/>
    </a:accent5>
    <a:accent6>
      <a:srgbClr val="A4A4A4"/>
    </a:accent6>
    <a:hlink>
      <a:srgbClr val="00B4F0"/>
    </a:hlink>
    <a:folHlink>
      <a:srgbClr val="FF00A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tuos_ppt_template_white</Template>
  <TotalTime>6196</TotalTime>
  <Words>1364</Words>
  <Application>Microsoft Office PowerPoint</Application>
  <PresentationFormat>Custom</PresentationFormat>
  <Paragraphs>219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TUOS Blake</vt:lpstr>
      <vt:lpstr>MS PGothic</vt:lpstr>
      <vt:lpstr>TUOS Stephenson</vt:lpstr>
      <vt:lpstr>Lucida Calligraphy</vt:lpstr>
      <vt:lpstr>Calibri Light</vt:lpstr>
      <vt:lpstr>Calibri</vt:lpstr>
      <vt:lpstr>tuos_ppt_template_white</vt:lpstr>
      <vt:lpstr>Office Theme</vt:lpstr>
      <vt:lpstr>1_Office Theme</vt:lpstr>
      <vt:lpstr>Rapid Reviews and “rapid” Systematic Reviews: what do we do about them?</vt:lpstr>
      <vt:lpstr>Conflict of Interest Statement</vt:lpstr>
      <vt:lpstr>Outline</vt:lpstr>
      <vt:lpstr>Rapid Reviews – Abbreviated or Accelerated</vt:lpstr>
      <vt:lpstr>“Cutting Corners”</vt:lpstr>
      <vt:lpstr>What do we already know?</vt:lpstr>
      <vt:lpstr>PowerPoint Presentation</vt:lpstr>
      <vt:lpstr>From “Opportunistic” Sample (n = 20) on Google Scholar (All using Info Scientist)</vt:lpstr>
      <vt:lpstr>Methods for this Study</vt:lpstr>
      <vt:lpstr>The Bottom Line</vt:lpstr>
      <vt:lpstr>By Institution</vt:lpstr>
      <vt:lpstr>By Institution (Time Per Relevant Record)</vt:lpstr>
      <vt:lpstr>Implications to Date</vt:lpstr>
      <vt:lpstr>Publish or Perish Version 6.0</vt:lpstr>
      <vt:lpstr>Supplementary Search Methods</vt:lpstr>
      <vt:lpstr>The Way Forward?</vt:lpstr>
      <vt:lpstr>References</vt:lpstr>
    </vt:vector>
  </TitlesOfParts>
  <Manager>Design team</Manager>
  <Company>Univeristy of Sheffield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PowerPoint Template</dc:title>
  <dc:subject>PowerPoint template</dc:subject>
  <dc:creator>Admin</dc:creator>
  <cp:keywords>tuos, sheffield, university, powerpoint, ppt, template, i-d, 2005, white, dmc</cp:keywords>
  <dc:description>Please use this template for all your screen presentation requirements - adapting as necessary to the audience and facility in which it might be seen._x000d_
_x000d_
© 2005  The Univeristy of Sheffield</dc:description>
  <cp:lastModifiedBy>User</cp:lastModifiedBy>
  <cp:revision>111</cp:revision>
  <cp:lastPrinted>2005-02-24T11:31:10Z</cp:lastPrinted>
  <dcterms:created xsi:type="dcterms:W3CDTF">2011-12-13T16:55:01Z</dcterms:created>
  <dcterms:modified xsi:type="dcterms:W3CDTF">2018-09-14T09:21:22Z</dcterms:modified>
  <cp:category>Templates, identity</cp:category>
</cp:coreProperties>
</file>