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4" r:id="rId1"/>
  </p:sldMasterIdLst>
  <p:notesMasterIdLst>
    <p:notesMasterId r:id="rId9"/>
  </p:notesMasterIdLst>
  <p:handoutMasterIdLst>
    <p:handoutMasterId r:id="rId10"/>
  </p:handoutMasterIdLst>
  <p:sldIdLst>
    <p:sldId id="261" r:id="rId2"/>
    <p:sldId id="265" r:id="rId3"/>
    <p:sldId id="264" r:id="rId4"/>
    <p:sldId id="266" r:id="rId5"/>
    <p:sldId id="268" r:id="rId6"/>
    <p:sldId id="259" r:id="rId7"/>
    <p:sldId id="267" r:id="rId8"/>
  </p:sldIdLst>
  <p:sldSz cx="12192000" cy="6858000"/>
  <p:notesSz cx="6731000" cy="98552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6" userDrawn="1">
          <p15:clr>
            <a:srgbClr val="A4A3A4"/>
          </p15:clr>
        </p15:guide>
        <p15:guide id="2" pos="5312" userDrawn="1">
          <p15:clr>
            <a:srgbClr val="A4A3A4"/>
          </p15:clr>
        </p15:guide>
        <p15:guide id="3" pos="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F4F8"/>
    <a:srgbClr val="FFFFFF"/>
    <a:srgbClr val="A3CBDB"/>
    <a:srgbClr val="9DC8D9"/>
    <a:srgbClr val="00BDE3"/>
    <a:srgbClr val="009DBE"/>
    <a:srgbClr val="D6F5F8"/>
    <a:srgbClr val="007F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6" y="516"/>
      </p:cViewPr>
      <p:guideLst>
        <p:guide orient="horz" pos="1776"/>
        <p:guide pos="5312"/>
        <p:guide pos="448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1920" y="-84"/>
      </p:cViewPr>
      <p:guideLst>
        <p:guide orient="horz" pos="3104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6238" cy="492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3175" y="0"/>
            <a:ext cx="2916238" cy="492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0C58247-DC68-4B56-A907-4F3DAD2F54CB}" type="datetime1">
              <a:rPr lang="de-DE"/>
              <a:pPr/>
              <a:t>14.09.2018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61488"/>
            <a:ext cx="2916238" cy="492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3175" y="9361488"/>
            <a:ext cx="2916238" cy="492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CC05BC4-0918-4E2F-B687-433CB52F127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08440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62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0963" y="739775"/>
            <a:ext cx="65690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7125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3075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63075"/>
            <a:ext cx="29162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3866280-498A-44F0-BA81-3A97E1E6A97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4809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0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1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1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1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Bild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02"/>
          <a:stretch>
            <a:fillRect/>
          </a:stretch>
        </p:blipFill>
        <p:spPr bwMode="auto">
          <a:xfrm>
            <a:off x="0" y="0"/>
            <a:ext cx="12192000" cy="645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572000" y="4419601"/>
            <a:ext cx="2844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spcBef>
                <a:spcPct val="50000"/>
              </a:spcBef>
            </a:pPr>
            <a:endParaRPr lang="de-DE" sz="2400">
              <a:latin typeface="Times" pitchFamily="-108" charset="0"/>
            </a:endParaRPr>
          </a:p>
        </p:txBody>
      </p:sp>
      <p:sp>
        <p:nvSpPr>
          <p:cNvPr id="45060" name="Titelplatzhalter 1"/>
          <p:cNvSpPr>
            <a:spLocks noGrp="1"/>
          </p:cNvSpPr>
          <p:nvPr>
            <p:ph type="ctrTitle"/>
          </p:nvPr>
        </p:nvSpPr>
        <p:spPr>
          <a:xfrm>
            <a:off x="914400" y="2133601"/>
            <a:ext cx="10668000" cy="1065213"/>
          </a:xfrm>
        </p:spPr>
        <p:txBody>
          <a:bodyPr/>
          <a:lstStyle>
            <a:lvl1pPr>
              <a:lnSpc>
                <a:spcPts val="3000"/>
              </a:lnSpc>
              <a:spcBef>
                <a:spcPts val="1000"/>
              </a:spcBef>
              <a:spcAft>
                <a:spcPts val="1000"/>
              </a:spcAft>
              <a:defRPr sz="2400"/>
            </a:lvl1pPr>
          </a:lstStyle>
          <a:p>
            <a:pPr lvl="0"/>
            <a:r>
              <a:rPr lang="de-DE" noProof="0" smtClean="0"/>
              <a:t>Titel der Präsentation</a:t>
            </a:r>
          </a:p>
        </p:txBody>
      </p:sp>
      <p:sp>
        <p:nvSpPr>
          <p:cNvPr id="45061" name="Textplatzhalter 2"/>
          <p:cNvSpPr>
            <a:spLocks noGrp="1"/>
          </p:cNvSpPr>
          <p:nvPr>
            <p:ph type="subTitle" idx="1"/>
          </p:nvPr>
        </p:nvSpPr>
        <p:spPr>
          <a:xfrm>
            <a:off x="914401" y="3429000"/>
            <a:ext cx="6718300" cy="1752600"/>
          </a:xfrm>
        </p:spPr>
        <p:txBody>
          <a:bodyPr/>
          <a:lstStyle>
            <a:lvl1pPr marL="0" indent="0">
              <a:buFont typeface="Wingdings" pitchFamily="-108" charset="2"/>
              <a:buNone/>
              <a:defRPr sz="2000">
                <a:solidFill>
                  <a:srgbClr val="007FB6"/>
                </a:solidFill>
              </a:defRPr>
            </a:lvl1pPr>
          </a:lstStyle>
          <a:p>
            <a:pPr lvl="0"/>
            <a:r>
              <a:rPr lang="de-DE" noProof="0" smtClean="0"/>
              <a:t>Untertitel der Präsentation</a:t>
            </a:r>
          </a:p>
        </p:txBody>
      </p:sp>
      <p:pic>
        <p:nvPicPr>
          <p:cNvPr id="45062" name="Bild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051" y="1295401"/>
            <a:ext cx="3333749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Bild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1" y="3962401"/>
            <a:ext cx="3333751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Bild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0" y="5257801"/>
            <a:ext cx="3333751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Bild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44"/>
          <a:stretch>
            <a:fillRect/>
          </a:stretch>
        </p:blipFill>
        <p:spPr bwMode="auto">
          <a:xfrm>
            <a:off x="0" y="0"/>
            <a:ext cx="12192000" cy="638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14"/>
          <p:cNvSpPr txBox="1">
            <a:spLocks noChangeArrowheads="1"/>
          </p:cNvSpPr>
          <p:nvPr userDrawn="1"/>
        </p:nvSpPr>
        <p:spPr bwMode="auto">
          <a:xfrm>
            <a:off x="4572000" y="4419601"/>
            <a:ext cx="2844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spcBef>
                <a:spcPct val="50000"/>
              </a:spcBef>
            </a:pPr>
            <a:endParaRPr lang="de-DE" sz="2400">
              <a:latin typeface="Times" pitchFamily="-108" charset="0"/>
            </a:endParaRP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321" y="188640"/>
            <a:ext cx="2960095" cy="665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ED64C-3D6B-4061-BB41-F28F1B1936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871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1219200"/>
            <a:ext cx="2743200" cy="51816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1219200"/>
            <a:ext cx="8026400" cy="51816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B6D9A-1681-4E0C-93A4-33FBA85E29C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551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A8EA0-8257-4A82-8495-7B01C3D8FC0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5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9A8CD-AC9D-4595-ACCB-E0F70A48B5D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7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2362200"/>
            <a:ext cx="538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2362200"/>
            <a:ext cx="538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59F5A-24EF-46F4-8413-ADB5B4A07C8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1147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597F9-EF23-4789-AE86-0D15FD6A59B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417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4244B-F0E4-4210-9AAF-DC9A03BA54A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847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CE3C5-F22A-42C9-A559-349F3596C08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86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3558-FCDD-4573-82C5-F8268EA25DD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488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B8772-BE48-40E7-980D-602238696E9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13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Bild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572000" y="4419601"/>
            <a:ext cx="2844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spcBef>
                <a:spcPct val="50000"/>
              </a:spcBef>
            </a:pPr>
            <a:endParaRPr lang="de-DE" sz="2400">
              <a:latin typeface="Times" pitchFamily="-108" charset="0"/>
            </a:endParaRPr>
          </a:p>
        </p:txBody>
      </p:sp>
      <p:sp>
        <p:nvSpPr>
          <p:cNvPr id="44036" name="Titelplatzhalter 1"/>
          <p:cNvSpPr>
            <a:spLocks noGrp="1"/>
          </p:cNvSpPr>
          <p:nvPr>
            <p:ph type="title"/>
          </p:nvPr>
        </p:nvSpPr>
        <p:spPr bwMode="auto">
          <a:xfrm>
            <a:off x="609600" y="1219201"/>
            <a:ext cx="1097280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Folientitel</a:t>
            </a:r>
          </a:p>
        </p:txBody>
      </p:sp>
      <p:sp>
        <p:nvSpPr>
          <p:cNvPr id="4403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09600" y="2362200"/>
            <a:ext cx="109728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239184" y="6629400"/>
            <a:ext cx="1524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700">
                <a:solidFill>
                  <a:srgbClr val="7F7F7F"/>
                </a:solidFill>
                <a:cs typeface="Arial" charset="0"/>
              </a:defRPr>
            </a:lvl1pPr>
          </a:lstStyle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828800" y="6629400"/>
            <a:ext cx="8534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700">
                <a:solidFill>
                  <a:srgbClr val="7F7F7F"/>
                </a:solidFill>
                <a:cs typeface="Arial" charset="0"/>
              </a:defRPr>
            </a:lvl1pPr>
          </a:lstStyle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14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464800" y="6629400"/>
            <a:ext cx="1524000" cy="152400"/>
          </a:xfrm>
          <a:prstGeom prst="rect">
            <a:avLst/>
          </a:prstGeom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700">
                <a:solidFill>
                  <a:srgbClr val="7F7F7F"/>
                </a:solidFill>
                <a:cs typeface="Arial" charset="0"/>
              </a:defRPr>
            </a:lvl1pPr>
          </a:lstStyle>
          <a:p>
            <a:fld id="{4475E56B-8AE4-40EC-BF12-1294F96F4AD9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2" name="Text Box 14"/>
          <p:cNvSpPr txBox="1">
            <a:spLocks noChangeArrowheads="1"/>
          </p:cNvSpPr>
          <p:nvPr userDrawn="1"/>
        </p:nvSpPr>
        <p:spPr bwMode="auto">
          <a:xfrm>
            <a:off x="4572000" y="4419601"/>
            <a:ext cx="2844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spcBef>
                <a:spcPct val="50000"/>
              </a:spcBef>
            </a:pPr>
            <a:endParaRPr lang="de-DE" sz="2400">
              <a:latin typeface="Times" pitchFamily="-108" charset="0"/>
            </a:endParaRP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87858"/>
            <a:ext cx="2688300" cy="6048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/>
  <p:txStyles>
    <p:titleStyle>
      <a:lvl1pPr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-108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6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4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2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0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0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0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0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Clr>
          <a:srgbClr val="007FB6"/>
        </a:buClr>
        <a:buFont typeface="Wingdings" pitchFamily="-108" charset="2"/>
        <a:buChar char="§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qwig.de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hemencheck-medizin.iqwig.de/" TargetMode="External"/><Relationship Id="rId5" Type="http://schemas.openxmlformats.org/officeDocument/2006/relationships/hyperlink" Target="http://www.informedhealth.org/" TargetMode="External"/><Relationship Id="rId4" Type="http://schemas.openxmlformats.org/officeDocument/2006/relationships/hyperlink" Target="http://www.iqwig.de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SuRe</a:t>
            </a:r>
            <a:r>
              <a:rPr lang="de-DE" dirty="0" smtClean="0"/>
              <a:t> Info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1" y="3429001"/>
            <a:ext cx="5248275" cy="1743075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8" y="4727711"/>
            <a:ext cx="3960440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11AB-7324-4CE4-9777-CAE4EC797431}" type="slidenum">
              <a:rPr lang="de-DE"/>
              <a:pPr/>
              <a:t>2</a:t>
            </a:fld>
            <a:endParaRPr lang="de-DE"/>
          </a:p>
        </p:txBody>
      </p:sp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SuRe</a:t>
            </a:r>
            <a:r>
              <a:rPr lang="de-DE" dirty="0" smtClean="0"/>
              <a:t> Info?</a:t>
            </a:r>
            <a:endParaRPr lang="de-DE" dirty="0"/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Open </a:t>
            </a:r>
            <a:r>
              <a:rPr lang="de-DE" dirty="0" err="1" smtClean="0"/>
              <a:t>access</a:t>
            </a:r>
            <a:r>
              <a:rPr lang="de-DE" dirty="0" smtClean="0"/>
              <a:t> web </a:t>
            </a:r>
            <a:r>
              <a:rPr lang="de-DE" dirty="0" err="1" smtClean="0"/>
              <a:t>resource</a:t>
            </a:r>
            <a:r>
              <a:rPr lang="de-DE" dirty="0" smtClean="0"/>
              <a:t>, </a:t>
            </a:r>
            <a:r>
              <a:rPr lang="de-DE" dirty="0" err="1" smtClean="0"/>
              <a:t>established</a:t>
            </a:r>
            <a:r>
              <a:rPr lang="de-DE" dirty="0" smtClean="0"/>
              <a:t> in 2012</a:t>
            </a:r>
          </a:p>
          <a:p>
            <a:r>
              <a:rPr lang="de-DE" dirty="0" smtClean="0"/>
              <a:t>Initiative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HTAi</a:t>
            </a:r>
            <a:r>
              <a:rPr lang="de-DE" dirty="0" smtClean="0"/>
              <a:t> Information </a:t>
            </a:r>
            <a:r>
              <a:rPr lang="de-DE" dirty="0" err="1" smtClean="0"/>
              <a:t>Retrieval</a:t>
            </a:r>
            <a:r>
              <a:rPr lang="de-DE" dirty="0" smtClean="0"/>
              <a:t> Group (IRG)</a:t>
            </a:r>
          </a:p>
          <a:p>
            <a:r>
              <a:rPr lang="de-DE" dirty="0" smtClean="0"/>
              <a:t>Project </a:t>
            </a:r>
            <a:r>
              <a:rPr lang="de-DE" dirty="0" err="1" smtClean="0"/>
              <a:t>management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u="sng" dirty="0" smtClean="0"/>
              <a:t>Julie </a:t>
            </a:r>
            <a:r>
              <a:rPr lang="de-DE" u="sng" dirty="0" err="1" smtClean="0"/>
              <a:t>Glanville</a:t>
            </a:r>
            <a:endParaRPr lang="de-DE" u="sng" dirty="0" smtClean="0"/>
          </a:p>
          <a:p>
            <a:r>
              <a:rPr lang="de-DE" dirty="0" err="1" smtClean="0"/>
              <a:t>Chapters</a:t>
            </a:r>
            <a:r>
              <a:rPr lang="de-DE" dirty="0" smtClean="0"/>
              <a:t> </a:t>
            </a:r>
            <a:r>
              <a:rPr lang="de-DE" dirty="0" err="1" smtClean="0"/>
              <a:t>produced</a:t>
            </a:r>
            <a:r>
              <a:rPr lang="de-DE" dirty="0" smtClean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 smtClean="0"/>
              <a:t>specialists</a:t>
            </a:r>
            <a:r>
              <a:rPr lang="de-DE" dirty="0" smtClean="0"/>
              <a:t> </a:t>
            </a:r>
            <a:endParaRPr lang="de-DE" dirty="0" smtClean="0"/>
          </a:p>
          <a:p>
            <a:r>
              <a:rPr lang="de-DE" dirty="0" smtClean="0"/>
              <a:t>Update </a:t>
            </a:r>
            <a:r>
              <a:rPr lang="de-DE" dirty="0" err="1" smtClean="0"/>
              <a:t>twice</a:t>
            </a:r>
            <a:r>
              <a:rPr lang="de-DE" dirty="0" smtClean="0"/>
              <a:t> a </a:t>
            </a:r>
            <a:r>
              <a:rPr lang="de-DE" dirty="0" err="1" smtClean="0"/>
              <a:t>year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AIM: </a:t>
            </a:r>
            <a:r>
              <a:rPr lang="de-DE" dirty="0" err="1" smtClean="0"/>
              <a:t>provide</a:t>
            </a:r>
            <a:r>
              <a:rPr lang="de-DE" dirty="0" smtClean="0"/>
              <a:t> an </a:t>
            </a:r>
            <a:r>
              <a:rPr lang="de-DE" dirty="0" err="1" smtClean="0"/>
              <a:t>overview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current</a:t>
            </a:r>
            <a:r>
              <a:rPr lang="de-DE" dirty="0" smtClean="0"/>
              <a:t> </a:t>
            </a:r>
            <a:r>
              <a:rPr lang="de-DE" dirty="0" err="1" smtClean="0"/>
              <a:t>evidence</a:t>
            </a: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5300" y="1219200"/>
            <a:ext cx="2095500" cy="723900"/>
          </a:xfrm>
          <a:prstGeom prst="rect">
            <a:avLst/>
          </a:prstGeom>
        </p:spPr>
      </p:pic>
      <p:sp>
        <p:nvSpPr>
          <p:cNvPr id="2" name="Pfeil nach rechts 1">
            <a:hlinkClick r:id="rId3" action="ppaction://hlinksldjump"/>
          </p:cNvPr>
          <p:cNvSpPr/>
          <p:nvPr/>
        </p:nvSpPr>
        <p:spPr>
          <a:xfrm>
            <a:off x="5375920" y="3356992"/>
            <a:ext cx="864096" cy="144016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B6F7-B79C-4A70-9E1C-16BEADDFD61F}" type="slidenum">
              <a:rPr lang="de-DE"/>
              <a:pPr/>
              <a:t>3</a:t>
            </a:fld>
            <a:endParaRPr lang="de-DE"/>
          </a:p>
        </p:txBody>
      </p:sp>
      <p:sp>
        <p:nvSpPr>
          <p:cNvPr id="38928" name="Rectangle 1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100" y="908720"/>
            <a:ext cx="8194344" cy="4658072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2031504" y="6093296"/>
            <a:ext cx="4064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http://vortal.htai.org/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5807968" y="2780928"/>
            <a:ext cx="2160240" cy="292185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Abgerundetes Rechteck 7"/>
          <p:cNvSpPr/>
          <p:nvPr/>
        </p:nvSpPr>
        <p:spPr>
          <a:xfrm>
            <a:off x="6023992" y="3212976"/>
            <a:ext cx="1800200" cy="21602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5300" y="1219200"/>
            <a:ext cx="2095500" cy="723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4900C-7708-4866-9B48-533BDE51D0E8}" type="slidenum">
              <a:rPr lang="de-DE"/>
              <a:pPr/>
              <a:t>4</a:t>
            </a:fld>
            <a:endParaRPr lang="de-DE"/>
          </a:p>
        </p:txBody>
      </p:sp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9512" y="1187402"/>
            <a:ext cx="8576249" cy="48338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5300" y="1219200"/>
            <a:ext cx="2095500" cy="723900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1969512" y="6133647"/>
            <a:ext cx="40927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dirty="0"/>
              <a:t>http://vortal.htai.org/index.php?q=node/993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5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1" y="2362200"/>
            <a:ext cx="8212391" cy="365908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5300" y="1219200"/>
            <a:ext cx="2095500" cy="723900"/>
          </a:xfrm>
          <a:prstGeom prst="rect">
            <a:avLst/>
          </a:prstGeom>
        </p:spPr>
      </p:pic>
      <p:sp>
        <p:nvSpPr>
          <p:cNvPr id="9" name="Abgerundetes Rechteck 8"/>
          <p:cNvSpPr/>
          <p:nvPr/>
        </p:nvSpPr>
        <p:spPr>
          <a:xfrm>
            <a:off x="4223792" y="3140968"/>
            <a:ext cx="1368152" cy="21602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7568" y="260648"/>
            <a:ext cx="7933216" cy="645140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6871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B847D-5AB4-4CF5-A414-D35ECC190A4D}" type="slidenum">
              <a:rPr lang="de-DE"/>
              <a:pPr/>
              <a:t>6</a:t>
            </a:fld>
            <a:endParaRPr lang="de-DE"/>
          </a:p>
        </p:txBody>
      </p:sp>
      <p:sp>
        <p:nvSpPr>
          <p:cNvPr id="17419" name="Rectangle 1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t"/>
          <a:lstStyle/>
          <a:p>
            <a:r>
              <a:rPr lang="de-DE" dirty="0" smtClean="0">
                <a:solidFill>
                  <a:srgbClr val="007FB6"/>
                </a:solidFill>
              </a:rPr>
              <a:t>Institute </a:t>
            </a:r>
            <a:r>
              <a:rPr lang="de-DE" dirty="0" err="1" smtClean="0">
                <a:solidFill>
                  <a:srgbClr val="007FB6"/>
                </a:solidFill>
              </a:rPr>
              <a:t>for</a:t>
            </a:r>
            <a:r>
              <a:rPr lang="de-DE" dirty="0" smtClean="0">
                <a:solidFill>
                  <a:srgbClr val="007FB6"/>
                </a:solidFill>
              </a:rPr>
              <a:t> Quality </a:t>
            </a:r>
            <a:r>
              <a:rPr lang="de-DE" dirty="0" err="1" smtClean="0">
                <a:solidFill>
                  <a:srgbClr val="007FB6"/>
                </a:solidFill>
              </a:rPr>
              <a:t>and</a:t>
            </a:r>
            <a:r>
              <a:rPr lang="de-DE" dirty="0" smtClean="0">
                <a:solidFill>
                  <a:srgbClr val="007FB6"/>
                </a:solidFill>
              </a:rPr>
              <a:t> Efficiency</a:t>
            </a:r>
            <a:br>
              <a:rPr lang="de-DE" dirty="0" smtClean="0">
                <a:solidFill>
                  <a:srgbClr val="007FB6"/>
                </a:solidFill>
              </a:rPr>
            </a:br>
            <a:r>
              <a:rPr lang="de-DE" dirty="0" smtClean="0">
                <a:solidFill>
                  <a:srgbClr val="007FB6"/>
                </a:solidFill>
              </a:rPr>
              <a:t>in </a:t>
            </a:r>
            <a:r>
              <a:rPr lang="de-DE" dirty="0" err="1" smtClean="0">
                <a:solidFill>
                  <a:srgbClr val="007FB6"/>
                </a:solidFill>
              </a:rPr>
              <a:t>Health</a:t>
            </a:r>
            <a:r>
              <a:rPr lang="de-DE" dirty="0" smtClean="0">
                <a:solidFill>
                  <a:srgbClr val="007FB6"/>
                </a:solidFill>
              </a:rPr>
              <a:t> Care (IQWiG)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17420" name="Rectangle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rgbClr val="007FB6"/>
                </a:solidFill>
              </a:rPr>
              <a:t>Institut für Qualität und Wirtschaftlichkeit </a:t>
            </a:r>
            <a:br>
              <a:rPr lang="de-DE" dirty="0">
                <a:solidFill>
                  <a:srgbClr val="007FB6"/>
                </a:solidFill>
              </a:rPr>
            </a:br>
            <a:r>
              <a:rPr lang="de-DE" dirty="0">
                <a:solidFill>
                  <a:srgbClr val="007FB6"/>
                </a:solidFill>
              </a:rPr>
              <a:t>im Gesundheitswesen (IQWiG)</a:t>
            </a:r>
            <a:endParaRPr lang="de-DE" dirty="0"/>
          </a:p>
        </p:txBody>
      </p:sp>
      <p:sp>
        <p:nvSpPr>
          <p:cNvPr id="4" name="Foliennummernplatzhalter 2"/>
          <p:cNvSpPr txBox="1">
            <a:spLocks noGrp="1"/>
          </p:cNvSpPr>
          <p:nvPr/>
        </p:nvSpPr>
        <p:spPr>
          <a:xfrm>
            <a:off x="9372600" y="6629400"/>
            <a:ext cx="1143000" cy="152400"/>
          </a:xfrm>
          <a:prstGeom prst="rect">
            <a:avLst/>
          </a:prstGeom>
          <a:noFill/>
        </p:spPr>
        <p:txBody>
          <a:bodyPr rIns="0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algn="r"/>
            <a:fld id="{1963430C-44EC-4608-826E-871DF59577F2}" type="slidenum">
              <a:rPr lang="de-DE" sz="700">
                <a:solidFill>
                  <a:srgbClr val="7F7F7F"/>
                </a:solidFill>
                <a:cs typeface="Arial" charset="0"/>
              </a:rPr>
              <a:pPr algn="r"/>
              <a:t>6</a:t>
            </a:fld>
            <a:endParaRPr lang="de-DE" sz="700">
              <a:solidFill>
                <a:srgbClr val="7F7F7F"/>
              </a:solidFill>
              <a:cs typeface="Arial" charset="0"/>
            </a:endParaRPr>
          </a:p>
        </p:txBody>
      </p:sp>
      <p:pic>
        <p:nvPicPr>
          <p:cNvPr id="9" name="Picture 2" descr="C:\Users\akamphuis\Desktop\Schlussbild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72233"/>
            <a:ext cx="3626134" cy="2418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7320136" y="2492896"/>
            <a:ext cx="30963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Im </a:t>
            </a:r>
            <a:r>
              <a:rPr lang="de-DE" sz="1400" dirty="0"/>
              <a:t>Mediapark 8 </a:t>
            </a:r>
          </a:p>
          <a:p>
            <a:r>
              <a:rPr lang="de-DE" sz="1400" dirty="0"/>
              <a:t>D-50670 Cologne</a:t>
            </a:r>
            <a:endParaRPr lang="de-DE" sz="1400" dirty="0"/>
          </a:p>
          <a:p>
            <a:endParaRPr lang="de-DE" sz="1400" dirty="0"/>
          </a:p>
          <a:p>
            <a:r>
              <a:rPr lang="de-DE" sz="1400" dirty="0"/>
              <a:t>Telefon +49 221 35685-0</a:t>
            </a:r>
          </a:p>
          <a:p>
            <a:r>
              <a:rPr lang="de-DE" sz="1400" dirty="0"/>
              <a:t>Telefax +49 221 35685-1</a:t>
            </a:r>
          </a:p>
          <a:p>
            <a:endParaRPr lang="de-DE" dirty="0"/>
          </a:p>
          <a:p>
            <a:r>
              <a:rPr lang="de-DE" sz="1400" dirty="0">
                <a:hlinkClick r:id="rId3"/>
              </a:rPr>
              <a:t>info@iqwig.de</a:t>
            </a:r>
            <a:endParaRPr lang="de-DE" sz="1400" dirty="0"/>
          </a:p>
          <a:p>
            <a:endParaRPr lang="de-DE" sz="1400" dirty="0"/>
          </a:p>
          <a:p>
            <a:r>
              <a:rPr lang="de-DE" sz="1400" dirty="0">
                <a:hlinkClick r:id="rId4"/>
              </a:rPr>
              <a:t>www.iqwig.de</a:t>
            </a:r>
            <a:r>
              <a:rPr lang="de-DE" sz="1400" dirty="0"/>
              <a:t> </a:t>
            </a:r>
            <a:endParaRPr lang="de-DE" sz="1400" dirty="0"/>
          </a:p>
          <a:p>
            <a:r>
              <a:rPr lang="de-DE" sz="1400" dirty="0">
                <a:hlinkClick r:id="rId5"/>
              </a:rPr>
              <a:t>www.informedhealth.org</a:t>
            </a:r>
            <a:endParaRPr lang="de-DE" sz="1400" dirty="0"/>
          </a:p>
          <a:p>
            <a:r>
              <a:rPr lang="de-DE" sz="1400" dirty="0">
                <a:hlinkClick r:id="rId6"/>
              </a:rPr>
              <a:t>www.themencheck-medizin.iqwig.de</a:t>
            </a:r>
            <a:r>
              <a:rPr lang="de-DE" sz="1400" dirty="0"/>
              <a:t> </a:t>
            </a:r>
          </a:p>
          <a:p>
            <a:endParaRPr lang="de-DE" sz="1400" dirty="0"/>
          </a:p>
          <a:p>
            <a:r>
              <a:rPr lang="de-DE" sz="1400" dirty="0"/>
              <a:t>Twitter: @</a:t>
            </a:r>
            <a:r>
              <a:rPr lang="de-DE" sz="1400" dirty="0" err="1"/>
              <a:t>iqwig</a:t>
            </a:r>
            <a:r>
              <a:rPr lang="de-DE" sz="1400" dirty="0"/>
              <a:t> und @</a:t>
            </a:r>
            <a:r>
              <a:rPr lang="de-DE" sz="1400" dirty="0" err="1"/>
              <a:t>iqwig_gi</a:t>
            </a:r>
            <a:endParaRPr lang="de-D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Thanks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all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authors</a:t>
            </a:r>
            <a:r>
              <a:rPr lang="de-DE" dirty="0" smtClean="0"/>
              <a:t> so </a:t>
            </a:r>
            <a:r>
              <a:rPr lang="de-DE" dirty="0" err="1" smtClean="0"/>
              <a:t>far</a:t>
            </a:r>
            <a:r>
              <a:rPr lang="de-DE" dirty="0" smtClean="0"/>
              <a:t>…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981200" y="2362200"/>
            <a:ext cx="2530624" cy="4038600"/>
          </a:xfrm>
        </p:spPr>
        <p:txBody>
          <a:bodyPr/>
          <a:lstStyle/>
          <a:p>
            <a:r>
              <a:rPr lang="de-DE" sz="1600" dirty="0"/>
              <a:t>Anita Fitzgerald </a:t>
            </a:r>
          </a:p>
          <a:p>
            <a:r>
              <a:rPr lang="de-DE" sz="1600" dirty="0"/>
              <a:t>Carol Lefebvre </a:t>
            </a:r>
          </a:p>
          <a:p>
            <a:r>
              <a:rPr lang="de-DE" sz="1600" dirty="0"/>
              <a:t>Caroline Higgins </a:t>
            </a:r>
          </a:p>
          <a:p>
            <a:r>
              <a:rPr lang="de-DE" sz="1600" dirty="0"/>
              <a:t>Carolyn </a:t>
            </a:r>
            <a:r>
              <a:rPr lang="de-DE" sz="1600" dirty="0" err="1"/>
              <a:t>Dorée</a:t>
            </a:r>
            <a:endParaRPr lang="de-DE" sz="1600" dirty="0"/>
          </a:p>
          <a:p>
            <a:r>
              <a:rPr lang="de-DE" sz="1600" dirty="0"/>
              <a:t>Corinne </a:t>
            </a:r>
            <a:r>
              <a:rPr lang="de-DE" sz="1600" dirty="0" err="1"/>
              <a:t>Holubowich</a:t>
            </a:r>
            <a:r>
              <a:rPr lang="de-DE" sz="1600" dirty="0"/>
              <a:t> </a:t>
            </a:r>
          </a:p>
          <a:p>
            <a:r>
              <a:rPr lang="de-DE" sz="1600" dirty="0" err="1"/>
              <a:t>Dagmara</a:t>
            </a:r>
            <a:r>
              <a:rPr lang="de-DE" sz="1600" dirty="0"/>
              <a:t> </a:t>
            </a:r>
            <a:r>
              <a:rPr lang="de-DE" sz="1600" dirty="0" err="1"/>
              <a:t>Chojecki</a:t>
            </a:r>
            <a:r>
              <a:rPr lang="de-DE" sz="1600" dirty="0"/>
              <a:t> </a:t>
            </a:r>
          </a:p>
          <a:p>
            <a:r>
              <a:rPr lang="de-DE" sz="1600" dirty="0"/>
              <a:t>David </a:t>
            </a:r>
            <a:r>
              <a:rPr lang="de-DE" sz="1600" dirty="0" err="1"/>
              <a:t>Kaunelis</a:t>
            </a:r>
            <a:r>
              <a:rPr lang="de-DE" sz="1600" dirty="0"/>
              <a:t> </a:t>
            </a:r>
          </a:p>
          <a:p>
            <a:r>
              <a:rPr lang="de-DE" sz="1600" dirty="0"/>
              <a:t>Elke Hausner</a:t>
            </a:r>
          </a:p>
          <a:p>
            <a:r>
              <a:rPr lang="de-DE" sz="1600" dirty="0"/>
              <a:t>Hannah Wood </a:t>
            </a:r>
          </a:p>
          <a:p>
            <a:r>
              <a:rPr lang="de-DE" sz="1600" dirty="0" err="1"/>
              <a:t>Ingvild</a:t>
            </a:r>
            <a:r>
              <a:rPr lang="de-DE" sz="1600" dirty="0"/>
              <a:t> </a:t>
            </a:r>
            <a:r>
              <a:rPr lang="de-DE" sz="1600" dirty="0" err="1"/>
              <a:t>Kirkehei</a:t>
            </a:r>
            <a:endParaRPr lang="de-DE" sz="1600" dirty="0"/>
          </a:p>
          <a:p>
            <a:r>
              <a:rPr lang="de-DE" sz="1600" dirty="0"/>
              <a:t>Jaana </a:t>
            </a:r>
            <a:r>
              <a:rPr lang="de-DE" sz="1600" dirty="0" err="1"/>
              <a:t>Isojärvi</a:t>
            </a:r>
            <a:r>
              <a:rPr lang="de-DE" sz="1600" dirty="0"/>
              <a:t> </a:t>
            </a:r>
            <a:endParaRPr lang="de-DE" sz="1600" dirty="0" smtClean="0"/>
          </a:p>
          <a:p>
            <a:r>
              <a:rPr lang="de-DE" sz="1600" dirty="0" smtClean="0"/>
              <a:t>Julie </a:t>
            </a:r>
            <a:r>
              <a:rPr lang="de-DE" sz="1600" dirty="0" err="1"/>
              <a:t>Glanville</a:t>
            </a:r>
            <a:r>
              <a:rPr lang="de-DE" sz="1600" dirty="0"/>
              <a:t> </a:t>
            </a:r>
            <a:endParaRPr lang="de-DE" sz="1600" dirty="0"/>
          </a:p>
          <a:p>
            <a:endParaRPr lang="de-DE" sz="1600" dirty="0"/>
          </a:p>
        </p:txBody>
      </p:sp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>
          <a:xfrm>
            <a:off x="4649688" y="2362200"/>
            <a:ext cx="4038600" cy="4038600"/>
          </a:xfrm>
        </p:spPr>
        <p:txBody>
          <a:bodyPr/>
          <a:lstStyle/>
          <a:p>
            <a:r>
              <a:rPr lang="de-DE" sz="1600" dirty="0" smtClean="0"/>
              <a:t>Kath </a:t>
            </a:r>
            <a:r>
              <a:rPr lang="de-DE" sz="1600" dirty="0"/>
              <a:t>Wright </a:t>
            </a:r>
          </a:p>
          <a:p>
            <a:r>
              <a:rPr lang="de-DE" sz="1600" dirty="0"/>
              <a:t>Kristin </a:t>
            </a:r>
            <a:r>
              <a:rPr lang="de-DE" sz="1600" dirty="0" err="1"/>
              <a:t>Bakke</a:t>
            </a:r>
            <a:r>
              <a:rPr lang="de-DE" sz="1600" dirty="0"/>
              <a:t> </a:t>
            </a:r>
            <a:r>
              <a:rPr lang="de-DE" sz="1600" dirty="0" smtClean="0"/>
              <a:t>L. </a:t>
            </a:r>
            <a:endParaRPr lang="de-DE" sz="1600" dirty="0"/>
          </a:p>
          <a:p>
            <a:r>
              <a:rPr lang="de-DE" sz="1600" dirty="0"/>
              <a:t>Lisa </a:t>
            </a:r>
            <a:r>
              <a:rPr lang="de-DE" sz="1600" dirty="0" err="1"/>
              <a:t>Tjosvold</a:t>
            </a:r>
            <a:r>
              <a:rPr lang="de-DE" sz="1600" dirty="0"/>
              <a:t> </a:t>
            </a:r>
          </a:p>
          <a:p>
            <a:r>
              <a:rPr lang="de-DE" sz="1600" dirty="0"/>
              <a:t>Mariann Mathisen</a:t>
            </a:r>
          </a:p>
          <a:p>
            <a:r>
              <a:rPr lang="de-DE" sz="1600" dirty="0"/>
              <a:t>Mick Arber </a:t>
            </a:r>
          </a:p>
          <a:p>
            <a:r>
              <a:rPr lang="de-DE" sz="1600" dirty="0"/>
              <a:t>René Spijker </a:t>
            </a:r>
          </a:p>
          <a:p>
            <a:r>
              <a:rPr lang="de-DE" sz="1600" dirty="0"/>
              <a:t>Sari Susanna Ormstad </a:t>
            </a:r>
          </a:p>
          <a:p>
            <a:r>
              <a:rPr lang="de-DE" sz="1600" dirty="0"/>
              <a:t>Sigrid Droste </a:t>
            </a:r>
          </a:p>
          <a:p>
            <a:r>
              <a:rPr lang="de-DE" sz="1600" dirty="0"/>
              <a:t>Siw Waffenschmidt</a:t>
            </a:r>
          </a:p>
          <a:p>
            <a:r>
              <a:rPr lang="de-DE" sz="1600" dirty="0"/>
              <a:t>Steven Duffy </a:t>
            </a:r>
          </a:p>
          <a:p>
            <a:r>
              <a:rPr lang="de-DE" sz="1600" dirty="0"/>
              <a:t>Su Golder</a:t>
            </a:r>
          </a:p>
          <a:p>
            <a:endParaRPr lang="de-DE" sz="16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17.09.2018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Elke Hausner / SuRe Info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8EA0-8257-4A82-8495-7B01C3D8FC0D}" type="slidenum">
              <a:rPr lang="de-DE" smtClean="0"/>
              <a:pPr/>
              <a:t>7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5300" y="1219200"/>
            <a:ext cx="2095500" cy="723900"/>
          </a:xfrm>
          <a:prstGeom prst="rect">
            <a:avLst/>
          </a:prstGeom>
        </p:spPr>
      </p:pic>
      <p:sp>
        <p:nvSpPr>
          <p:cNvPr id="7" name="Pfeil nach links 6">
            <a:hlinkClick r:id="rId3" action="ppaction://hlinksldjump"/>
          </p:cNvPr>
          <p:cNvSpPr/>
          <p:nvPr/>
        </p:nvSpPr>
        <p:spPr>
          <a:xfrm>
            <a:off x="239184" y="5877272"/>
            <a:ext cx="853752" cy="523528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89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iqwig_praesenation_11">
  <a:themeElements>
    <a:clrScheme name="IQWiG-Bl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FB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FB6"/>
      </a:hlink>
      <a:folHlink>
        <a:srgbClr val="00B0F0"/>
      </a:folHlink>
    </a:clrScheme>
    <a:fontScheme name="2_iqwig_praesenation_1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iqwig_praesenation_11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09-11-24_IQWIG_Logo-Kopfzeile_js</Template>
  <TotalTime>0</TotalTime>
  <Words>163</Words>
  <Application>Microsoft Office PowerPoint</Application>
  <PresentationFormat>Breitbild</PresentationFormat>
  <Paragraphs>69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Times</vt:lpstr>
      <vt:lpstr>Wingdings</vt:lpstr>
      <vt:lpstr>2_iqwig_praesenation_11</vt:lpstr>
      <vt:lpstr>SuRe Info</vt:lpstr>
      <vt:lpstr>What is SuRe Info?</vt:lpstr>
      <vt:lpstr>PowerPoint-Präsentation</vt:lpstr>
      <vt:lpstr>PowerPoint-Präsentation</vt:lpstr>
      <vt:lpstr>PowerPoint-Präsentation</vt:lpstr>
      <vt:lpstr>Institute for Quality and Efficiency in Health Care (IQWiG) </vt:lpstr>
      <vt:lpstr>Thanks to all the authors so far…</vt:lpstr>
    </vt:vector>
  </TitlesOfParts>
  <Manager>Jochen Stier</Manager>
  <Company>Institut für Qualität und Wirtschaftlichkeit im Gesundheitswesen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 Kopfzeile</dc:title>
  <dc:creator>Ehlgen, Kerstin</dc:creator>
  <cp:lastModifiedBy>Hausner, Elke</cp:lastModifiedBy>
  <cp:revision>148</cp:revision>
  <dcterms:created xsi:type="dcterms:W3CDTF">2009-08-28T11:48:43Z</dcterms:created>
  <dcterms:modified xsi:type="dcterms:W3CDTF">2018-09-14T13:26:03Z</dcterms:modified>
  <cp:contentStatus/>
</cp:coreProperties>
</file>