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7" r:id="rId2"/>
    <p:sldId id="306" r:id="rId3"/>
    <p:sldId id="308" r:id="rId4"/>
    <p:sldId id="305" r:id="rId5"/>
    <p:sldId id="312" r:id="rId6"/>
    <p:sldId id="325" r:id="rId7"/>
    <p:sldId id="318" r:id="rId8"/>
    <p:sldId id="320" r:id="rId9"/>
    <p:sldId id="321" r:id="rId10"/>
    <p:sldId id="319" r:id="rId11"/>
    <p:sldId id="326" r:id="rId12"/>
    <p:sldId id="331" r:id="rId13"/>
    <p:sldId id="317" r:id="rId14"/>
    <p:sldId id="313" r:id="rId15"/>
    <p:sldId id="315" r:id="rId16"/>
    <p:sldId id="316" r:id="rId17"/>
    <p:sldId id="337" r:id="rId18"/>
    <p:sldId id="288" r:id="rId19"/>
    <p:sldId id="33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3E84792-410F-4DFF-9233-9897B78C37B9}">
          <p14:sldIdLst>
            <p14:sldId id="297"/>
            <p14:sldId id="306"/>
            <p14:sldId id="308"/>
            <p14:sldId id="305"/>
            <p14:sldId id="312"/>
            <p14:sldId id="325"/>
            <p14:sldId id="318"/>
            <p14:sldId id="320"/>
            <p14:sldId id="321"/>
            <p14:sldId id="319"/>
            <p14:sldId id="326"/>
            <p14:sldId id="331"/>
            <p14:sldId id="317"/>
            <p14:sldId id="313"/>
            <p14:sldId id="315"/>
            <p14:sldId id="316"/>
            <p14:sldId id="337"/>
            <p14:sldId id="288"/>
            <p14:sldId id="338"/>
          </p14:sldIdLst>
        </p14:section>
        <p14:section name="Untitled Section" id="{0E61BF48-4D9F-477F-B394-3D2EC01C68D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68" autoAdjust="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FB2C9-F199-4598-B80C-D572DF94AFD8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F405B-C2CA-4ACC-92DF-80D1BF5F6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3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am going</a:t>
            </a:r>
            <a:r>
              <a:rPr lang="en-GB" baseline="0" dirty="0"/>
              <a:t> to talk to you briefly about Cochrane as an organisation; its global reach, its role in providing independent evidence to support clinical decision-making and why your users would benefit from being involved.  I am then going to tell you a little bit about the CENTRAL database that supports the production of Cochrane Reviews and the initiatives of librarians to improve searching for randomized controlled trials and controlled clinical trials. Finally I am going to talk about our initiatives to improve accessibility of Cochrane Reviews so that high-quality evidence is used more frequently to guide clinical practice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75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Under each outcome, you have an assessment</a:t>
            </a:r>
            <a:r>
              <a:rPr lang="en-GB" baseline="0" dirty="0"/>
              <a:t> of the quality of the evidence and full details of the statistical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728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Clr>
                <a:srgbClr val="002D64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Click-to-expand function allows you to view further information</a:t>
            </a: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marL="285750" indent="-285750">
              <a:buClr>
                <a:srgbClr val="002D64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</a:pPr>
            <a:endParaRPr lang="en-GB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marL="285750" indent="-285750">
              <a:buClr>
                <a:srgbClr val="002D64">
                  <a:lumMod val="60000"/>
                  <a:lumOff val="40000"/>
                </a:srgbClr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>
                    <a:lumMod val="65000"/>
                    <a:lumOff val="35000"/>
                  </a:srgbClr>
                </a:solidFill>
              </a:rPr>
              <a:t>The Population, Intervention, Comparator section at the bottom of the page describes people and interventions included in the trials to aid you in determining clinical relevance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83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is a question and Clinical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728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is a question and Clinical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035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is a question and Clinical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76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386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86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b="1" dirty="0"/>
              <a:t>Consolidated view </a:t>
            </a:r>
            <a:r>
              <a:rPr lang="en-US" sz="1200" dirty="0"/>
              <a:t>of all Cochrane content to: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/>
              <a:t>enable a more consistent </a:t>
            </a:r>
            <a:r>
              <a:rPr lang="en-US" sz="1200" b="1" dirty="0"/>
              <a:t>user experience</a:t>
            </a:r>
            <a:endParaRPr lang="en-US" sz="1200" b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="1" dirty="0"/>
              <a:t>link</a:t>
            </a:r>
            <a:r>
              <a:rPr lang="en-US" sz="1200" dirty="0"/>
              <a:t> our content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dirty="0"/>
              <a:t>integrate </a:t>
            </a:r>
            <a:r>
              <a:rPr lang="en-US" sz="1200" b="1" dirty="0"/>
              <a:t>new</a:t>
            </a:r>
            <a:r>
              <a:rPr lang="en-US" sz="1200" dirty="0"/>
              <a:t> content (e.g. Cochrane Clinical Answers)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="1" dirty="0"/>
              <a:t>innovate</a:t>
            </a:r>
            <a:r>
              <a:rPr lang="en-US" sz="1200" dirty="0"/>
              <a:t> faster (in</a:t>
            </a:r>
            <a:r>
              <a:rPr lang="en-US" sz="1200" baseline="0" dirty="0"/>
              <a:t> ongoing future releases)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="0" dirty="0">
                <a:solidFill>
                  <a:srgbClr val="F58C2D"/>
                </a:solidFill>
              </a:rPr>
              <a:t>Provide </a:t>
            </a:r>
            <a:r>
              <a:rPr lang="en-US" sz="1200" b="1" dirty="0">
                <a:solidFill>
                  <a:srgbClr val="F58C2D"/>
                </a:solidFill>
              </a:rPr>
              <a:t>better</a:t>
            </a:r>
            <a:r>
              <a:rPr lang="en-US" sz="1200" b="1" baseline="0" dirty="0">
                <a:solidFill>
                  <a:srgbClr val="F58C2D"/>
                </a:solidFill>
              </a:rPr>
              <a:t> access and visibility to translated content </a:t>
            </a:r>
            <a:r>
              <a:rPr lang="en-US" sz="1200" b="0" baseline="0" dirty="0">
                <a:solidFill>
                  <a:srgbClr val="F58C2D"/>
                </a:solidFill>
              </a:rPr>
              <a:t>(including a new Spanish portal)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65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F405B-C2CA-4ACC-92DF-80D1BF5F6B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39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is a question and Clinical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785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Under each outcome, you have an assessment</a:t>
            </a:r>
            <a:r>
              <a:rPr lang="en-GB" baseline="0" dirty="0"/>
              <a:t> of the quality of the evidence and full details of the statistical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187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Under each outcome, you have an assessment</a:t>
            </a:r>
            <a:r>
              <a:rPr lang="en-GB" baseline="0" dirty="0"/>
              <a:t> of the quality of the evidence and full details of the statistical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913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Under each outcome, you have an assessment</a:t>
            </a:r>
            <a:r>
              <a:rPr lang="en-GB" baseline="0" dirty="0"/>
              <a:t> of the quality of the evidence and full details of the statistical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226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Under each outcome, you have an assessment</a:t>
            </a:r>
            <a:r>
              <a:rPr lang="en-GB" baseline="0" dirty="0"/>
              <a:t> of the quality of the evidence and full details of the statistical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611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Under each outcome, you have an assessment</a:t>
            </a:r>
            <a:r>
              <a:rPr lang="en-GB" baseline="0" dirty="0"/>
              <a:t> of the quality of the evidence and full details of the statistical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52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8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dirty="0">
                <a:solidFill>
                  <a:srgbClr val="002D64"/>
                </a:solidFill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dirty="0">
                <a:solidFill>
                  <a:srgbClr val="002D64"/>
                </a:solidFill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dirty="0">
                <a:solidFill>
                  <a:srgbClr val="962D91"/>
                </a:solidFill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440454" y="434538"/>
            <a:ext cx="3555428" cy="466701"/>
            <a:chOff x="440454" y="434538"/>
            <a:chExt cx="3555428" cy="466701"/>
          </a:xfrm>
        </p:grpSpPr>
        <p:pic>
          <p:nvPicPr>
            <p:cNvPr id="10" name="Picture 9" descr="Cochrane_Library_Logo_RGB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54" y="434538"/>
              <a:ext cx="1453484" cy="466701"/>
            </a:xfrm>
            <a:prstGeom prst="rect">
              <a:avLst/>
            </a:prstGeom>
          </p:spPr>
        </p:pic>
        <p:pic>
          <p:nvPicPr>
            <p:cNvPr id="11" name="Picture 10" descr="wiley_logo_detail.gif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268" y="461001"/>
              <a:ext cx="1543614" cy="4137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616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39738" y="2232000"/>
            <a:ext cx="6156000" cy="3816000"/>
          </a:xfrm>
          <a:solidFill>
            <a:schemeClr val="accent5"/>
          </a:solidFill>
        </p:spPr>
        <p:txBody>
          <a:bodyPr lIns="216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525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202400"/>
            <a:ext cx="6120000" cy="460800"/>
          </a:xfrm>
        </p:spPr>
        <p:txBody>
          <a:bodyPr anchor="t" anchorCtr="0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40454" y="434538"/>
            <a:ext cx="3555428" cy="466701"/>
            <a:chOff x="440454" y="434538"/>
            <a:chExt cx="3555428" cy="466701"/>
          </a:xfrm>
        </p:grpSpPr>
        <p:pic>
          <p:nvPicPr>
            <p:cNvPr id="7" name="Picture 6" descr="Cochrane_Library_Logo_RGB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54" y="434538"/>
              <a:ext cx="1453484" cy="466701"/>
            </a:xfrm>
            <a:prstGeom prst="rect">
              <a:avLst/>
            </a:prstGeom>
          </p:spPr>
        </p:pic>
        <p:pic>
          <p:nvPicPr>
            <p:cNvPr id="9" name="Picture 8" descr="wiley_logo_detail.gif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268" y="461001"/>
              <a:ext cx="1543614" cy="4137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9302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99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chemeClr val="accent5"/>
          </a:solidFill>
        </p:spPr>
        <p:txBody>
          <a:bodyPr lIns="432000" tIns="324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029010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296025"/>
            <a:ext cx="4464000" cy="562375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08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440454" y="434538"/>
            <a:ext cx="3555428" cy="466701"/>
            <a:chOff x="440454" y="434538"/>
            <a:chExt cx="3555428" cy="466701"/>
          </a:xfrm>
        </p:grpSpPr>
        <p:pic>
          <p:nvPicPr>
            <p:cNvPr id="9" name="Picture 8" descr="Cochrane_Library_Logo_RGB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54" y="434538"/>
              <a:ext cx="1453484" cy="466701"/>
            </a:xfrm>
            <a:prstGeom prst="rect">
              <a:avLst/>
            </a:prstGeom>
          </p:spPr>
        </p:pic>
        <p:pic>
          <p:nvPicPr>
            <p:cNvPr id="10" name="Picture 9" descr="wiley_logo_detail.gif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268" y="461001"/>
              <a:ext cx="1543614" cy="4137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2449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296025"/>
            <a:ext cx="4464000" cy="562375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1978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440454" y="434538"/>
            <a:ext cx="3555428" cy="466701"/>
            <a:chOff x="440454" y="434538"/>
            <a:chExt cx="3555428" cy="466701"/>
          </a:xfrm>
        </p:grpSpPr>
        <p:pic>
          <p:nvPicPr>
            <p:cNvPr id="9" name="Picture 8" descr="Cochrane_Library_Logo_RGB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54" y="434538"/>
              <a:ext cx="1453484" cy="466701"/>
            </a:xfrm>
            <a:prstGeom prst="rect">
              <a:avLst/>
            </a:prstGeom>
          </p:spPr>
        </p:pic>
        <p:pic>
          <p:nvPicPr>
            <p:cNvPr id="10" name="Picture 9" descr="wiley_logo_detail.gif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268" y="461001"/>
              <a:ext cx="1543614" cy="4137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7476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9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8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dirty="0">
                <a:solidFill>
                  <a:srgbClr val="002D64"/>
                </a:solidFill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dirty="0">
                <a:solidFill>
                  <a:srgbClr val="002D64"/>
                </a:solidFill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dirty="0">
                <a:solidFill>
                  <a:srgbClr val="962D91"/>
                </a:solidFill>
              </a:rPr>
              <a:t>Better health.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440454" y="434538"/>
            <a:ext cx="3555428" cy="466701"/>
            <a:chOff x="440454" y="434538"/>
            <a:chExt cx="3555428" cy="466701"/>
          </a:xfrm>
        </p:grpSpPr>
        <p:pic>
          <p:nvPicPr>
            <p:cNvPr id="10" name="Picture 9" descr="Cochrane_Library_Logo_RGB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54" y="434538"/>
              <a:ext cx="1453484" cy="466701"/>
            </a:xfrm>
            <a:prstGeom prst="rect">
              <a:avLst/>
            </a:prstGeom>
          </p:spPr>
        </p:pic>
        <p:pic>
          <p:nvPicPr>
            <p:cNvPr id="11" name="Picture 10" descr="wiley_logo_detail.gif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268" y="461001"/>
              <a:ext cx="1543614" cy="4137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930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dirty="0">
                <a:solidFill>
                  <a:srgbClr val="002D64"/>
                </a:solidFill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dirty="0">
                <a:solidFill>
                  <a:srgbClr val="002D64"/>
                </a:solidFill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dirty="0">
                <a:solidFill>
                  <a:srgbClr val="962D91"/>
                </a:solidFill>
              </a:rPr>
              <a:t>Better health.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24000" y="0"/>
            <a:ext cx="5220000" cy="68580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000" y="1964825"/>
            <a:ext cx="4356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8000" y="3835800"/>
            <a:ext cx="404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8" b="16524"/>
          <a:stretch/>
        </p:blipFill>
        <p:spPr>
          <a:xfrm>
            <a:off x="2073686" y="0"/>
            <a:ext cx="2777113" cy="6858000"/>
          </a:xfrm>
          <a:prstGeom prst="rect">
            <a:avLst/>
          </a:prstGeom>
        </p:spPr>
      </p:pic>
      <p:pic>
        <p:nvPicPr>
          <p:cNvPr id="11" name="Picture 10" descr="Cochrane_Library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4" y="434538"/>
            <a:ext cx="1453484" cy="466701"/>
          </a:xfrm>
          <a:prstGeom prst="rect">
            <a:avLst/>
          </a:prstGeom>
        </p:spPr>
      </p:pic>
      <p:pic>
        <p:nvPicPr>
          <p:cNvPr id="12" name="Picture 11" descr="wiley_logo_detail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05" y="1336900"/>
            <a:ext cx="1543614" cy="41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3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56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7286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dirty="0">
                <a:solidFill>
                  <a:srgbClr val="002D64"/>
                </a:solidFill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dirty="0">
                <a:solidFill>
                  <a:srgbClr val="002D64"/>
                </a:solidFill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dirty="0">
                <a:solidFill>
                  <a:srgbClr val="962D91"/>
                </a:solidFill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585" y="0"/>
            <a:ext cx="4282440" cy="68580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440454" y="434538"/>
            <a:ext cx="3555428" cy="466701"/>
            <a:chOff x="440454" y="434538"/>
            <a:chExt cx="3555428" cy="466701"/>
          </a:xfrm>
        </p:grpSpPr>
        <p:pic>
          <p:nvPicPr>
            <p:cNvPr id="10" name="Picture 9" descr="Cochrane_Library_Logo_RGB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54" y="434538"/>
              <a:ext cx="1453484" cy="466701"/>
            </a:xfrm>
            <a:prstGeom prst="rect">
              <a:avLst/>
            </a:prstGeom>
          </p:spPr>
        </p:pic>
        <p:pic>
          <p:nvPicPr>
            <p:cNvPr id="11" name="Picture 10" descr="wiley_logo_detail.gif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268" y="461001"/>
              <a:ext cx="1543614" cy="4137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303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1295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8800" y="140940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440454" y="434538"/>
            <a:ext cx="3555428" cy="466701"/>
            <a:chOff x="440454" y="434538"/>
            <a:chExt cx="3555428" cy="466701"/>
          </a:xfrm>
        </p:grpSpPr>
        <p:pic>
          <p:nvPicPr>
            <p:cNvPr id="9" name="Picture 8" descr="Cochrane_Library_Logo_RGB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54" y="434538"/>
              <a:ext cx="1453484" cy="466701"/>
            </a:xfrm>
            <a:prstGeom prst="rect">
              <a:avLst/>
            </a:prstGeom>
          </p:spPr>
        </p:pic>
        <p:pic>
          <p:nvPicPr>
            <p:cNvPr id="10" name="Picture 9" descr="wiley_logo_detail.gif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268" y="461001"/>
              <a:ext cx="1543614" cy="4137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186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699225"/>
            <a:ext cx="4117862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958200"/>
            <a:ext cx="4117862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dirty="0">
                <a:solidFill>
                  <a:srgbClr val="002D64"/>
                </a:solidFill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dirty="0">
                <a:solidFill>
                  <a:srgbClr val="002D64"/>
                </a:solidFill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dirty="0">
                <a:solidFill>
                  <a:srgbClr val="962D91"/>
                </a:solidFill>
              </a:rPr>
              <a:t>Better health.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3"/>
          <a:stretch/>
        </p:blipFill>
        <p:spPr>
          <a:xfrm>
            <a:off x="5534025" y="0"/>
            <a:ext cx="3120980" cy="685800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644000" y="1324800"/>
            <a:ext cx="4500000" cy="3384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40454" y="434538"/>
            <a:ext cx="3555428" cy="466701"/>
            <a:chOff x="440454" y="434538"/>
            <a:chExt cx="3555428" cy="466701"/>
          </a:xfrm>
        </p:grpSpPr>
        <p:pic>
          <p:nvPicPr>
            <p:cNvPr id="12" name="Picture 11" descr="Cochrane_Library_Logo_RGB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54" y="434538"/>
              <a:ext cx="1453484" cy="466701"/>
            </a:xfrm>
            <a:prstGeom prst="rect">
              <a:avLst/>
            </a:prstGeom>
          </p:spPr>
        </p:pic>
        <p:pic>
          <p:nvPicPr>
            <p:cNvPr id="13" name="Picture 12" descr="wiley_logo_detail.gif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268" y="461001"/>
              <a:ext cx="1543614" cy="4137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976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419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62780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440454" y="434538"/>
            <a:ext cx="3555428" cy="466701"/>
            <a:chOff x="440454" y="434538"/>
            <a:chExt cx="3555428" cy="466701"/>
          </a:xfrm>
        </p:grpSpPr>
        <p:pic>
          <p:nvPicPr>
            <p:cNvPr id="9" name="Picture 8" descr="Cochrane_Library_Logo_RGB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54" y="434538"/>
              <a:ext cx="1453484" cy="466701"/>
            </a:xfrm>
            <a:prstGeom prst="rect">
              <a:avLst/>
            </a:prstGeom>
          </p:spPr>
        </p:pic>
        <p:pic>
          <p:nvPicPr>
            <p:cNvPr id="10" name="Picture 9" descr="wiley_logo_detail.gif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268" y="461001"/>
              <a:ext cx="1543614" cy="4137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441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0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8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738" y="1317600"/>
            <a:ext cx="6120000" cy="6328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738" y="2275200"/>
            <a:ext cx="6120000" cy="39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56" y="0"/>
            <a:ext cx="1990344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40454" y="434538"/>
            <a:ext cx="3555428" cy="466701"/>
            <a:chOff x="440454" y="434538"/>
            <a:chExt cx="3555428" cy="466701"/>
          </a:xfrm>
        </p:grpSpPr>
        <p:pic>
          <p:nvPicPr>
            <p:cNvPr id="4" name="Picture 3" descr="Cochrane_Library_Logo_RGB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454" y="434538"/>
              <a:ext cx="1453484" cy="466701"/>
            </a:xfrm>
            <a:prstGeom prst="rect">
              <a:avLst/>
            </a:prstGeom>
          </p:spPr>
        </p:pic>
        <p:pic>
          <p:nvPicPr>
            <p:cNvPr id="6" name="Picture 5" descr="wiley_logo_detail.gif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268" y="461001"/>
              <a:ext cx="1543614" cy="4137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229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spc="-4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None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Char char="•"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2pPr>
      <a:lvl3pPr marL="388938" indent="-158750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3pPr>
      <a:lvl4pPr marL="612775" indent="-195263" algn="l" defTabSz="914400" rtl="0" eaLnBrk="1" latinLnBrk="0" hangingPunct="1">
        <a:spcBef>
          <a:spcPts val="567"/>
        </a:spcBef>
        <a:buClr>
          <a:schemeClr val="bg2"/>
        </a:buClr>
        <a:buFont typeface="Arial" pitchFamily="34" charset="0"/>
        <a:buChar char="•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4pPr>
      <a:lvl5pPr marL="849313" indent="-187325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51520" y="2060848"/>
            <a:ext cx="5256584" cy="2594029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600" b="1" kern="1200" spc="-4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What’s New in the </a:t>
            </a:r>
          </a:p>
          <a:p>
            <a:r>
              <a:rPr lang="en-US" sz="3200" dirty="0"/>
              <a:t>Cochrane Library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Colleen Finley</a:t>
            </a:r>
          </a:p>
          <a:p>
            <a:r>
              <a:rPr lang="en-GB" sz="2400" dirty="0"/>
              <a:t>Product Manger, Search and Discovery Wiley</a:t>
            </a:r>
          </a:p>
          <a:p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452320" y="6453916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Photo by Holly Millward</a:t>
            </a:r>
          </a:p>
        </p:txBody>
      </p:sp>
    </p:spTree>
    <p:extLst>
      <p:ext uri="{BB962C8B-B14F-4D97-AF65-F5344CB8AC3E}">
        <p14:creationId xmlns:p14="http://schemas.microsoft.com/office/powerpoint/2010/main" val="1209351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0436" y="990600"/>
            <a:ext cx="8229600" cy="609600"/>
          </a:xfrm>
        </p:spPr>
        <p:txBody>
          <a:bodyPr/>
          <a:lstStyle/>
          <a:p>
            <a:r>
              <a:rPr lang="en-US" sz="4000" dirty="0"/>
              <a:t>Additional Facets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DEE3A2-96E2-47D4-9363-BAECD8858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16832"/>
            <a:ext cx="2797832" cy="26517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A1E31E0-1C6E-4120-9E38-CB677FB993EF}"/>
              </a:ext>
            </a:extLst>
          </p:cNvPr>
          <p:cNvSpPr/>
          <p:nvPr/>
        </p:nvSpPr>
        <p:spPr>
          <a:xfrm>
            <a:off x="107504" y="4725144"/>
            <a:ext cx="2797832" cy="189653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Date article was published online or added to the Cochrane Library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958803-2511-4295-A2A7-AF5C6AF3C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1916832"/>
            <a:ext cx="2770003" cy="25603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C1B6B8-1783-4E7F-B58F-DB2FB5B42BE1}"/>
              </a:ext>
            </a:extLst>
          </p:cNvPr>
          <p:cNvSpPr/>
          <p:nvPr/>
        </p:nvSpPr>
        <p:spPr>
          <a:xfrm>
            <a:off x="3141403" y="4725144"/>
            <a:ext cx="2870757" cy="188802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Publication year (CENTRAL only). Original Publication year for a CENTRAL article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4709AA-B41B-490C-8462-CB195C46C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021592"/>
            <a:ext cx="2926080" cy="9753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91B51D-9535-40CC-9C0C-3DCC681B2A9C}"/>
              </a:ext>
            </a:extLst>
          </p:cNvPr>
          <p:cNvSpPr/>
          <p:nvPr/>
        </p:nvSpPr>
        <p:spPr>
          <a:xfrm>
            <a:off x="6139491" y="4697203"/>
            <a:ext cx="2870757" cy="188802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CENTRAL only</a:t>
            </a:r>
          </a:p>
          <a:p>
            <a:r>
              <a:rPr lang="en-US" sz="2400" dirty="0"/>
              <a:t>Limit results to articles sourced from PubMed or </a:t>
            </a:r>
            <a:r>
              <a:rPr lang="en-US" sz="2400" dirty="0" err="1"/>
              <a:t>Embase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867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0436" y="990600"/>
            <a:ext cx="8229600" cy="609600"/>
          </a:xfrm>
        </p:spPr>
        <p:txBody>
          <a:bodyPr/>
          <a:lstStyle/>
          <a:p>
            <a:r>
              <a:rPr lang="en-US" sz="4000" dirty="0"/>
              <a:t>New – Search Manager </a:t>
            </a:r>
            <a:r>
              <a:rPr lang="en-US" sz="4000" dirty="0" err="1"/>
              <a:t>Slideouts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FCB07-98A3-43F4-A45E-AEFA21116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90" y="2276872"/>
            <a:ext cx="8527474" cy="1371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3CA420-3B79-4836-AF11-E60A541A82D6}"/>
              </a:ext>
            </a:extLst>
          </p:cNvPr>
          <p:cNvSpPr/>
          <p:nvPr/>
        </p:nvSpPr>
        <p:spPr>
          <a:xfrm>
            <a:off x="97155" y="6074132"/>
            <a:ext cx="8651309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Allows users to make all entries on the same page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CD3C8F-3F08-40FE-BF33-87DEE54307D7}"/>
              </a:ext>
            </a:extLst>
          </p:cNvPr>
          <p:cNvSpPr/>
          <p:nvPr/>
        </p:nvSpPr>
        <p:spPr>
          <a:xfrm>
            <a:off x="169163" y="4779149"/>
            <a:ext cx="8651309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Use the S button to access </a:t>
            </a:r>
            <a:r>
              <a:rPr lang="en-US" sz="2800" dirty="0" err="1">
                <a:solidFill>
                  <a:schemeClr val="accent2"/>
                </a:solidFill>
              </a:rPr>
              <a:t>slideout</a:t>
            </a:r>
            <a:r>
              <a:rPr lang="en-US" sz="2800" dirty="0">
                <a:solidFill>
                  <a:schemeClr val="accent2"/>
                </a:solidFill>
              </a:rPr>
              <a:t> allowing users to select fields using menus directly in search manager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9F89FF-0FDA-4AB4-B365-C8E657B5B26B}"/>
              </a:ext>
            </a:extLst>
          </p:cNvPr>
          <p:cNvSpPr/>
          <p:nvPr/>
        </p:nvSpPr>
        <p:spPr>
          <a:xfrm>
            <a:off x="6948264" y="3284984"/>
            <a:ext cx="288032" cy="363488"/>
          </a:xfrm>
          <a:prstGeom prst="roundRect">
            <a:avLst/>
          </a:prstGeom>
          <a:solidFill>
            <a:schemeClr val="lt1">
              <a:alpha val="0"/>
            </a:schemeClr>
          </a:solidFill>
          <a:ln w="476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4F6034-4D25-4535-A65B-B258C7716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46" y="2279306"/>
            <a:ext cx="8734380" cy="246888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399719A-624E-43FC-B680-246E17105932}"/>
              </a:ext>
            </a:extLst>
          </p:cNvPr>
          <p:cNvSpPr/>
          <p:nvPr/>
        </p:nvSpPr>
        <p:spPr>
          <a:xfrm>
            <a:off x="7596336" y="4325144"/>
            <a:ext cx="1243019" cy="246855"/>
          </a:xfrm>
          <a:prstGeom prst="roundRect">
            <a:avLst/>
          </a:prstGeom>
          <a:solidFill>
            <a:schemeClr val="lt1">
              <a:alpha val="0"/>
            </a:schemeClr>
          </a:solidFill>
          <a:ln w="476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867CAC-C7C0-4FF8-808D-C5E71871B4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359144"/>
            <a:ext cx="8714113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5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6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0436" y="990600"/>
            <a:ext cx="8229600" cy="609600"/>
          </a:xfrm>
        </p:spPr>
        <p:txBody>
          <a:bodyPr/>
          <a:lstStyle/>
          <a:p>
            <a:r>
              <a:rPr lang="en-US" sz="4000" dirty="0"/>
              <a:t>New – Search Manager </a:t>
            </a:r>
            <a:r>
              <a:rPr lang="en-US" sz="4000" dirty="0" err="1"/>
              <a:t>Slideouts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FCB07-98A3-43F4-A45E-AEFA21116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90" y="1700808"/>
            <a:ext cx="8527474" cy="1371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3CA420-3B79-4836-AF11-E60A541A82D6}"/>
              </a:ext>
            </a:extLst>
          </p:cNvPr>
          <p:cNvSpPr/>
          <p:nvPr/>
        </p:nvSpPr>
        <p:spPr>
          <a:xfrm>
            <a:off x="97155" y="6074132"/>
            <a:ext cx="8651309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Allows users to make all entries on the same page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CD3C8F-3F08-40FE-BF33-87DEE54307D7}"/>
              </a:ext>
            </a:extLst>
          </p:cNvPr>
          <p:cNvSpPr/>
          <p:nvPr/>
        </p:nvSpPr>
        <p:spPr>
          <a:xfrm>
            <a:off x="169163" y="4779149"/>
            <a:ext cx="8651309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Use the Mesh button to access </a:t>
            </a:r>
            <a:r>
              <a:rPr lang="en-US" sz="2800" dirty="0" err="1">
                <a:solidFill>
                  <a:schemeClr val="accent2"/>
                </a:solidFill>
              </a:rPr>
              <a:t>slideout</a:t>
            </a:r>
            <a:r>
              <a:rPr lang="en-US" sz="2800" dirty="0">
                <a:solidFill>
                  <a:schemeClr val="accent2"/>
                </a:solidFill>
              </a:rPr>
              <a:t> allowing users to add Mesh using the browser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9F89FF-0FDA-4AB4-B365-C8E657B5B26B}"/>
              </a:ext>
            </a:extLst>
          </p:cNvPr>
          <p:cNvSpPr/>
          <p:nvPr/>
        </p:nvSpPr>
        <p:spPr>
          <a:xfrm>
            <a:off x="7308304" y="2708920"/>
            <a:ext cx="504056" cy="363488"/>
          </a:xfrm>
          <a:prstGeom prst="roundRect">
            <a:avLst/>
          </a:prstGeom>
          <a:solidFill>
            <a:schemeClr val="lt1">
              <a:alpha val="0"/>
            </a:schemeClr>
          </a:solidFill>
          <a:ln w="476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56D5AE-8618-4869-8A35-96F372D11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06" y="1772816"/>
            <a:ext cx="8553158" cy="12801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95D5D8-0D61-4125-8ECF-3E9D00E51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90" y="2564904"/>
            <a:ext cx="8430755" cy="396044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399719A-624E-43FC-B680-246E17105932}"/>
              </a:ext>
            </a:extLst>
          </p:cNvPr>
          <p:cNvSpPr/>
          <p:nvPr/>
        </p:nvSpPr>
        <p:spPr>
          <a:xfrm>
            <a:off x="7171469" y="6033865"/>
            <a:ext cx="1281782" cy="419471"/>
          </a:xfrm>
          <a:prstGeom prst="roundRect">
            <a:avLst/>
          </a:prstGeom>
          <a:solidFill>
            <a:schemeClr val="lt1">
              <a:alpha val="0"/>
            </a:schemeClr>
          </a:solidFill>
          <a:ln w="476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8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6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863600"/>
            <a:ext cx="8991600" cy="812800"/>
          </a:xfrm>
        </p:spPr>
        <p:txBody>
          <a:bodyPr/>
          <a:lstStyle/>
          <a:p>
            <a:r>
              <a:rPr lang="en-US" sz="4000" dirty="0"/>
              <a:t>Many New Links between content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5B8D2C-9722-4136-8101-7DF9F7F3C4C9}"/>
              </a:ext>
            </a:extLst>
          </p:cNvPr>
          <p:cNvSpPr/>
          <p:nvPr/>
        </p:nvSpPr>
        <p:spPr>
          <a:xfrm>
            <a:off x="304800" y="1844824"/>
            <a:ext cx="3187080" cy="115212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Cochrane Database of Systematic Reviews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EA43FA-F1E2-4B25-876A-6E8D6581727E}"/>
              </a:ext>
            </a:extLst>
          </p:cNvPr>
          <p:cNvSpPr/>
          <p:nvPr/>
        </p:nvSpPr>
        <p:spPr>
          <a:xfrm>
            <a:off x="304800" y="2996952"/>
            <a:ext cx="3187080" cy="5760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References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939A49-EFF5-46E7-AEE3-73E6C0B6E3C7}"/>
              </a:ext>
            </a:extLst>
          </p:cNvPr>
          <p:cNvSpPr/>
          <p:nvPr/>
        </p:nvSpPr>
        <p:spPr>
          <a:xfrm>
            <a:off x="321866" y="4941168"/>
            <a:ext cx="3187080" cy="7200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Related Content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925B84-F7C8-4229-A331-C213327E0D78}"/>
              </a:ext>
            </a:extLst>
          </p:cNvPr>
          <p:cNvSpPr/>
          <p:nvPr/>
        </p:nvSpPr>
        <p:spPr>
          <a:xfrm>
            <a:off x="5004048" y="1796008"/>
            <a:ext cx="3187080" cy="74448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CENTRAL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7BA248-823D-4B48-AAEF-8096E60774DC}"/>
              </a:ext>
            </a:extLst>
          </p:cNvPr>
          <p:cNvSpPr/>
          <p:nvPr/>
        </p:nvSpPr>
        <p:spPr>
          <a:xfrm>
            <a:off x="303732" y="4353507"/>
            <a:ext cx="3187080" cy="5760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Article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3EE307-DA96-4478-A9D2-C29234088006}"/>
              </a:ext>
            </a:extLst>
          </p:cNvPr>
          <p:cNvSpPr/>
          <p:nvPr/>
        </p:nvSpPr>
        <p:spPr>
          <a:xfrm>
            <a:off x="304800" y="3573016"/>
            <a:ext cx="3187080" cy="7920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Characteristics of studies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3718BF-3BC2-4F92-91DC-C93F737A6968}"/>
              </a:ext>
            </a:extLst>
          </p:cNvPr>
          <p:cNvSpPr/>
          <p:nvPr/>
        </p:nvSpPr>
        <p:spPr>
          <a:xfrm>
            <a:off x="5009811" y="2540496"/>
            <a:ext cx="3187080" cy="5760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Article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99787B-E08E-4E7C-AE78-0C56A3E934E2}"/>
              </a:ext>
            </a:extLst>
          </p:cNvPr>
          <p:cNvSpPr/>
          <p:nvPr/>
        </p:nvSpPr>
        <p:spPr>
          <a:xfrm>
            <a:off x="5004048" y="3068960"/>
            <a:ext cx="3187080" cy="88850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Cochrane Used this article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EAE4AA-A8C0-4A6F-ADF3-1AE7A08D1AA9}"/>
              </a:ext>
            </a:extLst>
          </p:cNvPr>
          <p:cNvSpPr/>
          <p:nvPr/>
        </p:nvSpPr>
        <p:spPr>
          <a:xfrm>
            <a:off x="5034797" y="4797152"/>
            <a:ext cx="3187080" cy="74448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Cochrane Clinical Answers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164E88-0BDB-416D-AFC3-391F6E8ACD7E}"/>
              </a:ext>
            </a:extLst>
          </p:cNvPr>
          <p:cNvSpPr/>
          <p:nvPr/>
        </p:nvSpPr>
        <p:spPr>
          <a:xfrm>
            <a:off x="5034797" y="5805264"/>
            <a:ext cx="3187080" cy="74448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Cochrane Podcasts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0E0B612-9A4F-4B53-B09C-748B6E435080}"/>
              </a:ext>
            </a:extLst>
          </p:cNvPr>
          <p:cNvCxnSpPr>
            <a:stCxn id="8" idx="3"/>
            <a:endCxn id="14" idx="1"/>
          </p:cNvCxnSpPr>
          <p:nvPr/>
        </p:nvCxnSpPr>
        <p:spPr>
          <a:xfrm flipV="1">
            <a:off x="3491880" y="2828528"/>
            <a:ext cx="1517931" cy="456456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2180A0D-527B-4009-BBB8-136A73ADA732}"/>
              </a:ext>
            </a:extLst>
          </p:cNvPr>
          <p:cNvCxnSpPr>
            <a:cxnSpLocks/>
          </p:cNvCxnSpPr>
          <p:nvPr/>
        </p:nvCxnSpPr>
        <p:spPr>
          <a:xfrm flipH="1">
            <a:off x="3545160" y="3506861"/>
            <a:ext cx="1430520" cy="967915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6BAEDD3-B20F-4AB5-982D-E245865C28D5}"/>
              </a:ext>
            </a:extLst>
          </p:cNvPr>
          <p:cNvCxnSpPr>
            <a:cxnSpLocks/>
          </p:cNvCxnSpPr>
          <p:nvPr/>
        </p:nvCxnSpPr>
        <p:spPr>
          <a:xfrm flipH="1">
            <a:off x="3491880" y="3506540"/>
            <a:ext cx="1484866" cy="284161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F010218-3215-49FE-B14A-D454A34271EB}"/>
              </a:ext>
            </a:extLst>
          </p:cNvPr>
          <p:cNvCxnSpPr>
            <a:cxnSpLocks/>
          </p:cNvCxnSpPr>
          <p:nvPr/>
        </p:nvCxnSpPr>
        <p:spPr>
          <a:xfrm flipV="1">
            <a:off x="3526478" y="5289004"/>
            <a:ext cx="1449200" cy="139432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B4B76D-62AF-4545-AF35-A54451E7B4E6}"/>
              </a:ext>
            </a:extLst>
          </p:cNvPr>
          <p:cNvCxnSpPr>
            <a:cxnSpLocks/>
          </p:cNvCxnSpPr>
          <p:nvPr/>
        </p:nvCxnSpPr>
        <p:spPr>
          <a:xfrm>
            <a:off x="3508946" y="5445224"/>
            <a:ext cx="1525851" cy="831464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Arrow: Curved Down 2058">
            <a:extLst>
              <a:ext uri="{FF2B5EF4-FFF2-40B4-BE49-F238E27FC236}">
                <a16:creationId xmlns:a16="http://schemas.microsoft.com/office/drawing/2014/main" id="{F97CE6EB-F529-49B1-8ABD-374357A109B3}"/>
              </a:ext>
            </a:extLst>
          </p:cNvPr>
          <p:cNvSpPr/>
          <p:nvPr/>
        </p:nvSpPr>
        <p:spPr>
          <a:xfrm rot="18051292">
            <a:off x="270783" y="4581128"/>
            <a:ext cx="936104" cy="576064"/>
          </a:xfrm>
          <a:prstGeom prst="curvedDownArrow">
            <a:avLst/>
          </a:prstGeom>
          <a:solidFill>
            <a:srgbClr val="00206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A36DAB9-FA3C-41BD-9FC1-0D41B91C5CDD}"/>
              </a:ext>
            </a:extLst>
          </p:cNvPr>
          <p:cNvCxnSpPr>
            <a:cxnSpLocks/>
            <a:endCxn id="12" idx="3"/>
          </p:cNvCxnSpPr>
          <p:nvPr/>
        </p:nvCxnSpPr>
        <p:spPr>
          <a:xfrm flipH="1" flipV="1">
            <a:off x="3490812" y="4641539"/>
            <a:ext cx="1513238" cy="238168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56D58A9-E836-49B8-B9BF-6BDDE598DA05}"/>
              </a:ext>
            </a:extLst>
          </p:cNvPr>
          <p:cNvCxnSpPr>
            <a:cxnSpLocks/>
          </p:cNvCxnSpPr>
          <p:nvPr/>
        </p:nvCxnSpPr>
        <p:spPr>
          <a:xfrm flipH="1" flipV="1">
            <a:off x="3539693" y="4808302"/>
            <a:ext cx="1464355" cy="1071041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7018FDD-B54C-48BE-8660-7A454AA875E4}"/>
              </a:ext>
            </a:extLst>
          </p:cNvPr>
          <p:cNvSpPr/>
          <p:nvPr/>
        </p:nvSpPr>
        <p:spPr>
          <a:xfrm>
            <a:off x="1691680" y="5991517"/>
            <a:ext cx="2168051" cy="74448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Guidelines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8D657A-9482-4E91-BCFF-E84AFD6F469E}"/>
              </a:ext>
            </a:extLst>
          </p:cNvPr>
          <p:cNvCxnSpPr>
            <a:cxnSpLocks/>
          </p:cNvCxnSpPr>
          <p:nvPr/>
        </p:nvCxnSpPr>
        <p:spPr>
          <a:xfrm>
            <a:off x="3275856" y="5660739"/>
            <a:ext cx="22993" cy="393893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50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91E5C8A-4F66-4AD3-8AEF-6EE555C7B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" y="1484784"/>
            <a:ext cx="9144000" cy="23981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08DACA-4455-4895-99B0-5F5139E94575}"/>
              </a:ext>
            </a:extLst>
          </p:cNvPr>
          <p:cNvSpPr/>
          <p:nvPr/>
        </p:nvSpPr>
        <p:spPr>
          <a:xfrm>
            <a:off x="18727" y="5589240"/>
            <a:ext cx="9104223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See how a CENTRAL article was used in specific Cochrane Reviews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5AF541-7A57-449B-BE8B-2F83F7884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496" y="1397999"/>
            <a:ext cx="9144000" cy="38312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6187AE8-C7C5-4BAD-B4DA-19A775CE4250}"/>
              </a:ext>
            </a:extLst>
          </p:cNvPr>
          <p:cNvSpPr/>
          <p:nvPr/>
        </p:nvSpPr>
        <p:spPr>
          <a:xfrm>
            <a:off x="6084168" y="260648"/>
            <a:ext cx="3024336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LINKED CONTENT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0BD7CD7-5226-405F-8AE5-979FDB0B848D}"/>
              </a:ext>
            </a:extLst>
          </p:cNvPr>
          <p:cNvSpPr/>
          <p:nvPr/>
        </p:nvSpPr>
        <p:spPr>
          <a:xfrm>
            <a:off x="6732240" y="3291879"/>
            <a:ext cx="2195736" cy="301824"/>
          </a:xfrm>
          <a:prstGeom prst="roundRect">
            <a:avLst/>
          </a:prstGeom>
          <a:solidFill>
            <a:schemeClr val="accent2">
              <a:alpha val="12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4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91E5C8A-4F66-4AD3-8AEF-6EE555C7B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7" y="1462863"/>
            <a:ext cx="9144000" cy="23981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08DACA-4455-4895-99B0-5F5139E94575}"/>
              </a:ext>
            </a:extLst>
          </p:cNvPr>
          <p:cNvSpPr/>
          <p:nvPr/>
        </p:nvSpPr>
        <p:spPr>
          <a:xfrm>
            <a:off x="18727" y="5589240"/>
            <a:ext cx="9104223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Select the title to link to the Cochrane Systematic Review the CENTRAL article was used in.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187AE8-C7C5-4BAD-B4DA-19A775CE4250}"/>
              </a:ext>
            </a:extLst>
          </p:cNvPr>
          <p:cNvSpPr/>
          <p:nvPr/>
        </p:nvSpPr>
        <p:spPr>
          <a:xfrm>
            <a:off x="6084168" y="260648"/>
            <a:ext cx="3024336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LINKED CONTENT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0BD7CD7-5226-405F-8AE5-979FDB0B848D}"/>
              </a:ext>
            </a:extLst>
          </p:cNvPr>
          <p:cNvSpPr/>
          <p:nvPr/>
        </p:nvSpPr>
        <p:spPr>
          <a:xfrm>
            <a:off x="611560" y="2924944"/>
            <a:ext cx="4320480" cy="288032"/>
          </a:xfrm>
          <a:prstGeom prst="roundRect">
            <a:avLst/>
          </a:prstGeom>
          <a:solidFill>
            <a:schemeClr val="accent2">
              <a:alpha val="12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87C754-A249-44A8-ACD7-B1B3438C8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-27384"/>
            <a:ext cx="8820809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4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91E5C8A-4F66-4AD3-8AEF-6EE555C7B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7" y="1462863"/>
            <a:ext cx="9144000" cy="23981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08DACA-4455-4895-99B0-5F5139E94575}"/>
              </a:ext>
            </a:extLst>
          </p:cNvPr>
          <p:cNvSpPr/>
          <p:nvPr/>
        </p:nvSpPr>
        <p:spPr>
          <a:xfrm>
            <a:off x="18727" y="5787261"/>
            <a:ext cx="9104223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Use this link to view the Cochrane PICO analysis and risk of bias for the article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187AE8-C7C5-4BAD-B4DA-19A775CE4250}"/>
              </a:ext>
            </a:extLst>
          </p:cNvPr>
          <p:cNvSpPr/>
          <p:nvPr/>
        </p:nvSpPr>
        <p:spPr>
          <a:xfrm>
            <a:off x="6084168" y="260648"/>
            <a:ext cx="3024336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LINKED CONTENT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B20AB1C-6B26-4A59-98BB-C0E03FE45C92}"/>
              </a:ext>
            </a:extLst>
          </p:cNvPr>
          <p:cNvSpPr/>
          <p:nvPr/>
        </p:nvSpPr>
        <p:spPr>
          <a:xfrm>
            <a:off x="611560" y="3382259"/>
            <a:ext cx="2376264" cy="211444"/>
          </a:xfrm>
          <a:prstGeom prst="roundRect">
            <a:avLst/>
          </a:prstGeom>
          <a:solidFill>
            <a:schemeClr val="accent2">
              <a:alpha val="12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35EA9A-A78E-4716-BA80-D73DF7D13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1064136"/>
            <a:ext cx="8949877" cy="47937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C84D55-8819-42E6-8019-360805B703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02" y="1064137"/>
            <a:ext cx="9056902" cy="474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5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16E661-0872-4DB6-B216-9640A8071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34" y="2218333"/>
            <a:ext cx="7772400" cy="3269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370609"/>
            <a:ext cx="6120000" cy="632838"/>
          </a:xfrm>
        </p:spPr>
        <p:txBody>
          <a:bodyPr/>
          <a:lstStyle/>
          <a:p>
            <a:r>
              <a:rPr lang="en-GB" dirty="0"/>
              <a:t>Getting help</a:t>
            </a:r>
          </a:p>
        </p:txBody>
      </p:sp>
      <p:sp>
        <p:nvSpPr>
          <p:cNvPr id="5" name="Rectangle 4"/>
          <p:cNvSpPr/>
          <p:nvPr/>
        </p:nvSpPr>
        <p:spPr>
          <a:xfrm>
            <a:off x="4441547" y="2671001"/>
            <a:ext cx="637349" cy="380312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2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>
          <a:xfrm>
            <a:off x="476808" y="1282700"/>
            <a:ext cx="6544905" cy="7437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spc="-4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Learn more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76808" y="6143730"/>
            <a:ext cx="7346392" cy="46054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1134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None/>
              <a:defRPr sz="20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1134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Char char="•"/>
              <a:defRPr sz="20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388938" indent="-158750" algn="l" defTabSz="914400" rtl="0" eaLnBrk="1" latinLnBrk="0" hangingPunct="1">
              <a:spcBef>
                <a:spcPts val="567"/>
              </a:spcBef>
              <a:buClr>
                <a:schemeClr val="bg2"/>
              </a:buClr>
              <a:buFont typeface="Source Sans Pro" pitchFamily="34" charset="0"/>
              <a:buChar char="–"/>
              <a:defRPr sz="18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612775" indent="-195263" algn="l" defTabSz="914400" rtl="0" eaLnBrk="1" latinLnBrk="0" hangingPunct="1">
              <a:spcBef>
                <a:spcPts val="567"/>
              </a:spcBef>
              <a:buClr>
                <a:schemeClr val="bg2"/>
              </a:buClr>
              <a:buFont typeface="Arial" pitchFamily="34" charset="0"/>
              <a:buChar char="•"/>
              <a:defRPr sz="18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849313" indent="-187325" algn="l" defTabSz="914400" rtl="0" eaLnBrk="1" latinLnBrk="0" hangingPunct="1">
              <a:spcBef>
                <a:spcPts val="567"/>
              </a:spcBef>
              <a:buClr>
                <a:schemeClr val="bg2"/>
              </a:buClr>
              <a:buFont typeface="Source Sans Pro" pitchFamily="34" charset="0"/>
              <a:buChar char="–"/>
              <a:defRPr sz="18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Search guides, live webinars, training videos, and more are available from the “Help” menu on the Cochrane Library homepage.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D0F8F1-7A56-423D-AB50-61E5290EA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94" y="2258060"/>
            <a:ext cx="2560320" cy="320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FF2B08-9ADD-4B85-9ACF-F63CA0980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548" y="1021879"/>
            <a:ext cx="3383280" cy="4779216"/>
          </a:xfrm>
          <a:prstGeom prst="rect">
            <a:avLst/>
          </a:prstGeom>
          <a:ln>
            <a:solidFill>
              <a:schemeClr val="accent2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54960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995EE4-9775-432E-8993-F96D1309D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552"/>
            <a:ext cx="9144000" cy="610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16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317600"/>
            <a:ext cx="6652542" cy="632838"/>
          </a:xfrm>
        </p:spPr>
        <p:txBody>
          <a:bodyPr/>
          <a:lstStyle/>
          <a:p>
            <a:r>
              <a:rPr lang="en-US" dirty="0"/>
              <a:t>New Cochrane Library -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2275200"/>
            <a:ext cx="7372622" cy="3909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Integrate </a:t>
            </a:r>
            <a:r>
              <a:rPr lang="en-US" sz="3200" b="1" dirty="0"/>
              <a:t>new content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More consistent </a:t>
            </a:r>
            <a:r>
              <a:rPr lang="en-US" sz="3200" b="1" dirty="0"/>
              <a:t>user </a:t>
            </a:r>
            <a:r>
              <a:rPr lang="en-US" sz="3200" b="1" dirty="0">
                <a:solidFill>
                  <a:srgbClr val="002060"/>
                </a:solidFill>
              </a:rPr>
              <a:t>experience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Provide better </a:t>
            </a:r>
            <a:r>
              <a:rPr lang="en-US" sz="3200" b="1" dirty="0"/>
              <a:t>links</a:t>
            </a:r>
            <a:r>
              <a:rPr lang="en-US" sz="3200" dirty="0"/>
              <a:t> within our content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Support search </a:t>
            </a:r>
            <a:r>
              <a:rPr lang="en-US" sz="3200" b="1" dirty="0">
                <a:solidFill>
                  <a:srgbClr val="002060"/>
                </a:solidFill>
              </a:rPr>
              <a:t>faceting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Better </a:t>
            </a:r>
            <a:r>
              <a:rPr lang="en-US" sz="3200" b="1" dirty="0">
                <a:solidFill>
                  <a:srgbClr val="002060"/>
                </a:solidFill>
              </a:rPr>
              <a:t>access to translated content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1E2A8B-9AAD-4601-9792-F85D508767D1}"/>
              </a:ext>
            </a:extLst>
          </p:cNvPr>
          <p:cNvSpPr/>
          <p:nvPr/>
        </p:nvSpPr>
        <p:spPr>
          <a:xfrm>
            <a:off x="795130" y="5776912"/>
            <a:ext cx="7377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Available at cochranelibrary.com</a:t>
            </a:r>
          </a:p>
        </p:txBody>
      </p:sp>
    </p:spTree>
    <p:extLst>
      <p:ext uri="{BB962C8B-B14F-4D97-AF65-F5344CB8AC3E}">
        <p14:creationId xmlns:p14="http://schemas.microsoft.com/office/powerpoint/2010/main" val="14953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62E31-2E08-F040-B190-CC0ED6B8A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018B6-834D-CB4C-A424-262D2AEB6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38" y="2255704"/>
            <a:ext cx="7516638" cy="347755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Cochrane Database of Systematic  Reviews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Central Register of Controlled Trials (CENTRAL)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Cochrane Clinical Answers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Systematic  Reviews from </a:t>
            </a:r>
            <a:r>
              <a:rPr lang="en-US" sz="2800" dirty="0" err="1"/>
              <a:t>Epistemonikos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Editorials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Special Collections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EE11F29-EA38-43F1-A3B5-4CE089B3DBCF}"/>
              </a:ext>
            </a:extLst>
          </p:cNvPr>
          <p:cNvSpPr/>
          <p:nvPr/>
        </p:nvSpPr>
        <p:spPr>
          <a:xfrm>
            <a:off x="5148064" y="3428999"/>
            <a:ext cx="648072" cy="360041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NEW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B88CF1-0406-446D-AB49-657B2645E1C4}"/>
              </a:ext>
            </a:extLst>
          </p:cNvPr>
          <p:cNvSpPr/>
          <p:nvPr/>
        </p:nvSpPr>
        <p:spPr>
          <a:xfrm>
            <a:off x="7236296" y="4005064"/>
            <a:ext cx="648072" cy="360041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NEW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3B195-B179-485D-B8AC-05FA19512DA5}"/>
              </a:ext>
            </a:extLst>
          </p:cNvPr>
          <p:cNvSpPr/>
          <p:nvPr/>
        </p:nvSpPr>
        <p:spPr>
          <a:xfrm>
            <a:off x="795130" y="5776912"/>
            <a:ext cx="7377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All content accessible through a single search</a:t>
            </a:r>
          </a:p>
        </p:txBody>
      </p:sp>
    </p:spTree>
    <p:extLst>
      <p:ext uri="{BB962C8B-B14F-4D97-AF65-F5344CB8AC3E}">
        <p14:creationId xmlns:p14="http://schemas.microsoft.com/office/powerpoint/2010/main" val="290590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62E31-2E08-F040-B190-CC0ED6B8A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018B6-834D-CB4C-A424-262D2AEB6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38" y="2275200"/>
            <a:ext cx="7516638" cy="3909600"/>
          </a:xfrm>
        </p:spPr>
        <p:txBody>
          <a:bodyPr/>
          <a:lstStyle/>
          <a:p>
            <a:r>
              <a:rPr lang="en-US" sz="2800" dirty="0"/>
              <a:t>Retired CRD Databases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Database of Reviews of Effects (DARE)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NHS Economics Evaluation Database (EED)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Heath Technology Assessments (HTA)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dirty="0"/>
              <a:t>“About database”  replaced with direct links to  Cochrane  Group  websites</a:t>
            </a:r>
          </a:p>
        </p:txBody>
      </p:sp>
    </p:spTree>
    <p:extLst>
      <p:ext uri="{BB962C8B-B14F-4D97-AF65-F5344CB8AC3E}">
        <p14:creationId xmlns:p14="http://schemas.microsoft.com/office/powerpoint/2010/main" val="954182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0EB6F2-7956-40AA-9808-511EFB86E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640A85-AB22-4275-B958-5439A2BA3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1052736"/>
            <a:ext cx="8553450" cy="56388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D750A4-CE9E-4FB0-AF35-269A623F5C17}"/>
              </a:ext>
            </a:extLst>
          </p:cNvPr>
          <p:cNvSpPr/>
          <p:nvPr/>
        </p:nvSpPr>
        <p:spPr>
          <a:xfrm>
            <a:off x="179512" y="1124744"/>
            <a:ext cx="8784976" cy="864096"/>
          </a:xfrm>
          <a:prstGeom prst="roundRect">
            <a:avLst/>
          </a:prstGeom>
          <a:solidFill>
            <a:schemeClr val="accent2">
              <a:alpha val="12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9A091-9897-4C8B-BD85-BD96C66C8312}"/>
              </a:ext>
            </a:extLst>
          </p:cNvPr>
          <p:cNvSpPr/>
          <p:nvPr/>
        </p:nvSpPr>
        <p:spPr>
          <a:xfrm>
            <a:off x="4947309" y="1970837"/>
            <a:ext cx="3456384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Access all content with a single search</a:t>
            </a:r>
          </a:p>
        </p:txBody>
      </p:sp>
    </p:spTree>
    <p:extLst>
      <p:ext uri="{BB962C8B-B14F-4D97-AF65-F5344CB8AC3E}">
        <p14:creationId xmlns:p14="http://schemas.microsoft.com/office/powerpoint/2010/main" val="87833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62E31-2E08-F040-B190-CC0ED6B8A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Navigation and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018B6-834D-CB4C-A424-262D2AEB6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01" y="2924944"/>
            <a:ext cx="3340174" cy="2233920"/>
          </a:xfrm>
        </p:spPr>
        <p:txBody>
          <a:bodyPr/>
          <a:lstStyle/>
          <a:p>
            <a:r>
              <a:rPr lang="en-US" sz="2800" dirty="0"/>
              <a:t>Browse options for Cochrane Reviews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By Topic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By Cochrane Review Group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B0FC92-E686-4939-82B2-C58DF6B2243F}"/>
              </a:ext>
            </a:extLst>
          </p:cNvPr>
          <p:cNvSpPr txBox="1">
            <a:spLocks/>
          </p:cNvSpPr>
          <p:nvPr/>
        </p:nvSpPr>
        <p:spPr>
          <a:xfrm>
            <a:off x="4139952" y="2996952"/>
            <a:ext cx="4752528" cy="39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134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None/>
              <a:defRPr sz="20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1134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Char char="•"/>
              <a:defRPr sz="20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388938" indent="-158750" algn="l" defTabSz="914400" rtl="0" eaLnBrk="1" latinLnBrk="0" hangingPunct="1">
              <a:spcBef>
                <a:spcPts val="567"/>
              </a:spcBef>
              <a:buClr>
                <a:schemeClr val="bg2"/>
              </a:buClr>
              <a:buFont typeface="Source Sans Pro" pitchFamily="34" charset="0"/>
              <a:buChar char="–"/>
              <a:defRPr sz="18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612775" indent="-195263" algn="l" defTabSz="914400" rtl="0" eaLnBrk="1" latinLnBrk="0" hangingPunct="1">
              <a:spcBef>
                <a:spcPts val="567"/>
              </a:spcBef>
              <a:buClr>
                <a:schemeClr val="bg2"/>
              </a:buClr>
              <a:buFont typeface="Arial" pitchFamily="34" charset="0"/>
              <a:buChar char="•"/>
              <a:defRPr sz="18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849313" indent="-187325" algn="l" defTabSz="914400" rtl="0" eaLnBrk="1" latinLnBrk="0" hangingPunct="1">
              <a:spcBef>
                <a:spcPts val="567"/>
              </a:spcBef>
              <a:buClr>
                <a:schemeClr val="bg2"/>
              </a:buClr>
              <a:buFont typeface="Source Sans Pro" pitchFamily="34" charset="0"/>
              <a:buChar char="–"/>
              <a:defRPr sz="18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Search Options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Basic Search on Homepage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Search Tab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/>
              <a:t>MeSH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Search Manager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A37992-9F66-48EF-B8CC-97A9AEBC0A4E}"/>
              </a:ext>
            </a:extLst>
          </p:cNvPr>
          <p:cNvSpPr txBox="1">
            <a:spLocks/>
          </p:cNvSpPr>
          <p:nvPr/>
        </p:nvSpPr>
        <p:spPr>
          <a:xfrm>
            <a:off x="444013" y="1950438"/>
            <a:ext cx="7544444" cy="5528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134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None/>
              <a:defRPr sz="20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1134"/>
              </a:spcBef>
              <a:spcAft>
                <a:spcPts val="0"/>
              </a:spcAft>
              <a:buClr>
                <a:schemeClr val="bg2"/>
              </a:buClr>
              <a:buFont typeface="Arial" pitchFamily="34" charset="0"/>
              <a:buChar char="•"/>
              <a:defRPr sz="20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388938" indent="-158750" algn="l" defTabSz="914400" rtl="0" eaLnBrk="1" latinLnBrk="0" hangingPunct="1">
              <a:spcBef>
                <a:spcPts val="567"/>
              </a:spcBef>
              <a:buClr>
                <a:schemeClr val="bg2"/>
              </a:buClr>
              <a:buFont typeface="Source Sans Pro" pitchFamily="34" charset="0"/>
              <a:buChar char="–"/>
              <a:defRPr sz="18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612775" indent="-195263" algn="l" defTabSz="914400" rtl="0" eaLnBrk="1" latinLnBrk="0" hangingPunct="1">
              <a:spcBef>
                <a:spcPts val="567"/>
              </a:spcBef>
              <a:buClr>
                <a:schemeClr val="bg2"/>
              </a:buClr>
              <a:buFont typeface="Arial" pitchFamily="34" charset="0"/>
              <a:buChar char="•"/>
              <a:defRPr sz="18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849313" indent="-187325" algn="l" defTabSz="914400" rtl="0" eaLnBrk="1" latinLnBrk="0" hangingPunct="1">
              <a:spcBef>
                <a:spcPts val="567"/>
              </a:spcBef>
              <a:buClr>
                <a:schemeClr val="bg2"/>
              </a:buClr>
              <a:buFont typeface="Source Sans Pro" pitchFamily="34" charset="0"/>
              <a:buChar char="–"/>
              <a:defRPr sz="1800" kern="1200" spc="-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Many existing navigation features remain</a:t>
            </a:r>
          </a:p>
        </p:txBody>
      </p:sp>
    </p:spTree>
    <p:extLst>
      <p:ext uri="{BB962C8B-B14F-4D97-AF65-F5344CB8AC3E}">
        <p14:creationId xmlns:p14="http://schemas.microsoft.com/office/powerpoint/2010/main" val="3509115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0436" y="990600"/>
            <a:ext cx="8229600" cy="609600"/>
          </a:xfrm>
        </p:spPr>
        <p:txBody>
          <a:bodyPr/>
          <a:lstStyle/>
          <a:p>
            <a:r>
              <a:rPr lang="en-US" sz="4000" dirty="0"/>
              <a:t>Search Results now include faceting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58A6FA-22F9-44B6-B84D-CABC817E5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520" y="1628800"/>
            <a:ext cx="7818121" cy="493776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568A2D-00F4-4B53-8F1A-1A72B3569EDB}"/>
              </a:ext>
            </a:extLst>
          </p:cNvPr>
          <p:cNvSpPr/>
          <p:nvPr/>
        </p:nvSpPr>
        <p:spPr>
          <a:xfrm>
            <a:off x="162748" y="1628800"/>
            <a:ext cx="2321020" cy="5112568"/>
          </a:xfrm>
          <a:prstGeom prst="roundRect">
            <a:avLst/>
          </a:prstGeom>
          <a:solidFill>
            <a:schemeClr val="accent2">
              <a:alpha val="12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3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990600"/>
            <a:ext cx="8229600" cy="609600"/>
          </a:xfrm>
        </p:spPr>
        <p:txBody>
          <a:bodyPr/>
          <a:lstStyle/>
          <a:p>
            <a:r>
              <a:rPr lang="en-US" sz="4000" dirty="0"/>
              <a:t>Facets specific for Cochrane Reviews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1E31E0-1C6E-4120-9E38-CB677FB993EF}"/>
              </a:ext>
            </a:extLst>
          </p:cNvPr>
          <p:cNvSpPr/>
          <p:nvPr/>
        </p:nvSpPr>
        <p:spPr>
          <a:xfrm>
            <a:off x="768580" y="4005064"/>
            <a:ext cx="2723300" cy="187220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Status: Filters by events that have effected the review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91B51D-9535-40CC-9C0C-3DCC681B2A9C}"/>
              </a:ext>
            </a:extLst>
          </p:cNvPr>
          <p:cNvSpPr/>
          <p:nvPr/>
        </p:nvSpPr>
        <p:spPr>
          <a:xfrm>
            <a:off x="4211960" y="3989247"/>
            <a:ext cx="2870757" cy="188802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Type:  Used to identify the type of question addressed by the review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2F849A-1147-4890-A645-C1B9EF555D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961"/>
          <a:stretch/>
        </p:blipFill>
        <p:spPr>
          <a:xfrm>
            <a:off x="668965" y="1868072"/>
            <a:ext cx="2750907" cy="10568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A01C66-0D8C-4F70-AB07-2B01D8415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1844824"/>
            <a:ext cx="287222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0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990600"/>
            <a:ext cx="8229600" cy="609600"/>
          </a:xfrm>
        </p:spPr>
        <p:txBody>
          <a:bodyPr/>
          <a:lstStyle/>
          <a:p>
            <a:r>
              <a:rPr lang="en-US" sz="4000" dirty="0"/>
              <a:t>Facets specific for Cochrane Reviews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1E31E0-1C6E-4120-9E38-CB677FB993EF}"/>
              </a:ext>
            </a:extLst>
          </p:cNvPr>
          <p:cNvSpPr/>
          <p:nvPr/>
        </p:nvSpPr>
        <p:spPr>
          <a:xfrm>
            <a:off x="283113" y="5445224"/>
            <a:ext cx="3772962" cy="12585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Language: Identifies when translations for content are available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C1B6B8-1783-4E7F-B58F-DB2FB5B42BE1}"/>
              </a:ext>
            </a:extLst>
          </p:cNvPr>
          <p:cNvSpPr/>
          <p:nvPr/>
        </p:nvSpPr>
        <p:spPr>
          <a:xfrm>
            <a:off x="4644103" y="5445224"/>
            <a:ext cx="3312273" cy="110636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Topic:  Limit results based on Cochrane supplied topics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DFCC74-A18A-4C7A-BD0D-44BD196EB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756730"/>
            <a:ext cx="3455156" cy="3566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C86F47-B5BC-4DA2-A5F4-0C500923C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756730"/>
            <a:ext cx="2973817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8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Cochrane Library_Wiley PowerPoint template">
  <a:themeElements>
    <a:clrScheme name="Cochrane">
      <a:dk1>
        <a:srgbClr val="000000"/>
      </a:dk1>
      <a:lt1>
        <a:srgbClr val="FFFFFF"/>
      </a:lt1>
      <a:dk2>
        <a:srgbClr val="002D64"/>
      </a:dk2>
      <a:lt2>
        <a:srgbClr val="962D91"/>
      </a:lt2>
      <a:accent1>
        <a:srgbClr val="002D64"/>
      </a:accent1>
      <a:accent2>
        <a:srgbClr val="962D91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Cochrane">
      <a:majorFont>
        <a:latin typeface="Source Sans Pro"/>
        <a:ea typeface=""/>
        <a:cs typeface=""/>
      </a:majorFont>
      <a:minorFont>
        <a:latin typeface="Source Sans Pro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3997</TotalTime>
  <Words>785</Words>
  <Application>Microsoft Office PowerPoint</Application>
  <PresentationFormat>On-screen Show (4:3)</PresentationFormat>
  <Paragraphs>116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Source Sans Pro</vt:lpstr>
      <vt:lpstr>Source Sans Pro Semibold</vt:lpstr>
      <vt:lpstr>Wingdings</vt:lpstr>
      <vt:lpstr>Cochrane Library_Wiley PowerPoint template</vt:lpstr>
      <vt:lpstr>PowerPoint Presentation</vt:lpstr>
      <vt:lpstr>New Cochrane Library - Benefits</vt:lpstr>
      <vt:lpstr>Content</vt:lpstr>
      <vt:lpstr>Content Changes</vt:lpstr>
      <vt:lpstr>PowerPoint Presentation</vt:lpstr>
      <vt:lpstr>Site Navigation and Search</vt:lpstr>
      <vt:lpstr>Search Results now include faceting </vt:lpstr>
      <vt:lpstr>Facets specific for Cochrane Reviews</vt:lpstr>
      <vt:lpstr>Facets specific for Cochrane Reviews</vt:lpstr>
      <vt:lpstr>Additional Facets </vt:lpstr>
      <vt:lpstr>New – Search Manager Slideouts</vt:lpstr>
      <vt:lpstr>New – Search Manager Slideouts</vt:lpstr>
      <vt:lpstr>Many New Links between content</vt:lpstr>
      <vt:lpstr>PowerPoint Presentation</vt:lpstr>
      <vt:lpstr>PowerPoint Presentation</vt:lpstr>
      <vt:lpstr>PowerPoint Presentation</vt:lpstr>
      <vt:lpstr>Getting help</vt:lpstr>
      <vt:lpstr>PowerPoint Presentation</vt:lpstr>
      <vt:lpstr>PowerPoint Presentation</vt:lpstr>
    </vt:vector>
  </TitlesOfParts>
  <Company>John Wiley and Sons,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Aburrow, Tony - Chichester</dc:creator>
  <cp:lastModifiedBy>Finley, Colleen</cp:lastModifiedBy>
  <cp:revision>124</cp:revision>
  <dcterms:created xsi:type="dcterms:W3CDTF">2016-04-18T12:49:13Z</dcterms:created>
  <dcterms:modified xsi:type="dcterms:W3CDTF">2018-09-17T05:42:46Z</dcterms:modified>
</cp:coreProperties>
</file>