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jRYodsmN+pyxPbPu/mQXIf/gpV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66248D-84DF-4C83-9BA2-376808B14C23}">
  <a:tblStyle styleId="{2A66248D-84DF-4C83-9BA2-376808B14C23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EF4E7"/>
          </a:solidFill>
        </a:fill>
      </a:tcStyle>
    </a:wholeTbl>
    <a:band1H>
      <a:tcTxStyle/>
      <a:tcStyle>
        <a:fill>
          <a:solidFill>
            <a:srgbClr val="DBE9CB"/>
          </a:solidFill>
        </a:fill>
      </a:tcStyle>
    </a:band1H>
    <a:band2H>
      <a:tcTxStyle/>
    </a:band2H>
    <a:band1V>
      <a:tcTxStyle/>
      <a:tcStyle>
        <a:fill>
          <a:solidFill>
            <a:srgbClr val="DBE9CB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customschemas.google.com/relationships/presentationmetadata" Target="meta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1e6ceb47012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1e6ceb4701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1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" name="Google Shape;25;p1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" name="Google Shape;26;p1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Google Shape;27;p1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Google Shape;28;p1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0" name="Google Shape;30;p1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1" name="Google Shape;31;p1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Google Shape;32;p1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12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12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3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103" name="Google Shape;103;p2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118" name="Google Shape;118;p2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7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7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8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9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5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59" name="Google Shape;159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8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1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2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1" name="Google Shape;141;p1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13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44" name="Google Shape;144;p13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45" name="Google Shape;145;p1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47" name="Google Shape;147;p13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8" name="Google Shape;148;p13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49" name="Google Shape;149;p1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1" name="Google Shape;151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2" name="Google Shape;152;p1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3" name="Google Shape;153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4" name="Google Shape;154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5" name="Google Shape;155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90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Javier.bracchiglione@gmail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67" name="Google Shape;16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8" name="Google Shape;16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69" name="Google Shape;169;p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77" name="Google Shape;177;p1"/>
          <p:cNvSpPr txBox="1"/>
          <p:nvPr>
            <p:ph type="ctrTitle"/>
          </p:nvPr>
        </p:nvSpPr>
        <p:spPr>
          <a:xfrm>
            <a:off x="4067304" y="1383507"/>
            <a:ext cx="5217540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b="1" lang="es-CL" sz="2400"/>
              <a:t>A comparison of different forward citation chasing tools for complementary searches for Cochrane systematic reviews</a:t>
            </a:r>
            <a:endParaRPr/>
          </a:p>
        </p:txBody>
      </p:sp>
      <p:pic>
        <p:nvPicPr>
          <p:cNvPr id="178" name="Google Shape;17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7333" y="1390637"/>
            <a:ext cx="3150527" cy="1039673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"/>
          <p:cNvSpPr txBox="1"/>
          <p:nvPr>
            <p:ph idx="1" type="subTitle"/>
          </p:nvPr>
        </p:nvSpPr>
        <p:spPr>
          <a:xfrm>
            <a:off x="4056462" y="3176587"/>
            <a:ext cx="5217539" cy="286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b="1" lang="es-CL">
                <a:solidFill>
                  <a:srgbClr val="3F3F3F"/>
                </a:solidFill>
              </a:rPr>
              <a:t>Bracchiglione J</a:t>
            </a:r>
            <a:r>
              <a:rPr baseline="30000" lang="es-CL">
                <a:solidFill>
                  <a:srgbClr val="3F3F3F"/>
                </a:solidFill>
              </a:rPr>
              <a:t>1</a:t>
            </a:r>
            <a:r>
              <a:rPr lang="es-CL">
                <a:solidFill>
                  <a:srgbClr val="3F3F3F"/>
                </a:solidFill>
              </a:rPr>
              <a:t>, Requeijo C</a:t>
            </a:r>
            <a:r>
              <a:rPr baseline="30000" lang="es-CL">
                <a:solidFill>
                  <a:srgbClr val="3F3F3F"/>
                </a:solidFill>
              </a:rPr>
              <a:t>2</a:t>
            </a:r>
            <a:r>
              <a:rPr lang="es-CL">
                <a:solidFill>
                  <a:srgbClr val="3F3F3F"/>
                </a:solidFill>
              </a:rPr>
              <a:t>, Santero M</a:t>
            </a:r>
            <a:r>
              <a:rPr baseline="30000" lang="es-CL">
                <a:solidFill>
                  <a:srgbClr val="3F3F3F"/>
                </a:solidFill>
              </a:rPr>
              <a:t>2</a:t>
            </a:r>
            <a:r>
              <a:rPr lang="es-CL">
                <a:solidFill>
                  <a:srgbClr val="3F3F3F"/>
                </a:solidFill>
              </a:rPr>
              <a:t>, Savall O</a:t>
            </a:r>
            <a:r>
              <a:rPr baseline="30000" lang="es-CL">
                <a:solidFill>
                  <a:srgbClr val="3F3F3F"/>
                </a:solidFill>
              </a:rPr>
              <a:t>2</a:t>
            </a:r>
            <a:r>
              <a:rPr lang="es-CL">
                <a:solidFill>
                  <a:srgbClr val="3F3F3F"/>
                </a:solidFill>
              </a:rPr>
              <a:t>, Selva A</a:t>
            </a:r>
            <a:r>
              <a:rPr baseline="30000" lang="es-CL">
                <a:solidFill>
                  <a:srgbClr val="3F3F3F"/>
                </a:solidFill>
              </a:rPr>
              <a:t>3</a:t>
            </a:r>
            <a:r>
              <a:rPr lang="es-CL">
                <a:solidFill>
                  <a:srgbClr val="3F3F3F"/>
                </a:solidFill>
              </a:rPr>
              <a:t>, Samsó L</a:t>
            </a:r>
            <a:r>
              <a:rPr baseline="30000" lang="es-CL">
                <a:solidFill>
                  <a:srgbClr val="3F3F3F"/>
                </a:solidFill>
              </a:rPr>
              <a:t>2</a:t>
            </a:r>
            <a:r>
              <a:rPr lang="es-CL">
                <a:solidFill>
                  <a:srgbClr val="3F3F3F"/>
                </a:solidFill>
              </a:rPr>
              <a:t>, Roqué-Figuls M</a:t>
            </a:r>
            <a:r>
              <a:rPr baseline="30000" lang="es-CL">
                <a:solidFill>
                  <a:srgbClr val="3F3F3F"/>
                </a:solidFill>
              </a:rPr>
              <a:t>2</a:t>
            </a:r>
            <a:r>
              <a:rPr lang="es-CL">
                <a:solidFill>
                  <a:srgbClr val="3F3F3F"/>
                </a:solidFill>
              </a:rPr>
              <a:t>, Escobar Liquitay C</a:t>
            </a:r>
            <a:r>
              <a:rPr baseline="30000" lang="es-CL">
                <a:solidFill>
                  <a:srgbClr val="3F3F3F"/>
                </a:solidFill>
              </a:rPr>
              <a:t>4</a:t>
            </a:r>
            <a:r>
              <a:rPr lang="es-CL">
                <a:solidFill>
                  <a:srgbClr val="3F3F3F"/>
                </a:solidFill>
              </a:rPr>
              <a:t>, Solà I</a:t>
            </a:r>
            <a:r>
              <a:rPr baseline="30000" lang="es-CL">
                <a:solidFill>
                  <a:srgbClr val="3F3F3F"/>
                </a:solidFill>
              </a:rPr>
              <a:t>1</a:t>
            </a:r>
            <a:endParaRPr/>
          </a:p>
          <a:p>
            <a:pPr indent="7620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Noto Sans Symbols"/>
              <a:buNone/>
            </a:pPr>
            <a:r>
              <a:t/>
            </a:r>
            <a:endParaRPr baseline="30000" sz="1500">
              <a:solidFill>
                <a:srgbClr val="3F3F3F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rPr baseline="30000" lang="es-CL" sz="1100">
                <a:solidFill>
                  <a:srgbClr val="3F3F3F"/>
                </a:solidFill>
              </a:rPr>
              <a:t>1</a:t>
            </a:r>
            <a:r>
              <a:rPr lang="es-CL" sz="1100">
                <a:solidFill>
                  <a:srgbClr val="3F3F3F"/>
                </a:solidFill>
              </a:rPr>
              <a:t>Institut d’Investigació Biomèdica Sant Pau (IIB SANT PAU), CIBERESP, Barcelona, Spain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rPr baseline="30000" lang="es-CL" sz="1100">
                <a:solidFill>
                  <a:srgbClr val="3F3F3F"/>
                </a:solidFill>
              </a:rPr>
              <a:t>2</a:t>
            </a:r>
            <a:r>
              <a:rPr lang="es-CL" sz="1100">
                <a:solidFill>
                  <a:srgbClr val="3F3F3F"/>
                </a:solidFill>
              </a:rPr>
              <a:t>Institut d’Investigació Biomèdica Sant Pau (IIB SANT PAU), Barcelona, Spain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rPr baseline="30000" lang="es-CL" sz="1100">
                <a:solidFill>
                  <a:srgbClr val="3F3F3F"/>
                </a:solidFill>
              </a:rPr>
              <a:t>3</a:t>
            </a:r>
            <a:r>
              <a:rPr lang="es-CL" sz="1100">
                <a:solidFill>
                  <a:srgbClr val="3F3F3F"/>
                </a:solidFill>
              </a:rPr>
              <a:t>Clinical Epidemiology and Cancer Screening, Parc Taulí Hospital Universitari. Institut d’Investigació i Innovació Parc Taulí (I3PT_CERCA), Sabadell, Spain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880"/>
              <a:buNone/>
            </a:pPr>
            <a:r>
              <a:rPr baseline="30000" lang="es-CL" sz="1100">
                <a:solidFill>
                  <a:srgbClr val="3F3F3F"/>
                </a:solidFill>
              </a:rPr>
              <a:t>4</a:t>
            </a:r>
            <a:r>
              <a:rPr lang="es-CL" sz="1100">
                <a:solidFill>
                  <a:srgbClr val="3F3F3F"/>
                </a:solidFill>
              </a:rPr>
              <a:t>Associate Cochrane Centre - Research Department, Instituto Universitario del Hospital Italiano de Buenos Aires, Buenos Aires, Argentina</a:t>
            </a:r>
            <a:endParaRPr/>
          </a:p>
        </p:txBody>
      </p:sp>
      <p:pic>
        <p:nvPicPr>
          <p:cNvPr descr="Colloquium 2023" id="180" name="Google Shape;18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7334" y="4196725"/>
            <a:ext cx="3150527" cy="10869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0"/>
          <p:cNvSpPr txBox="1"/>
          <p:nvPr>
            <p:ph type="ctrTitle"/>
          </p:nvPr>
        </p:nvSpPr>
        <p:spPr>
          <a:xfrm>
            <a:off x="5600046" y="2305564"/>
            <a:ext cx="5397237" cy="19482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</a:pPr>
            <a:r>
              <a:rPr b="1" lang="es-CL" sz="2400"/>
              <a:t>Thank you</a:t>
            </a:r>
            <a:br>
              <a:rPr b="1" lang="es-CL" sz="2400"/>
            </a:br>
            <a:br>
              <a:rPr b="1" lang="es-CL" sz="2400"/>
            </a:br>
            <a:r>
              <a:rPr b="1" lang="es-CL" sz="2400"/>
              <a:t>Contact information:</a:t>
            </a:r>
            <a:br>
              <a:rPr b="1" lang="es-CL" sz="2400"/>
            </a:br>
            <a:r>
              <a:rPr b="1" lang="es-CL" sz="2400" u="sng"/>
              <a:t>j</a:t>
            </a:r>
            <a:r>
              <a:rPr b="1" lang="es-CL" sz="2400" u="sng">
                <a:solidFill>
                  <a:schemeClr val="hlink"/>
                </a:solidFill>
                <a:hlinkClick r:id="rId3"/>
              </a:rPr>
              <a:t>avier.bracchiglione@gmail.com</a:t>
            </a:r>
            <a:br>
              <a:rPr b="1" lang="es-CL" sz="2400"/>
            </a:br>
            <a:r>
              <a:rPr b="1" lang="es-CL" sz="2400"/>
              <a:t>@JBracchiglione</a:t>
            </a:r>
            <a:endParaRPr b="1" sz="2400"/>
          </a:p>
        </p:txBody>
      </p:sp>
      <p:pic>
        <p:nvPicPr>
          <p:cNvPr id="320" name="Google Shape;32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8353" y="1213634"/>
            <a:ext cx="4555700" cy="1503380"/>
          </a:xfrm>
          <a:custGeom>
            <a:rect b="b" l="l" r="r" t="t"/>
            <a:pathLst>
              <a:path extrusionOk="0" h="2733294" w="4555700">
                <a:moveTo>
                  <a:pt x="82217" y="0"/>
                </a:moveTo>
                <a:lnTo>
                  <a:pt x="4473483" y="0"/>
                </a:lnTo>
                <a:cubicBezTo>
                  <a:pt x="4518890" y="0"/>
                  <a:pt x="4555700" y="36810"/>
                  <a:pt x="4555700" y="82217"/>
                </a:cubicBezTo>
                <a:lnTo>
                  <a:pt x="4555700" y="2651077"/>
                </a:lnTo>
                <a:cubicBezTo>
                  <a:pt x="4555700" y="2696484"/>
                  <a:pt x="4518890" y="2733294"/>
                  <a:pt x="4473483" y="2733294"/>
                </a:cubicBezTo>
                <a:lnTo>
                  <a:pt x="82217" y="2733294"/>
                </a:lnTo>
                <a:cubicBezTo>
                  <a:pt x="36810" y="2733294"/>
                  <a:pt x="0" y="2696484"/>
                  <a:pt x="0" y="2651077"/>
                </a:cubicBezTo>
                <a:lnTo>
                  <a:pt x="0" y="82217"/>
                </a:lnTo>
                <a:cubicBezTo>
                  <a:pt x="0" y="36810"/>
                  <a:pt x="36810" y="0"/>
                  <a:pt x="82217" y="0"/>
                </a:cubicBezTo>
                <a:close/>
              </a:path>
            </a:pathLst>
          </a:custGeom>
          <a:noFill/>
          <a:ln>
            <a:noFill/>
          </a:ln>
        </p:spPr>
      </p:pic>
      <p:pic>
        <p:nvPicPr>
          <p:cNvPr descr="Colloquium 2023" id="321" name="Google Shape;321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8353" y="4106817"/>
            <a:ext cx="4555700" cy="1571716"/>
          </a:xfrm>
          <a:custGeom>
            <a:rect b="b" l="l" r="r" t="t"/>
            <a:pathLst>
              <a:path extrusionOk="0" h="2323972" w="4438338">
                <a:moveTo>
                  <a:pt x="69905" y="0"/>
                </a:moveTo>
                <a:lnTo>
                  <a:pt x="4368433" y="0"/>
                </a:lnTo>
                <a:cubicBezTo>
                  <a:pt x="4407040" y="0"/>
                  <a:pt x="4438338" y="31298"/>
                  <a:pt x="4438338" y="69905"/>
                </a:cubicBezTo>
                <a:lnTo>
                  <a:pt x="4438338" y="2254067"/>
                </a:lnTo>
                <a:cubicBezTo>
                  <a:pt x="4438338" y="2292674"/>
                  <a:pt x="4407040" y="2323972"/>
                  <a:pt x="4368433" y="2323972"/>
                </a:cubicBezTo>
                <a:lnTo>
                  <a:pt x="69905" y="2323972"/>
                </a:lnTo>
                <a:cubicBezTo>
                  <a:pt x="31298" y="2323972"/>
                  <a:pt x="0" y="2292674"/>
                  <a:pt x="0" y="2254067"/>
                </a:cubicBezTo>
                <a:lnTo>
                  <a:pt x="0" y="69905"/>
                </a:lnTo>
                <a:cubicBezTo>
                  <a:pt x="0" y="31298"/>
                  <a:pt x="31298" y="0"/>
                  <a:pt x="69905" y="0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6" name="Google Shape;186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88" name="Google Shape;188;p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5" name="Google Shape;195;p2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96" name="Google Shape;196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197" name="Google Shape;197;p2"/>
          <p:cNvCxnSpPr/>
          <p:nvPr/>
        </p:nvCxnSpPr>
        <p:spPr>
          <a:xfrm>
            <a:off x="1448300" y="0"/>
            <a:ext cx="1219200" cy="6858000"/>
          </a:xfrm>
          <a:prstGeom prst="straightConnector1">
            <a:avLst/>
          </a:prstGeom>
          <a:noFill/>
          <a:ln cap="flat" cmpd="sng" w="9525">
            <a:solidFill>
              <a:srgbClr val="6C911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8" name="Google Shape;198;p2"/>
          <p:cNvCxnSpPr/>
          <p:nvPr/>
        </p:nvCxnSpPr>
        <p:spPr>
          <a:xfrm flipH="1">
            <a:off x="67175" y="3681413"/>
            <a:ext cx="4763558" cy="3176587"/>
          </a:xfrm>
          <a:prstGeom prst="straightConnector1">
            <a:avLst/>
          </a:prstGeom>
          <a:noFill/>
          <a:ln cap="flat" cmpd="sng" w="9525">
            <a:solidFill>
              <a:srgbClr val="FEFEFE">
                <a:alpha val="8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9" name="Google Shape;199;p2"/>
          <p:cNvSpPr/>
          <p:nvPr/>
        </p:nvSpPr>
        <p:spPr>
          <a:xfrm>
            <a:off x="1258764" y="-8467"/>
            <a:ext cx="3007349" cy="6866467"/>
          </a:xfrm>
          <a:custGeom>
            <a:rect b="b" l="l" r="r" t="t"/>
            <a:pathLst>
              <a:path extrusionOk="0" h="6866467" w="3007349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2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0" name="Google Shape;200;p2"/>
          <p:cNvSpPr/>
          <p:nvPr/>
        </p:nvSpPr>
        <p:spPr>
          <a:xfrm>
            <a:off x="1680730" y="-8467"/>
            <a:ext cx="2588558" cy="6866467"/>
          </a:xfrm>
          <a:custGeom>
            <a:rect b="b" l="l" r="r" t="t"/>
            <a:pathLst>
              <a:path extrusionOk="0" h="6866467" w="2573311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1" name="Google Shape;201;p2"/>
          <p:cNvSpPr/>
          <p:nvPr/>
        </p:nvSpPr>
        <p:spPr>
          <a:xfrm>
            <a:off x="1009621" y="3048000"/>
            <a:ext cx="3259667" cy="3810000"/>
          </a:xfrm>
          <a:prstGeom prst="triangle">
            <a:avLst>
              <a:gd fmla="val 100000" name="adj"/>
            </a:avLst>
          </a:prstGeom>
          <a:solidFill>
            <a:schemeClr val="accent2">
              <a:alpha val="71764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2" name="Google Shape;202;p2"/>
          <p:cNvSpPr/>
          <p:nvPr/>
        </p:nvSpPr>
        <p:spPr>
          <a:xfrm>
            <a:off x="1411788" y="-8467"/>
            <a:ext cx="2854326" cy="6866467"/>
          </a:xfrm>
          <a:custGeom>
            <a:rect b="b" l="l" r="r" t="t"/>
            <a:pathLst>
              <a:path extrusionOk="0" h="6866467" w="2858013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3F7818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2"/>
          <p:cNvSpPr/>
          <p:nvPr/>
        </p:nvSpPr>
        <p:spPr>
          <a:xfrm>
            <a:off x="2448954" y="3589867"/>
            <a:ext cx="1817159" cy="3268133"/>
          </a:xfrm>
          <a:prstGeom prst="triangle">
            <a:avLst>
              <a:gd fmla="val 100000" name="adj"/>
            </a:avLst>
          </a:prstGeom>
          <a:solidFill>
            <a:schemeClr val="accent1">
              <a:alpha val="8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4" name="Google Shape;204;p2"/>
          <p:cNvSpPr/>
          <p:nvPr/>
        </p:nvSpPr>
        <p:spPr>
          <a:xfrm>
            <a:off x="3016287" y="-8467"/>
            <a:ext cx="9175713" cy="6866467"/>
          </a:xfrm>
          <a:custGeom>
            <a:rect b="b" l="l" r="r" t="t"/>
            <a:pathLst>
              <a:path extrusionOk="0" h="6866467" w="9175713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5" name="Google Shape;205;p2"/>
          <p:cNvSpPr txBox="1"/>
          <p:nvPr>
            <p:ph type="title"/>
          </p:nvPr>
        </p:nvSpPr>
        <p:spPr>
          <a:xfrm>
            <a:off x="4419136" y="1020871"/>
            <a:ext cx="6960759" cy="2849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Trebuchet MS"/>
              <a:buNone/>
            </a:pPr>
            <a:r>
              <a:rPr lang="es-CL" sz="6000">
                <a:solidFill>
                  <a:srgbClr val="FFFFFF"/>
                </a:solidFill>
              </a:rPr>
              <a:t>Conflict of interest</a:t>
            </a:r>
            <a:endParaRPr/>
          </a:p>
        </p:txBody>
      </p:sp>
      <p:sp>
        <p:nvSpPr>
          <p:cNvPr id="206" name="Google Shape;206;p2"/>
          <p:cNvSpPr txBox="1"/>
          <p:nvPr>
            <p:ph idx="1" type="body"/>
          </p:nvPr>
        </p:nvSpPr>
        <p:spPr>
          <a:xfrm>
            <a:off x="4548104" y="3962088"/>
            <a:ext cx="6112077" cy="1186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b="0" i="0" lang="es-CL">
                <a:solidFill>
                  <a:srgbClr val="FFFFFF"/>
                </a:solidFill>
              </a:rPr>
              <a:t>I have no actual or potential conflict of interest in relation to this presentation.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7" name="Google Shape;207;p2"/>
          <p:cNvSpPr/>
          <p:nvPr/>
        </p:nvSpPr>
        <p:spPr>
          <a:xfrm rot="5400000">
            <a:off x="4062562" y="3271487"/>
            <a:ext cx="220660" cy="186439"/>
          </a:xfrm>
          <a:prstGeom prst="triangle">
            <a:avLst>
              <a:gd fmla="val 50000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3" name="Google Shape;213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14" name="Google Shape;214;p3"/>
          <p:cNvCxnSpPr/>
          <p:nvPr/>
        </p:nvCxnSpPr>
        <p:spPr>
          <a:xfrm>
            <a:off x="3953376" y="0"/>
            <a:ext cx="1219200" cy="6858000"/>
          </a:xfrm>
          <a:prstGeom prst="straightConnector1">
            <a:avLst/>
          </a:prstGeom>
          <a:noFill/>
          <a:ln cap="flat" cmpd="sng" w="9525">
            <a:solidFill>
              <a:srgbClr val="6C911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5" name="Google Shape;215;p3"/>
          <p:cNvCxnSpPr/>
          <p:nvPr/>
        </p:nvCxnSpPr>
        <p:spPr>
          <a:xfrm flipH="1">
            <a:off x="2133042" y="3681413"/>
            <a:ext cx="4763558" cy="3176587"/>
          </a:xfrm>
          <a:prstGeom prst="straightConnector1">
            <a:avLst/>
          </a:prstGeom>
          <a:noFill/>
          <a:ln cap="flat" cmpd="sng" w="9525">
            <a:solidFill>
              <a:srgbClr val="FEFEFE">
                <a:alpha val="8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6" name="Google Shape;216;p3"/>
          <p:cNvSpPr/>
          <p:nvPr/>
        </p:nvSpPr>
        <p:spPr>
          <a:xfrm>
            <a:off x="3324631" y="-8467"/>
            <a:ext cx="3007349" cy="6866467"/>
          </a:xfrm>
          <a:custGeom>
            <a:rect b="b" l="l" r="r" t="t"/>
            <a:pathLst>
              <a:path extrusionOk="0" h="6866467" w="3007349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2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7" name="Google Shape;217;p3"/>
          <p:cNvSpPr/>
          <p:nvPr/>
        </p:nvSpPr>
        <p:spPr>
          <a:xfrm>
            <a:off x="3746597" y="-8467"/>
            <a:ext cx="2588558" cy="6866467"/>
          </a:xfrm>
          <a:custGeom>
            <a:rect b="b" l="l" r="r" t="t"/>
            <a:pathLst>
              <a:path extrusionOk="0" h="6866467" w="2573311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8" name="Google Shape;218;p3"/>
          <p:cNvSpPr/>
          <p:nvPr/>
        </p:nvSpPr>
        <p:spPr>
          <a:xfrm>
            <a:off x="3075488" y="3048000"/>
            <a:ext cx="3259667" cy="3810000"/>
          </a:xfrm>
          <a:prstGeom prst="triangle">
            <a:avLst>
              <a:gd fmla="val 100000" name="adj"/>
            </a:avLst>
          </a:prstGeom>
          <a:solidFill>
            <a:schemeClr val="accent2">
              <a:alpha val="71764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9" name="Google Shape;219;p3"/>
          <p:cNvSpPr/>
          <p:nvPr/>
        </p:nvSpPr>
        <p:spPr>
          <a:xfrm>
            <a:off x="3477655" y="-8467"/>
            <a:ext cx="2854326" cy="6866467"/>
          </a:xfrm>
          <a:custGeom>
            <a:rect b="b" l="l" r="r" t="t"/>
            <a:pathLst>
              <a:path extrusionOk="0" h="6866467" w="2858013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3F7818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0" name="Google Shape;220;p3"/>
          <p:cNvSpPr/>
          <p:nvPr/>
        </p:nvSpPr>
        <p:spPr>
          <a:xfrm>
            <a:off x="4514821" y="3589867"/>
            <a:ext cx="1817159" cy="3268133"/>
          </a:xfrm>
          <a:prstGeom prst="triangle">
            <a:avLst>
              <a:gd fmla="val 100000" name="adj"/>
            </a:avLst>
          </a:prstGeom>
          <a:solidFill>
            <a:schemeClr val="accent1">
              <a:alpha val="8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1" name="Google Shape;221;p3"/>
          <p:cNvSpPr txBox="1"/>
          <p:nvPr>
            <p:ph type="title"/>
          </p:nvPr>
        </p:nvSpPr>
        <p:spPr>
          <a:xfrm>
            <a:off x="677334" y="609600"/>
            <a:ext cx="3843375" cy="5175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Trebuchet MS"/>
              <a:buNone/>
            </a:pPr>
            <a:r>
              <a:rPr lang="es-CL">
                <a:solidFill>
                  <a:srgbClr val="FEFEFE"/>
                </a:solidFill>
              </a:rPr>
              <a:t>Introduction</a:t>
            </a:r>
            <a:endParaRPr>
              <a:solidFill>
                <a:srgbClr val="FEFEFE"/>
              </a:solidFill>
            </a:endParaRPr>
          </a:p>
        </p:txBody>
      </p:sp>
      <p:sp>
        <p:nvSpPr>
          <p:cNvPr id="222" name="Google Shape;222;p3"/>
          <p:cNvSpPr/>
          <p:nvPr/>
        </p:nvSpPr>
        <p:spPr>
          <a:xfrm>
            <a:off x="5082154" y="-8467"/>
            <a:ext cx="7109846" cy="6866467"/>
          </a:xfrm>
          <a:custGeom>
            <a:rect b="b" l="l" r="r" t="t"/>
            <a:pathLst>
              <a:path extrusionOk="0" h="6866467" w="7109846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3" name="Google Shape;223;p3"/>
          <p:cNvSpPr txBox="1"/>
          <p:nvPr>
            <p:ph idx="1" type="body"/>
          </p:nvPr>
        </p:nvSpPr>
        <p:spPr>
          <a:xfrm>
            <a:off x="6116084" y="609601"/>
            <a:ext cx="5511296" cy="5175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s-CL">
                <a:solidFill>
                  <a:srgbClr val="FFFFFF"/>
                </a:solidFill>
              </a:rPr>
              <a:t>Forward citation chasing is the use of a citation index to retrieve references that cite a source.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s-CL">
                <a:solidFill>
                  <a:srgbClr val="FFFFFF"/>
                </a:solidFill>
              </a:rPr>
              <a:t>Currently recommended as a complement to find all possibly relevant research for systematic reviews (SRs)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s-CL">
                <a:solidFill>
                  <a:srgbClr val="FFFFFF"/>
                </a:solidFill>
              </a:rPr>
              <a:t>Recently, new tools have been developed to ease this task, but their performance has not been compared yet.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9" name="Google Shape;229;p4"/>
          <p:cNvSpPr txBox="1"/>
          <p:nvPr>
            <p:ph type="title"/>
          </p:nvPr>
        </p:nvSpPr>
        <p:spPr>
          <a:xfrm>
            <a:off x="1286933" y="609600"/>
            <a:ext cx="10197494" cy="1099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s-CL"/>
              <a:t>Objective</a:t>
            </a:r>
            <a:endParaRPr/>
          </a:p>
        </p:txBody>
      </p:sp>
      <p:sp>
        <p:nvSpPr>
          <p:cNvPr id="230" name="Google Shape;230;p4"/>
          <p:cNvSpPr/>
          <p:nvPr/>
        </p:nvSpPr>
        <p:spPr>
          <a:xfrm rot="10800000">
            <a:off x="0" y="0"/>
            <a:ext cx="842596" cy="5666154"/>
          </a:xfrm>
          <a:prstGeom prst="triangle">
            <a:avLst>
              <a:gd fmla="val 100000" name="adj"/>
            </a:avLst>
          </a:prstGeom>
          <a:solidFill>
            <a:schemeClr val="accen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1" name="Google Shape;231;p4"/>
          <p:cNvSpPr/>
          <p:nvPr/>
        </p:nvSpPr>
        <p:spPr>
          <a:xfrm flipH="1">
            <a:off x="11743267" y="4013200"/>
            <a:ext cx="448733" cy="2844800"/>
          </a:xfrm>
          <a:prstGeom prst="triangle">
            <a:avLst>
              <a:gd fmla="val 0" name="adj"/>
            </a:avLst>
          </a:prstGeom>
          <a:solidFill>
            <a:schemeClr val="accen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232" name="Google Shape;232;p4"/>
          <p:cNvGrpSpPr/>
          <p:nvPr/>
        </p:nvGrpSpPr>
        <p:grpSpPr>
          <a:xfrm>
            <a:off x="1286933" y="1948543"/>
            <a:ext cx="9618133" cy="4093482"/>
            <a:chOff x="0" y="0"/>
            <a:chExt cx="9618133" cy="4093482"/>
          </a:xfrm>
        </p:grpSpPr>
        <p:cxnSp>
          <p:nvCxnSpPr>
            <p:cNvPr id="233" name="Google Shape;233;p4"/>
            <p:cNvCxnSpPr/>
            <p:nvPr/>
          </p:nvCxnSpPr>
          <p:spPr>
            <a:xfrm>
              <a:off x="0" y="0"/>
              <a:ext cx="9618133" cy="0"/>
            </a:xfrm>
            <a:prstGeom prst="straightConnector1">
              <a:avLst/>
            </a:prstGeom>
            <a:solidFill>
              <a:srgbClr val="E4B91D"/>
            </a:solidFill>
            <a:ln cap="rnd" cmpd="sng" w="19050">
              <a:solidFill>
                <a:srgbClr val="E4B91D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34" name="Google Shape;234;p4"/>
            <p:cNvSpPr/>
            <p:nvPr/>
          </p:nvSpPr>
          <p:spPr>
            <a:xfrm>
              <a:off x="0" y="0"/>
              <a:ext cx="9618133" cy="2046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4"/>
            <p:cNvSpPr txBox="1"/>
            <p:nvPr/>
          </p:nvSpPr>
          <p:spPr>
            <a:xfrm>
              <a:off x="0" y="0"/>
              <a:ext cx="9618133" cy="2046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0475" lIns="110475" spcFirstLastPara="1" rIns="110475" wrap="square" tIns="11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Trebuchet MS"/>
                <a:buNone/>
              </a:pPr>
              <a:r>
                <a:rPr lang="es-CL" sz="29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To estimate and compare the performance of different resources for forward citation searching in the context of conducting updates of systematic reviews (SRs).</a:t>
              </a:r>
              <a:endParaRPr/>
            </a:p>
          </p:txBody>
        </p:sp>
        <p:cxnSp>
          <p:nvCxnSpPr>
            <p:cNvPr id="236" name="Google Shape;236;p4"/>
            <p:cNvCxnSpPr/>
            <p:nvPr/>
          </p:nvCxnSpPr>
          <p:spPr>
            <a:xfrm>
              <a:off x="0" y="2046741"/>
              <a:ext cx="9618133" cy="0"/>
            </a:xfrm>
            <a:prstGeom prst="straightConnector1">
              <a:avLst/>
            </a:prstGeom>
            <a:solidFill>
              <a:srgbClr val="E4B91D"/>
            </a:solidFill>
            <a:ln cap="rnd" cmpd="sng" w="19050">
              <a:solidFill>
                <a:srgbClr val="E4B91D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37" name="Google Shape;237;p4"/>
            <p:cNvSpPr/>
            <p:nvPr/>
          </p:nvSpPr>
          <p:spPr>
            <a:xfrm>
              <a:off x="0" y="2046741"/>
              <a:ext cx="9618133" cy="2046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4"/>
            <p:cNvSpPr txBox="1"/>
            <p:nvPr/>
          </p:nvSpPr>
          <p:spPr>
            <a:xfrm>
              <a:off x="0" y="2046741"/>
              <a:ext cx="9618133" cy="2046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0475" lIns="110475" spcFirstLastPara="1" rIns="110475" wrap="square" tIns="1104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Trebuchet MS"/>
                <a:buNone/>
              </a:pPr>
              <a:r>
                <a:rPr lang="es-CL" sz="29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As a secondary objective, we aim to explore how efficient a forward citation search strategy could be by itself as a way to update a SR, compared to a traditional boolean search strategy in electronic databases.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4" name="Google Shape;244;p5"/>
          <p:cNvSpPr txBox="1"/>
          <p:nvPr>
            <p:ph type="title"/>
          </p:nvPr>
        </p:nvSpPr>
        <p:spPr>
          <a:xfrm>
            <a:off x="1286933" y="609600"/>
            <a:ext cx="10197494" cy="1099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s-CL"/>
              <a:t>Methods</a:t>
            </a:r>
            <a:endParaRPr/>
          </a:p>
        </p:txBody>
      </p:sp>
      <p:sp>
        <p:nvSpPr>
          <p:cNvPr id="245" name="Google Shape;245;p5"/>
          <p:cNvSpPr/>
          <p:nvPr/>
        </p:nvSpPr>
        <p:spPr>
          <a:xfrm rot="10800000">
            <a:off x="0" y="0"/>
            <a:ext cx="842596" cy="5666154"/>
          </a:xfrm>
          <a:prstGeom prst="triangle">
            <a:avLst>
              <a:gd fmla="val 100000" name="adj"/>
            </a:avLst>
          </a:prstGeom>
          <a:solidFill>
            <a:schemeClr val="accen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6" name="Google Shape;246;p5"/>
          <p:cNvSpPr/>
          <p:nvPr/>
        </p:nvSpPr>
        <p:spPr>
          <a:xfrm flipH="1">
            <a:off x="11743267" y="4013200"/>
            <a:ext cx="448733" cy="2844800"/>
          </a:xfrm>
          <a:prstGeom prst="triangle">
            <a:avLst>
              <a:gd fmla="val 0" name="adj"/>
            </a:avLst>
          </a:prstGeom>
          <a:solidFill>
            <a:schemeClr val="accen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247" name="Google Shape;247;p5"/>
          <p:cNvGrpSpPr/>
          <p:nvPr/>
        </p:nvGrpSpPr>
        <p:grpSpPr>
          <a:xfrm>
            <a:off x="1286933" y="1949042"/>
            <a:ext cx="9618133" cy="4092482"/>
            <a:chOff x="0" y="499"/>
            <a:chExt cx="9618133" cy="4092482"/>
          </a:xfrm>
        </p:grpSpPr>
        <p:sp>
          <p:nvSpPr>
            <p:cNvPr id="248" name="Google Shape;248;p5"/>
            <p:cNvSpPr/>
            <p:nvPr/>
          </p:nvSpPr>
          <p:spPr>
            <a:xfrm>
              <a:off x="0" y="499"/>
              <a:ext cx="9618133" cy="1169280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353707" y="263587"/>
              <a:ext cx="643104" cy="643104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1350519" y="499"/>
              <a:ext cx="4328159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5"/>
            <p:cNvSpPr txBox="1"/>
            <p:nvPr/>
          </p:nvSpPr>
          <p:spPr>
            <a:xfrm>
              <a:off x="1350519" y="499"/>
              <a:ext cx="4328159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725" lIns="123725" spcFirstLastPara="1" rIns="123725" wrap="square" tIns="123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Trebuchet MS"/>
                <a:buNone/>
              </a:pP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We included Cochrane SRs with at least two published versions</a:t>
              </a:r>
              <a:endParaRPr sz="2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5678679" y="499"/>
              <a:ext cx="393945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5"/>
            <p:cNvSpPr txBox="1"/>
            <p:nvPr/>
          </p:nvSpPr>
          <p:spPr>
            <a:xfrm>
              <a:off x="5678679" y="499"/>
              <a:ext cx="393945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725" lIns="123725" spcFirstLastPara="1" rIns="123725" wrap="square" tIns="123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Trebuchet MS"/>
                <a:buNone/>
              </a:pPr>
              <a:r>
                <a:rPr b="1" lang="es-CL" sz="13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‘Original’ </a:t>
              </a:r>
              <a:r>
                <a:rPr lang="es-CL" sz="13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version: First version of the SR within the Cochrane Database of Systematic Reviews.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55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Trebuchet MS"/>
                <a:buNone/>
              </a:pPr>
              <a:r>
                <a:rPr b="1" lang="es-CL" sz="13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‘Updated’ </a:t>
              </a:r>
              <a:r>
                <a:rPr lang="es-CL" sz="13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version: Most recent version of the same SR.</a:t>
              </a:r>
              <a:endParaRPr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0" y="1462100"/>
              <a:ext cx="9618133" cy="1169280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353707" y="1725188"/>
              <a:ext cx="643104" cy="64310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1350519" y="1462100"/>
              <a:ext cx="826761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5"/>
            <p:cNvSpPr txBox="1"/>
            <p:nvPr/>
          </p:nvSpPr>
          <p:spPr>
            <a:xfrm>
              <a:off x="1350519" y="1462100"/>
              <a:ext cx="826761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725" lIns="123725" spcFirstLastPara="1" rIns="123725" wrap="square" tIns="123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Trebuchet MS"/>
                <a:buNone/>
              </a:pP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The </a:t>
              </a:r>
              <a:r>
                <a:rPr b="1"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‘original’ </a:t>
              </a: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SR must have included at least one primary study.</a:t>
              </a:r>
              <a:endParaRPr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0" y="2923701"/>
              <a:ext cx="9618133" cy="1169280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353707" y="3186789"/>
              <a:ext cx="643104" cy="64310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1350519" y="2923701"/>
              <a:ext cx="826761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5"/>
            <p:cNvSpPr txBox="1"/>
            <p:nvPr/>
          </p:nvSpPr>
          <p:spPr>
            <a:xfrm>
              <a:off x="1350519" y="2923701"/>
              <a:ext cx="8267613" cy="11692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725" lIns="123725" spcFirstLastPara="1" rIns="123725" wrap="square" tIns="123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Trebuchet MS"/>
                <a:buNone/>
              </a:pP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The </a:t>
              </a:r>
              <a:r>
                <a:rPr b="1"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‘updated’ </a:t>
              </a: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SR must have included at least one additional new primary study in respect to the </a:t>
              </a:r>
              <a:r>
                <a:rPr b="1"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‘original’ </a:t>
              </a:r>
              <a:r>
                <a:rPr lang="es-CL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version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6"/>
          <p:cNvSpPr txBox="1"/>
          <p:nvPr>
            <p:ph type="title"/>
          </p:nvPr>
        </p:nvSpPr>
        <p:spPr>
          <a:xfrm>
            <a:off x="1156851" y="637762"/>
            <a:ext cx="9888496" cy="9001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Trebuchet MS"/>
              <a:buNone/>
            </a:pPr>
            <a:r>
              <a:rPr lang="es-CL" sz="4000">
                <a:solidFill>
                  <a:schemeClr val="accent2"/>
                </a:solidFill>
              </a:rPr>
              <a:t>Methods</a:t>
            </a:r>
            <a:endParaRPr sz="4000">
              <a:solidFill>
                <a:schemeClr val="accent2"/>
              </a:solidFill>
            </a:endParaRPr>
          </a:p>
        </p:txBody>
      </p:sp>
      <p:sp>
        <p:nvSpPr>
          <p:cNvPr id="267" name="Google Shape;267;p6"/>
          <p:cNvSpPr/>
          <p:nvPr/>
        </p:nvSpPr>
        <p:spPr>
          <a:xfrm>
            <a:off x="1827631" y="2261336"/>
            <a:ext cx="2938033" cy="680271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rnd" cmpd="sng" w="19050">
            <a:solidFill>
              <a:srgbClr val="521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4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Index reference set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8" name="Google Shape;268;p6"/>
          <p:cNvSpPr/>
          <p:nvPr/>
        </p:nvSpPr>
        <p:spPr>
          <a:xfrm>
            <a:off x="7435242" y="2261336"/>
            <a:ext cx="2938033" cy="680271"/>
          </a:xfrm>
          <a:prstGeom prst="roundRect">
            <a:avLst>
              <a:gd fmla="val 16667" name="adj"/>
            </a:avLst>
          </a:prstGeom>
          <a:solidFill>
            <a:srgbClr val="0070C0"/>
          </a:solidFill>
          <a:ln cap="rnd" cmpd="sng" w="19050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4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Target reference set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9" name="Google Shape;269;p6"/>
          <p:cNvSpPr/>
          <p:nvPr/>
        </p:nvSpPr>
        <p:spPr>
          <a:xfrm>
            <a:off x="1827630" y="3289935"/>
            <a:ext cx="2938033" cy="10723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rnd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References of the included primary studies in the </a:t>
            </a:r>
            <a:r>
              <a:rPr b="1" lang="es-CL" sz="144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original</a:t>
            </a: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SR</a:t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0" name="Google Shape;270;p6"/>
          <p:cNvSpPr/>
          <p:nvPr/>
        </p:nvSpPr>
        <p:spPr>
          <a:xfrm>
            <a:off x="3019450" y="4546332"/>
            <a:ext cx="509442" cy="464491"/>
          </a:xfrm>
          <a:prstGeom prst="mathPlus">
            <a:avLst>
              <a:gd fmla="val 23520" name="adj1"/>
            </a:avLst>
          </a:prstGeom>
          <a:solidFill>
            <a:schemeClr val="accent5"/>
          </a:solidFill>
          <a:ln cap="rnd" cmpd="sng" w="19050">
            <a:solidFill>
              <a:srgbClr val="521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1" name="Google Shape;271;p6"/>
          <p:cNvSpPr/>
          <p:nvPr/>
        </p:nvSpPr>
        <p:spPr>
          <a:xfrm>
            <a:off x="1827630" y="5153195"/>
            <a:ext cx="2938033" cy="92398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rnd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Reference of the </a:t>
            </a:r>
            <a:r>
              <a:rPr b="1" lang="es-CL" sz="144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original</a:t>
            </a: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SR itself</a:t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2" name="Google Shape;272;p6"/>
          <p:cNvSpPr/>
          <p:nvPr/>
        </p:nvSpPr>
        <p:spPr>
          <a:xfrm>
            <a:off x="7435242" y="3826105"/>
            <a:ext cx="2938033" cy="158752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rnd" cmpd="sng" w="19050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References of the </a:t>
            </a:r>
            <a:r>
              <a:rPr b="1"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new</a:t>
            </a: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included primary studies in the </a:t>
            </a:r>
            <a:r>
              <a:rPr b="1" lang="es-CL" sz="144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updated</a:t>
            </a:r>
            <a:r>
              <a:rPr lang="es-CL" sz="144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SR</a:t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3" name="Google Shape;273;p6"/>
          <p:cNvSpPr/>
          <p:nvPr/>
        </p:nvSpPr>
        <p:spPr>
          <a:xfrm>
            <a:off x="5170221" y="3946495"/>
            <a:ext cx="1850473" cy="1064329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rnd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L" sz="144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Tool</a:t>
            </a:r>
            <a:endParaRPr b="1"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4" name="Google Shape;274;p6"/>
          <p:cNvSpPr/>
          <p:nvPr/>
        </p:nvSpPr>
        <p:spPr>
          <a:xfrm>
            <a:off x="5295086" y="5104485"/>
            <a:ext cx="1478380" cy="158752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rnd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WoS</a:t>
            </a:r>
            <a:endParaRPr sz="112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Scopus</a:t>
            </a:r>
            <a:endParaRPr sz="112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GoogleScholar</a:t>
            </a:r>
            <a:endParaRPr sz="112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Citationchaser</a:t>
            </a:r>
            <a:endParaRPr sz="112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Paperfetcher</a:t>
            </a:r>
            <a:endParaRPr sz="112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-CL" sz="112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Citationcloud</a:t>
            </a:r>
            <a:endParaRPr sz="1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1e6ceb47012_0_1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/>
              <a:t>Results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7"/>
          <p:cNvSpPr txBox="1"/>
          <p:nvPr>
            <p:ph type="title"/>
          </p:nvPr>
        </p:nvSpPr>
        <p:spPr>
          <a:xfrm>
            <a:off x="119825" y="237075"/>
            <a:ext cx="18780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s-CL"/>
              <a:t>Results</a:t>
            </a:r>
            <a:endParaRPr/>
          </a:p>
        </p:txBody>
      </p:sp>
      <p:pic>
        <p:nvPicPr>
          <p:cNvPr id="285" name="Google Shape;28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700" y="3338500"/>
            <a:ext cx="4780925" cy="313018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86" name="Google Shape;286;p7"/>
          <p:cNvGraphicFramePr/>
          <p:nvPr/>
        </p:nvGraphicFramePr>
        <p:xfrm>
          <a:off x="2085011" y="65491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{2A66248D-84DF-4C83-9BA2-376808B14C23}</a:tableStyleId>
              </a:tblPr>
              <a:tblGrid>
                <a:gridCol w="2487550"/>
                <a:gridCol w="2487550"/>
                <a:gridCol w="2910375"/>
                <a:gridCol w="2064725"/>
              </a:tblGrid>
              <a:tr h="5775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cap="none" strike="noStrike"/>
                        <a:t>Tool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Mean sensitivity </a:t>
                      </a:r>
                      <a:endParaRPr sz="15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(95% CI)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Mean precision</a:t>
                      </a:r>
                      <a:endParaRPr sz="15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(95% CI)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Mean NNR</a:t>
                      </a:r>
                      <a:endParaRPr sz="15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(95% CI)</a:t>
                      </a:r>
                      <a:endParaRPr sz="1500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WoS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0.58 (0.34 – 0.82)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0.0041 (0.0011 - 0.0072)</a:t>
                      </a:r>
                      <a:endParaRPr sz="1500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382 (44.7 – 719)</a:t>
                      </a:r>
                      <a:endParaRPr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Scopus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0.64 (0.37 – 0.91)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0.0046 (0.0007 - 0.0084)</a:t>
                      </a:r>
                      <a:endParaRPr sz="1500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423 (32.8 – 812)</a:t>
                      </a:r>
                      <a:endParaRPr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Google Scholar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0.66 (0.38 – 0.93)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0.0026 (0.0005 - 0.0047)</a:t>
                      </a:r>
                      <a:endParaRPr sz="1500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563 (158.2 – 967)</a:t>
                      </a:r>
                      <a:endParaRPr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Citationchaser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0.59 (0.35 – 0.84)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0.0037 (0.0006 - 0.0067)</a:t>
                      </a:r>
                      <a:endParaRPr sz="1500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516 (84.9 – 947)</a:t>
                      </a:r>
                      <a:endParaRPr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2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Paperfetcher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0.60 (0.36 – 0.84)</a:t>
                      </a:r>
                      <a:endParaRPr sz="1500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0.0048 (0.0008 - 0.0087)</a:t>
                      </a:r>
                      <a:endParaRPr sz="1500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/>
                        <a:t>399 (39.1 – 759)</a:t>
                      </a:r>
                      <a:endParaRPr sz="15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87" name="Google Shape;28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18149" y="3296601"/>
            <a:ext cx="4891228" cy="321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7"/>
          <p:cNvSpPr txBox="1"/>
          <p:nvPr>
            <p:ph idx="1" type="body"/>
          </p:nvPr>
        </p:nvSpPr>
        <p:spPr>
          <a:xfrm>
            <a:off x="119825" y="924374"/>
            <a:ext cx="2085000" cy="237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s-CL" sz="1590"/>
              <a:t>So far, 10 pairs of SRs analysed.</a:t>
            </a:r>
            <a:endParaRPr sz="159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s-CL" sz="1480"/>
              <a:t>Median index reference set: 7 (range: 3 - 13)</a:t>
            </a:r>
            <a:endParaRPr sz="148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s-CL" sz="1480"/>
              <a:t>Median target reference set: 4 (range: 1 - 11)</a:t>
            </a:r>
            <a:endParaRPr sz="148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sz="159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sz="159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9"/>
          <p:cNvSpPr txBox="1"/>
          <p:nvPr>
            <p:ph type="title"/>
          </p:nvPr>
        </p:nvSpPr>
        <p:spPr>
          <a:xfrm>
            <a:off x="1156851" y="637762"/>
            <a:ext cx="9888496" cy="9001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Trebuchet MS"/>
              <a:buNone/>
            </a:pPr>
            <a:r>
              <a:rPr lang="es-CL" sz="4000">
                <a:solidFill>
                  <a:schemeClr val="accent2"/>
                </a:solidFill>
              </a:rPr>
              <a:t>Discussion</a:t>
            </a:r>
            <a:endParaRPr sz="4000">
              <a:solidFill>
                <a:schemeClr val="accent2"/>
              </a:solidFill>
            </a:endParaRPr>
          </a:p>
        </p:txBody>
      </p:sp>
      <p:grpSp>
        <p:nvGrpSpPr>
          <p:cNvPr id="294" name="Google Shape;294;p9"/>
          <p:cNvGrpSpPr/>
          <p:nvPr/>
        </p:nvGrpSpPr>
        <p:grpSpPr>
          <a:xfrm>
            <a:off x="1155548" y="2220436"/>
            <a:ext cx="9880893" cy="3953432"/>
            <a:chOff x="0" y="3093"/>
            <a:chExt cx="9880893" cy="3953432"/>
          </a:xfrm>
        </p:grpSpPr>
        <p:sp>
          <p:nvSpPr>
            <p:cNvPr id="295" name="Google Shape;295;p9"/>
            <p:cNvSpPr/>
            <p:nvPr/>
          </p:nvSpPr>
          <p:spPr>
            <a:xfrm>
              <a:off x="0" y="3093"/>
              <a:ext cx="9880893" cy="658905"/>
            </a:xfrm>
            <a:prstGeom prst="roundRect">
              <a:avLst>
                <a:gd fmla="val 10000" name="adj"/>
              </a:avLst>
            </a:prstGeom>
            <a:solidFill>
              <a:srgbClr val="DB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199318" y="151347"/>
              <a:ext cx="362397" cy="362397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761035" y="3093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9"/>
            <p:cNvSpPr txBox="1"/>
            <p:nvPr/>
          </p:nvSpPr>
          <p:spPr>
            <a:xfrm>
              <a:off x="761035" y="3093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25" lIns="69725" spcFirstLastPara="1" rIns="69725" wrap="square" tIns="69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Google Scholar showed the best sensitivity, but the highest NNR.</a:t>
              </a:r>
              <a:endParaRPr sz="17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0" y="826725"/>
              <a:ext cx="9880893" cy="658905"/>
            </a:xfrm>
            <a:prstGeom prst="roundRect">
              <a:avLst>
                <a:gd fmla="val 10000" name="adj"/>
              </a:avLst>
            </a:prstGeom>
            <a:solidFill>
              <a:srgbClr val="DB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199318" y="974978"/>
              <a:ext cx="362397" cy="362397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761035" y="826725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9"/>
            <p:cNvSpPr txBox="1"/>
            <p:nvPr/>
          </p:nvSpPr>
          <p:spPr>
            <a:xfrm>
              <a:off x="761035" y="826725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25" lIns="69725" spcFirstLastPara="1" rIns="69725" wrap="square" tIns="69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WoS showed the lowest NNR, although it had 8% less sensitivity than Google Scholar.</a:t>
              </a:r>
              <a:endParaRPr sz="17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0" y="1650356"/>
              <a:ext cx="9880893" cy="658905"/>
            </a:xfrm>
            <a:prstGeom prst="roundRect">
              <a:avLst>
                <a:gd fmla="val 10000" name="adj"/>
              </a:avLst>
            </a:prstGeom>
            <a:solidFill>
              <a:srgbClr val="DB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199318" y="1798610"/>
              <a:ext cx="362397" cy="362397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761035" y="1650356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9"/>
            <p:cNvSpPr txBox="1"/>
            <p:nvPr/>
          </p:nvSpPr>
          <p:spPr>
            <a:xfrm>
              <a:off x="761035" y="1650356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25" lIns="69725" spcFirstLastPara="1" rIns="69725" wrap="square" tIns="69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Scopus seems to have the better balance among sensitivity and precision.</a:t>
              </a:r>
              <a:endParaRPr sz="17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0" y="2473988"/>
              <a:ext cx="9880893" cy="658905"/>
            </a:xfrm>
            <a:prstGeom prst="roundRect">
              <a:avLst>
                <a:gd fmla="val 10000" name="adj"/>
              </a:avLst>
            </a:prstGeom>
            <a:solidFill>
              <a:srgbClr val="DB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199318" y="2622242"/>
              <a:ext cx="362397" cy="362397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761035" y="2473988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9"/>
            <p:cNvSpPr txBox="1"/>
            <p:nvPr/>
          </p:nvSpPr>
          <p:spPr>
            <a:xfrm>
              <a:off x="761035" y="2473988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25" lIns="69725" spcFirstLastPara="1" rIns="69725" wrap="square" tIns="69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Limitation: </a:t>
              </a: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Analysis may be influenced by reviews with one or few new primary studies in the </a:t>
              </a:r>
              <a:r>
                <a:rPr b="1"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updated</a:t>
              </a: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 SRs.</a:t>
              </a:r>
              <a:endParaRPr/>
            </a:p>
          </p:txBody>
        </p:sp>
        <p:sp>
          <p:nvSpPr>
            <p:cNvPr id="311" name="Google Shape;311;p9"/>
            <p:cNvSpPr/>
            <p:nvPr/>
          </p:nvSpPr>
          <p:spPr>
            <a:xfrm>
              <a:off x="0" y="3297620"/>
              <a:ext cx="9880893" cy="658905"/>
            </a:xfrm>
            <a:prstGeom prst="roundRect">
              <a:avLst>
                <a:gd fmla="val 10000" name="adj"/>
              </a:avLst>
            </a:prstGeom>
            <a:solidFill>
              <a:srgbClr val="DBE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199318" y="3445873"/>
              <a:ext cx="362397" cy="362397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761035" y="3297620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9"/>
            <p:cNvSpPr txBox="1"/>
            <p:nvPr/>
          </p:nvSpPr>
          <p:spPr>
            <a:xfrm>
              <a:off x="761035" y="3297620"/>
              <a:ext cx="9119857" cy="6589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25" lIns="69725" spcFirstLastPara="1" rIns="69725" wrap="square" tIns="69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There is no citation tool with a better performance over the rest.</a:t>
              </a:r>
              <a:endParaRPr sz="17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Trebuchet MS"/>
                <a:buNone/>
              </a:pPr>
              <a:r>
                <a:rPr lang="es-CL" sz="17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Forward citation search could not be used as a stand alone method to update SR.</a:t>
              </a:r>
              <a:endParaRPr sz="17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2023-09-02T21:54:28Z</dcterms:created>
  <dc:creator>javier.bracchiglione@gmail.com</dc:creator>
</cp:coreProperties>
</file>