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B4D46-DD51-64CF-1D8F-9143B078E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4975AC-6263-13DA-98D8-77897A0319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2AD20-A489-0C6F-DAA8-09E67CAFA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2C16C-03CC-8049-69E6-FB45001FE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3FF5A-77DA-99FE-2185-5FE75CE8C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914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7A0A1-5CD9-ADE2-6B38-9C9585D2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40C9B-B170-A64C-901E-221F9BCDE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1683A-4A68-F3FC-1EFF-B02187F09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6E234-A917-EFE4-2A52-4490736D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36EEA-10A6-DB69-EF87-B51283BB8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424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43CE93-C94D-64C0-56B6-E0BF833F1E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51136-F68E-4EEF-6C8B-1A4179988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6C89A-6B53-348A-4F73-A97578EE0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189FD-3DCF-C8B4-EA02-8FE938D39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0532D-EBFF-631F-6F23-7FABB05D5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2352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1D2F5-7059-3DA6-085E-A6E0F9041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06B7A-7571-3B11-AF2C-0A988577B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C5ED2-38C6-5063-B4AC-097131667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6374F-B58E-8CCF-1B0E-28E918440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C8DBB-7F01-3557-12A0-F860AED02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146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9D517-AB21-0AEC-E20E-6B4126516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DE7EE-C3AC-F388-7FD6-7AE1F6923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1E730-427E-20DC-44D1-C6DD4CC5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E7EC7-D10C-216F-179E-E2D359D49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C0546-6169-79E2-02F6-60C9B56AE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83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19A16-BA09-519E-471A-87669E055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7427F-AC06-DF8A-1FD1-E7097E9620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2BBA3-F4DE-28A3-A71C-2F4418F5D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602DC-C6BE-422A-E077-233875E90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EDAEAF-18A8-F0F4-7348-319337EAD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F7204-8344-7A7B-B614-2BD42954D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2885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D454A-A84F-5CD6-B85F-D2E64AC50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19C0F-41F3-F042-119C-ED41CD7CB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50DE5C-BC45-051E-1EBB-788F06BB1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356F7-B9D7-46BB-0E94-48E8E92A0B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1654A8-4115-4D82-E4FC-9BBA4EF701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10ED72-D06F-E475-B7C9-A2540CC12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98D55B-6BB1-7377-65E1-484CB5B37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64638E-77EF-DCDC-6C2C-08ADD67FB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45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0D859-7E35-6E27-4D3F-FF851E76D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C797F7-C895-F112-F46E-FB4E9A40B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9743F9-1CC0-BE45-0072-A5169E3FB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7CAFBF-83C3-7D56-2273-C421A3B63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1299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F38778-EE60-0966-710B-32849A347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01F9BF-BCB8-A75D-5E2C-6E6EE70E8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F0655E-1F18-E3B0-074D-FB2A0D4B0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5518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0F834-A401-F9EC-A87E-0269B7D9E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14136-7497-403B-3A03-426001F0F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238451-C525-5133-5734-61B02E28BA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10A817-49E9-1033-81A0-F3612046A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C1C588-C360-D3EC-5CFB-970A2B4F4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5BCC85-D294-2AE8-B349-84486145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6813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D5740-D2EB-A20C-7303-AD08BC1B1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12DFFB-D8E6-DEB4-F295-D2DC3AF84E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6D1D8E-AA53-31EF-4EDF-2C120963D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D295E-43A2-F1D7-E422-B3BC9290F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CEA0C-86B7-FF23-2BC7-C8F7CEB43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D8A9B-DC4D-EEA4-F612-729E75BB5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475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62CCDF-D1A4-B819-EC10-08F413F6B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4BE6C9-AC6C-FE73-C0BB-0D646746A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E2BC0-5A67-28F7-7FBF-4BD7A488D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1144A-0D15-4EAB-81BE-BB209E1949D6}" type="datetimeFigureOut">
              <a:rPr lang="en-GB" smtClean="0"/>
              <a:t>04/09/2023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A3369-37A7-C3F7-7B96-F26D391D2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43562-2D68-6255-3F69-DFED90DAD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0001B-335F-44CA-BB63-5D4A8C284D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16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training.cochrane.org/technical-supplement-chapter-4-searching-and-selecting-studies-v63" TargetMode="External"/><Relationship Id="rId3" Type="http://schemas.openxmlformats.org/officeDocument/2006/relationships/hyperlink" Target="https://training.cochrane.org/handbook" TargetMode="External"/><Relationship Id="rId7" Type="http://schemas.openxmlformats.org/officeDocument/2006/relationships/hyperlink" Target="https://training.cochrane.org/handbook/current/chapter-04-technical-supplement-searching-and-selecting-studies" TargetMode="External"/><Relationship Id="rId2" Type="http://schemas.openxmlformats.org/officeDocument/2006/relationships/hyperlink" Target="https://eur01.safelinks.protection.outlook.com/?url=https%3A%2F%2Ftraining.cochrane.org%2Fhandbook&amp;data=05%7C01%7Ccarol%40lefebvreassociates.org%7C646a02fe361e4ab13a2708da300de197%7Cfed02e5e8b814a3bb90b8d8d25150b3b%7C0%7C0%7C637875133439014828%7CUnknown%7CTWFpbGZsb3d8eyJWIjoiMC4wLjAwMDAiLCJQIjoiV2luMzIiLCJBTiI6Ik1haWwiLCJXVCI6Mn0%3D%7C3000%7C%7C%7C&amp;sdata=QJwJEYxNKu6HjifGcpUDdE7IgNFeVJ16F4ohdgs6aAM%3D&amp;reserved=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ur01.safelinks.protection.outlook.com/?url=http%3A%2F%2Fwww.training.cochrane.org%2Fhandbook&amp;data=05%7C01%7Ccarol%40lefebvreassociates.org%7C646a02fe361e4ab13a2708da300de197%7Cfed02e5e8b814a3bb90b8d8d25150b3b%7C0%7C0%7C637875133439014828%7CUnknown%7CTWFpbGZsb3d8eyJWIjoiMC4wLjAwMDAiLCJQIjoiV2luMzIiLCJBTiI6Ik1haWwiLCJXVCI6Mn0%3D%7C3000%7C%7C%7C&amp;sdata=IdALYKD%2Bc0ZQ9zZFX7asXdc54lsHHJs5mLMMFV99LlM%3D&amp;reserved=0" TargetMode="External"/><Relationship Id="rId5" Type="http://schemas.openxmlformats.org/officeDocument/2006/relationships/hyperlink" Target="https://eur01.safelinks.protection.outlook.com/?url=https%3A%2F%2Ftraining.cochrane.org%2Fhandbook%2Fcurrent%2Fchapter-04&amp;data=05%7C01%7Ccarol%40lefebvreassociates.org%7C646a02fe361e4ab13a2708da300de197%7Cfed02e5e8b814a3bb90b8d8d25150b3b%7C0%7C0%7C637875133439014828%7CUnknown%7CTWFpbGZsb3d8eyJWIjoiMC4wLjAwMDAiLCJQIjoiV2luMzIiLCJBTiI6Ik1haWwiLCJXVCI6Mn0%3D%7C3000%7C%7C%7C&amp;sdata=9UQ1PkLGUtWvj9XW2LoBLmzvHQ8%2B162FNB1Wdd5F8Fw%3D&amp;reserved=0" TargetMode="External"/><Relationship Id="rId4" Type="http://schemas.openxmlformats.org/officeDocument/2006/relationships/hyperlink" Target="https://training.cochrane.org/handbook/current/chapter-04" TargetMode="External"/><Relationship Id="rId9" Type="http://schemas.openxmlformats.org/officeDocument/2006/relationships/hyperlink" Target="https://training.cochrane.org/handbook/current/chapter-04-appendix-resource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1.safelinks.protection.outlook.com/?url=http%3A%2F%2Femails.cochrane.org%2Fjc.aspx%3Fd%3DCWGMC4UCGAAEJ7ZFK6OUEIQQ4FKASRNHIVCQPNDQRMQYAGQLSKQKRU37N55HVOZTN73QKGHQEDDBBWTDYB5OBOOYWGTDUXUAM5HSYHJI6CIDSQJG2SSQCHVQYAMHATKGXNDLYC266LB23Y2UZKDB3KPC6KW6SKVNJCW4YNEVU34T7UO7ID6OZ4OHEUEZJTKVN2RUCTOJYMER5YL4KXHYPPFKJ5DBTCQYUVEXLQR6K33WPZUYXWI7CGLPUPRHXVYOVMWILPSTK6CKA5SEFO23Y57HYY3SNLBF5MUHMXLE6YRI63RKJMP5NEZG7N2SQN6ER2LQWXZOUD5XKONDBXE3MS5DPCFLRDDMPEWWXVTXKTK5GFVFJY3U7FGYVMFBNOYRXUPFNGZNM24UTNTBP76MZASF3CB56PY%253D&amp;data=05%7C01%7Ccarol%40lefebvreassociates.org%7C7618e5b2027e4b2008e508dba943eaa4%7Cfed02e5e8b814a3bb90b8d8d25150b3b%7C0%7C0%7C638289881426677619%7CUnknown%7CTWFpbGZsb3d8eyJWIjoiMC4wLjAwMDAiLCJQIjoiV2luMzIiLCJBTiI6Ik1haWwiLCJXVCI6Mn0%3D%7C3000%7C%7C%7C&amp;sdata=xvw0yfh7r90D%2FzTDsh74DJl5GgWKfKCkVxw%2B9w2D7zw%3D&amp;reserved=0" TargetMode="External"/><Relationship Id="rId2" Type="http://schemas.openxmlformats.org/officeDocument/2006/relationships/hyperlink" Target="https://eur01.safelinks.protection.outlook.com/?url=http%3A%2F%2Femails.cochrane.org%2Fjc.aspx%3Fd%3DCWGMWTWDGAKEJ77FN2UZV6ARDMWCDNKIKUFDIKBMKBIXNRTREETMRRDWMNNMJP3TXM5DHUUZ7ECQHCSIJFELKADTAR2SGBN7Y34ALKTCDSBQMRKLIZFYFRMDAIDAXMCIUOBR6V5DHXMLOOKYDWRTPA2OGYXH26CHEWRLERRGMR4ZTYBXSDDE6Q33G7XIGKDSS5PS3XMI7UQQ3YLHOJBPO6QXJ4ZT2F6752OBZK65XK7DPIWPT6OS3OVZO7R6YTXM4WFLNR4P624RFO2N4TJMTLOIXF4OF5PW4HIZANSNRWSNZGXGC37P4AI%253D&amp;data=05%7C01%7Ccarol%40lefebvreassociates.org%7C7618e5b2027e4b2008e508dba943eaa4%7Cfed02e5e8b814a3bb90b8d8d25150b3b%7C0%7C0%7C638289881426677619%7CUnknown%7CTWFpbGZsb3d8eyJWIjoiMC4wLjAwMDAiLCJQIjoiV2luMzIiLCJBTiI6Ik1haWwiLCJXVCI6Mn0%3D%7C3000%7C%7C%7C&amp;sdata=QCnp9fAON9HjA2MstW6b5jShqV1H6kryLkoCbzqEF8A%3D&amp;reserved=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ur01.safelinks.protection.outlook.com/?url=https%3A%2F%2Ftraining.cochrane.org%2Fhandbook-diagnostictest-accuracy%2Fcurrent&amp;data=05%7C01%7Ccarol%40lefebvreassociates.org%7Cf349f560d5334434162508db8b79cc48%7Cfed02e5e8b814a3bb90b8d8d25150b3b%7C0%7C0%7C638257127477161457%7CUnknown%7CTWFpbGZsb3d8eyJWIjoiMC4wLjAwMDAiLCJQIjoiV2luMzIiLCJBTiI6Ik1haWwiLCJXVCI6Mn0%3D%7C3000%7C%7C%7C&amp;sdata=Kh6qTEvSgNfMdlnCVR4%2FDs3hGr3sZY9XuoxOo65BjkU%3D&amp;reserved=0" TargetMode="External"/><Relationship Id="rId5" Type="http://schemas.openxmlformats.org/officeDocument/2006/relationships/hyperlink" Target="https://emails.cochrane.org/previewCampaign.aspx?c=97648&amp;a=2032014&amp;ea=carol@lefebvreassociates.org&amp;cid=534" TargetMode="External"/><Relationship Id="rId4" Type="http://schemas.openxmlformats.org/officeDocument/2006/relationships/hyperlink" Target="https://eur01.safelinks.protection.outlook.com/?url=http%3A%2F%2Femails.cochrane.org%2Fjc.aspx%3Fd%3DCWGMS3UDGAAEJ76F25CAKA4OBFJKKARRAWNAQEJIUDOFRTEO3AUWTVL7V55XUM6STP4QCKKQEDDBBIRDJBL2BHHRJGJFT3EAQJCITBIYFABC6CR4MSSQOCSA4AECQYY2J567XVWSTQTNWRHDPHXNGKS65D6NETYFKNTKNKEMBMR76P3B36ANYRXSFVEOKPCKEFL6IBT4D27ERJPG6NNEFY26OOHZ2LSW4N3ZX3LSVODESEI5XRGDML2RMO4RMCRTI4Z47BMOGUW4ZT2BM2H43Q6XXR3SEIL5V5XQ52NYCJPJ2MOIJ6DI3BQF7JJLC53CIQ3UC25X2LDJSOUREEM66VLJODFRVQBVLRR4H7GQV5W5JY6BSNQ62WSJQ5GL3P34X2BN6PY%253D&amp;data=05%7C01%7Ccarol%40lefebvreassociates.org%7C7618e5b2027e4b2008e508dba943eaa4%7Cfed02e5e8b814a3bb90b8d8d25150b3b%7C0%7C0%7C638289881426677619%7CUnknown%7CTWFpbGZsb3d8eyJWIjoiMC4wLjAwMDAiLCJQIjoiV2luMzIiLCJBTiI6Ik1haWwiLCJXVCI6Mn0%3D%7C3000%7C%7C%7C&amp;sdata=y5fNdBPyQj5MMT6idOeOn8Qh%2B2zjDnrSHLpv19lNWI8%3D&amp;reserved=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1.safelinks.protection.outlook.com/?url=http%3A%2F%2Femails.cochrane.org%2Fjc.aspx%3Fd%3DCWGFW34CIAMEJ76L66FBCVVALQJJGEQE2GBNLJUI7MEOXARAFMDBNOJU7XX52PU5THSMZ7AAAENRSBSC7IBEQD5WMW6GTJUIBRWF3VKEJDAV4KPKJJA2ENDAQMAQXIECERWZX6V5UY442XRNJW524ILFZJU3O3G2IIUJ2UA4IEXKR7CPYQ3UJFM7QWMDTE54263VOOOS47TPUGPD3YQEPZDJ6WLSTBZXO3PLQJZO4VA2MKXD4ALBD2UJGOPKNQFMDWE62FHLEDVUP6TRODYRQ5RESKFMPSDG56GB7UZTK3XWMWJE3Q37HYI6M2MHX7EVZTP3XXSHGLG7SPUPWZE3TOLA744VQ7IVWDMJLJCLKWWNP4H3A4%253D%253D%253D%253D%253D%253D&amp;data=05%7C01%7Ccarol%40lefebvreassociates.org%7C7618e5b2027e4b2008e508dba943eaa4%7Cfed02e5e8b814a3bb90b8d8d25150b3b%7C0%7C0%7C638289881426677619%7CUnknown%7CTWFpbGZsb3d8eyJWIjoiMC4wLjAwMDAiLCJQIjoiV2luMzIiLCJBTiI6Ik1haWwiLCJXVCI6Mn0%3D%7C3000%7C%7C%7C&amp;sdata=hpXPWa6eUwINiQsamojrOJqWm2Cen9JvqM%2FXjJk78qg%3D&amp;reserved=0" TargetMode="External"/><Relationship Id="rId2" Type="http://schemas.openxmlformats.org/officeDocument/2006/relationships/hyperlink" Target="https://eur01.safelinks.protection.outlook.com/?url=http%3A%2F%2Femails.cochrane.org%2Fjc.aspx%3Fd%3DCWGF2T4DGAMIL76LPPV6EKEUCVEJMSDFAFCLMIBON252WDIQAWU7MYYCY37W5PL2ZZEZ4436QBBYICCBZBPQCNYQQVSIGAY3H4QPEPLMAOB4Q5J425A3MCEIMABSW2BMHGJWFOA3TK3HTPOKQYUSL6A32OG3UFNSWOFLESTMVEWZ374J7WDAOWM4CALL354EBV7MJBH2DSDUOU67UBC56X46M45PSZKX4FWIZZ3XKG5S6KS7SOQOX5LCUYSNZZZJJM72WJDO6V5FRYTPWSUDGQ5HJQ4UTOJPKJ4UD3J42GHJFQUQAMNF3OKTYWKB65LPVBKPEXGSV6Q45Y3RZAHGGHXMV2OAKQTVMXPVNWZN7T7AC%253D%253D%253D&amp;data=05%7C01%7Ccarol%40lefebvreassociates.org%7C7618e5b2027e4b2008e508dba943eaa4%7Cfed02e5e8b814a3bb90b8d8d25150b3b%7C0%7C0%7C638289881426677619%7CUnknown%7CTWFpbGZsb3d8eyJWIjoiMC4wLjAwMDAiLCJQIjoiV2luMzIiLCJBTiI6Ik1haWwiLCJXVCI6Mn0%3D%7C3000%7C%7C%7C&amp;sdata=B182UAHg1G3Eug0ShWCqWpWBXkb%2FaejO6xSrT%2F7Q2Gw%3D&amp;reserved=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raining.cochrane.org/qeschapter5serv0240823" TargetMode="External"/><Relationship Id="rId4" Type="http://schemas.openxmlformats.org/officeDocument/2006/relationships/hyperlink" Target="https://emails.cochrane.org/previewCampaign.aspx?c=97648&amp;a=2032014&amp;ea=carol@lefebvreassociates.org&amp;cid=534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ethods.cochrane.org/prognosi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q=https://onlinelibrary.wiley.com/doi/10.4073/cmg.2016.1&amp;sa=D&amp;source=docs&amp;ust=1693825709738810&amp;usg=AOvVaw0nt3FZVIRZ3Y3Om82vPXcP" TargetMode="External"/><Relationship Id="rId2" Type="http://schemas.openxmlformats.org/officeDocument/2006/relationships/hyperlink" Target="https://www.google.com/url?q=https://doi.org/10.4073/cmg.2016.1&amp;sa=D&amp;source=docs&amp;ust=1693825709738683&amp;usg=AOvVaw3HI_TQOsH2pkFmOSiSFj5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39CEF-3191-FA6D-626B-A551E2A8A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Cochrane Handbook searching 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chapters</a:t>
            </a: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b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update / awareness session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AB293-14F0-2BC2-3802-99AD1D78F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Cochrane Colloquium 2023</a:t>
            </a:r>
          </a:p>
          <a:p>
            <a:pPr marL="0" indent="0">
              <a:buNone/>
            </a:pPr>
            <a:r>
              <a:rPr lang="en-GB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London, UK</a:t>
            </a:r>
          </a:p>
          <a:p>
            <a:pPr marL="0" indent="0">
              <a:buNone/>
            </a:pPr>
            <a:r>
              <a:rPr lang="en-GB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Information Retrieval Methods Group open meeting</a:t>
            </a:r>
          </a:p>
          <a:p>
            <a:pPr marL="0" indent="0">
              <a:buNone/>
            </a:pPr>
            <a:r>
              <a:rPr lang="en-GB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Sept 2023</a:t>
            </a:r>
          </a:p>
          <a:p>
            <a:pPr marL="0" indent="0">
              <a:buNone/>
            </a:pPr>
            <a:endParaRPr lang="en-GB" sz="19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Carol Lefebvre </a:t>
            </a:r>
          </a:p>
          <a:p>
            <a:pPr marL="0" indent="0">
              <a:buNone/>
            </a:pPr>
            <a:r>
              <a:rPr lang="en-US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Independent Information Consultant, Lefebvre Associates Ltd, Oxford, UK</a:t>
            </a:r>
            <a:endParaRPr lang="en-GB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Lead Convenor, Cochrane Information Retrieval Methods Group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Lead author, </a:t>
            </a:r>
            <a:r>
              <a:rPr lang="en-GB" sz="19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Cochrane Handbook for Systematic Reviews of Interventions – Searching for and selecting studies chapter</a:t>
            </a:r>
            <a:endParaRPr lang="en-GB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GB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via Bernadette Coles, IRMG Co-ordinator)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421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3E363-3B82-6CB5-8D05-94550916F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There is (now) more than one Cochrane Handbook!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F0D62-9F0E-6130-2A28-0B24C7A9E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19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Cochrane Handbook for Systematic Reviews of </a:t>
            </a:r>
            <a:r>
              <a:rPr lang="en-GB" sz="1900" u="none" strike="noStrike" dirty="0">
                <a:effectLst/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Interventions</a:t>
            </a:r>
            <a:r>
              <a:rPr lang="en-GB" sz="19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(the ‘original’ Handbook since 1990s)</a:t>
            </a:r>
          </a:p>
          <a:p>
            <a:pPr marL="0" indent="0">
              <a:buNone/>
            </a:pP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Cochrane </a:t>
            </a:r>
            <a:r>
              <a:rPr lang="en-GB" sz="1900" dirty="0">
                <a:solidFill>
                  <a:srgbClr val="070707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Diagnostic Test Accuracy </a:t>
            </a:r>
            <a:r>
              <a:rPr lang="en-GB" sz="19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Handbook</a:t>
            </a:r>
          </a:p>
          <a:p>
            <a:pPr marL="0" indent="0">
              <a:buNone/>
            </a:pPr>
            <a:endParaRPr lang="en-GB" sz="1900" u="none" strike="noStrike" dirty="0">
              <a:solidFill>
                <a:srgbClr val="07070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Cochrane-Campbell Handbook for </a:t>
            </a:r>
            <a:r>
              <a:rPr lang="en-GB" sz="1900" dirty="0">
                <a:solidFill>
                  <a:srgbClr val="070707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Qualitative Evidence </a:t>
            </a:r>
            <a:r>
              <a:rPr lang="en-GB" sz="19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Synthesis</a:t>
            </a:r>
          </a:p>
          <a:p>
            <a:pPr marL="0" indent="0">
              <a:buNone/>
            </a:pPr>
            <a:endParaRPr lang="en-GB" sz="1900" u="none" strike="noStrike" dirty="0">
              <a:solidFill>
                <a:srgbClr val="07070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Cochrane </a:t>
            </a:r>
            <a:r>
              <a:rPr lang="en-GB" sz="1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GB" sz="19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andbook for reviews of </a:t>
            </a:r>
            <a:r>
              <a:rPr lang="en-GB" sz="190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prognosis studies </a:t>
            </a:r>
            <a:br>
              <a:rPr lang="en-GB" sz="19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9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(working title)</a:t>
            </a:r>
          </a:p>
          <a:p>
            <a:pPr marL="0" indent="0">
              <a:buNone/>
            </a:pPr>
            <a:endParaRPr lang="en-GB" sz="19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9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Campbell Collaboration </a:t>
            </a: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also updating their searching guidance)</a:t>
            </a:r>
          </a:p>
          <a:p>
            <a:pPr marL="0" indent="0">
              <a:buNone/>
            </a:pPr>
            <a:endParaRPr lang="en-GB" sz="190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The searching chapters for the more recent Cochrane Handbooks focus on the differences </a:t>
            </a: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with respect to e.g. sources and approaches from the Interventions Handbook and complement </a:t>
            </a:r>
          </a:p>
          <a:p>
            <a:pPr marL="0" indent="0">
              <a:buNone/>
            </a:pPr>
            <a:r>
              <a:rPr lang="en-GB" sz="190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Interventions Handbook searching chapter.</a:t>
            </a:r>
            <a:endParaRPr lang="en-GB" sz="190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8812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886AC-54DF-6721-D602-1682E1669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GB" sz="31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1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Cochrane Handbook for Systematic Reviews of Interventions</a:t>
            </a:r>
            <a:br>
              <a:rPr lang="en-GB" sz="44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280F1-D7D3-3207-D287-B7AF672B0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15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Searching for and selecting studies chapter (</a:t>
            </a:r>
            <a:r>
              <a:rPr lang="en-GB" sz="1500" b="1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main text) – REVISION DUE LATE SEPT 2023</a:t>
            </a:r>
            <a:endParaRPr lang="en-GB" sz="1500" dirty="0">
              <a:effectLst/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Lefebvre C, Glanville J, Briscoe S, Featherstone R, Littlewood A, Marshall C, Metzendorf M-I, Noel-Storr A, Paynter R, Rader T, Thomas J, Wieland LS. </a:t>
            </a:r>
            <a:r>
              <a:rPr lang="en-GB" sz="15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 4: Searching for and selecting studies</a:t>
            </a:r>
            <a:r>
              <a:rPr lang="en-GB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In: Higgins JPT, Thomas J, Chandler J, Cumpston M, Li T, Page MJ, Welch VA (editors). </a:t>
            </a:r>
            <a:r>
              <a:rPr lang="en-GB" sz="15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Cochrane Handbook for Systematic Reviews of Interventions </a:t>
            </a:r>
            <a:r>
              <a:rPr lang="en-GB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version 6.3 (updated February 2022). Cochrane, 2022. Available from </a:t>
            </a:r>
            <a:r>
              <a:rPr lang="en-GB" sz="15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www.training.cochrane.org/handbook</a:t>
            </a:r>
            <a:endParaRPr lang="en-GB" sz="1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5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https://training.cochrane.org/handbook</a:t>
            </a:r>
            <a:endParaRPr lang="en-GB" sz="1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5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https://training.cochrane.org/handbook/current/chapter-04</a:t>
            </a:r>
            <a:endParaRPr lang="en-GB" sz="1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GB" sz="15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Searching for and selecting studies chapter </a:t>
            </a:r>
            <a:r>
              <a:rPr lang="en-GB" sz="1500" b="1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Technical Supplement - REVISION DUE LATE SEPT / OCT 2023</a:t>
            </a:r>
            <a:endParaRPr lang="en-GB" sz="1500" dirty="0">
              <a:effectLst/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Lefebvre C, Glanville J, Briscoe S, Featherstone R, Littlewood A, Marshall C, Metzendorf M-I, Noel-Storr A, Paynter R, Rader T, Thomas J, Wieland LS. Technical Supplement to </a:t>
            </a:r>
            <a:r>
              <a:rPr lang="en-GB" sz="15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Chapter 4</a:t>
            </a:r>
            <a:r>
              <a:rPr lang="en-GB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Searching for and selecting studies. In: Higgins JPT, Thomas J, Chandler J, Cumpston MS, Li T, Page MJ, Welch VA (eds). </a:t>
            </a:r>
            <a:r>
              <a:rPr lang="en-GB" sz="15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Cochrane Handbook for Systematic Reviews of Interventions</a:t>
            </a:r>
            <a:r>
              <a:rPr lang="en-GB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Version 6.3 (updated February 2022). Cochrane, 2022. Available from: </a:t>
            </a:r>
            <a:r>
              <a:rPr lang="en-GB" sz="15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/>
              </a:rPr>
              <a:t>www.training.cochrane.org/handbook</a:t>
            </a:r>
            <a:r>
              <a:rPr lang="en-GB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GB" sz="15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7"/>
              </a:rPr>
              <a:t>https://training.cochrane.org/handbook/current/chapter-04-technical-supplement-searching-and-selecting-studies</a:t>
            </a:r>
            <a:endParaRPr lang="en-GB" sz="1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5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8"/>
              </a:rPr>
              <a:t>https://training.cochrane.org/technical-supplement-chapter-4-searching-and-selecting-studies-v63</a:t>
            </a:r>
            <a:r>
              <a:rPr lang="en-GB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endParaRPr lang="en-GB" sz="15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500" b="1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Appendix of Resources – REVISION DUE EARLY 2024</a:t>
            </a:r>
          </a:p>
          <a:p>
            <a:pPr marL="0" indent="0">
              <a:buNone/>
            </a:pPr>
            <a:r>
              <a:rPr lang="en-GB" sz="15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9"/>
              </a:rPr>
              <a:t>https://training.cochrane.org/handbook/current/chapter-04-appendix-resources</a:t>
            </a:r>
            <a:endParaRPr lang="en-GB" sz="1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514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662D5-6936-BE48-D739-C532F8D3B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GB" sz="28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1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Cochrane Diagnostic Test Accuracy Handbook</a:t>
            </a:r>
            <a:br>
              <a:rPr lang="en-GB" sz="44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C78D5-9513-1B1A-760E-9650C2FC7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47625" indent="0">
              <a:lnSpc>
                <a:spcPct val="150000"/>
              </a:lnSpc>
              <a:spcBef>
                <a:spcPts val="375"/>
              </a:spcBef>
              <a:spcAft>
                <a:spcPts val="375"/>
              </a:spcAft>
              <a:buNone/>
            </a:pPr>
            <a:r>
              <a:rPr lang="en-GB" sz="1900" b="1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you need to know about the new Cochrane Diagnostic Test Accuracy Handbook</a:t>
            </a:r>
            <a:endParaRPr lang="en-GB" sz="1900" dirty="0">
              <a:solidFill>
                <a:srgbClr val="070707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are delighted to announce the launch of the first complete version and print edition of the </a:t>
            </a:r>
            <a:r>
              <a:rPr lang="en-GB" sz="1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Cochrane Handbook for Systematic Reviews of Diagnostic Test Accuracy</a:t>
            </a:r>
            <a:r>
              <a:rPr lang="en-GB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After substantive work over the years, this version is now freely available online via the </a:t>
            </a:r>
            <a:r>
              <a:rPr lang="en-GB" sz="1900" b="1" i="0" u="none" strike="noStrike" spc="0" dirty="0">
                <a:solidFill>
                  <a:srgbClr val="002D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Cochrane Training website</a:t>
            </a:r>
            <a:r>
              <a:rPr lang="en-GB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in printed and e-book form, which can be purchased from </a:t>
            </a:r>
            <a:r>
              <a:rPr lang="en-GB" sz="1900" b="1" i="0" u="none" strike="noStrike" spc="0" dirty="0">
                <a:solidFill>
                  <a:srgbClr val="002D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the Wiley website</a:t>
            </a:r>
            <a:r>
              <a:rPr lang="en-GB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Read more about this launch </a:t>
            </a:r>
            <a:r>
              <a:rPr lang="en-GB" sz="1900" b="1" i="0" u="none" strike="noStrike" spc="0" dirty="0">
                <a:solidFill>
                  <a:srgbClr val="002D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here</a:t>
            </a:r>
            <a:r>
              <a:rPr lang="en-GB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Source: Cochrane Methods Newsletter August 2023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Searching chapter = LIVE:</a:t>
            </a:r>
          </a:p>
          <a:p>
            <a:pPr marL="0" indent="0">
              <a:buNone/>
            </a:pPr>
            <a:r>
              <a:rPr lang="en-GB" sz="1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Spijker R, Dinnes J, Glanville J, Eisinga A. Chapter 6: Searching for and selecting studies. In: Deeks JJ, Bossuyt PM, Leeflang MM, Takwoingi Y (editors). Cochrane Handbook for Systematic Reviews of Diagnostic Test Accuracy. Version 2.0 (updated July 2023). Cochrane, 2023. Available from </a:t>
            </a:r>
            <a:r>
              <a:rPr lang="en-GB" sz="19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/>
              </a:rPr>
              <a:t>https://training.cochrane.org/handbook-diagnostictest-accuracy/current</a:t>
            </a:r>
            <a:endParaRPr lang="en-GB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18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FA897-7C9B-31D2-A14E-593D22A58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GB" sz="31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1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Cochrane-Campbell Handbook for </a:t>
            </a:r>
            <a:br>
              <a:rPr lang="en-GB" sz="31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31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Qualitative Evidence Synthesis</a:t>
            </a:r>
            <a:br>
              <a:rPr lang="en-GB" sz="4400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01886-900C-BF9C-8E73-233416028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47625" indent="0" algn="just">
              <a:lnSpc>
                <a:spcPct val="150000"/>
              </a:lnSpc>
              <a:spcBef>
                <a:spcPts val="375"/>
              </a:spcBef>
              <a:spcAft>
                <a:spcPts val="375"/>
              </a:spcAft>
              <a:buNone/>
            </a:pPr>
            <a:r>
              <a:rPr lang="en-GB" sz="1900" b="1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Introducing the new </a:t>
            </a:r>
            <a:r>
              <a:rPr lang="en-GB" sz="1900" b="1" i="1" dirty="0">
                <a:solidFill>
                  <a:srgbClr val="0707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Cochrane-Campbell Handbook for Qualitative Evidence Synthesis</a:t>
            </a:r>
            <a:endParaRPr lang="en-GB" sz="1900" dirty="0">
              <a:solidFill>
                <a:srgbClr val="070707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GB" sz="1900" b="1" i="1" u="none" strike="noStrike" spc="0" dirty="0">
                <a:solidFill>
                  <a:srgbClr val="002D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Cochrane-Campbell Handbook for Qualitative Evidence Synthesis</a:t>
            </a:r>
            <a:r>
              <a:rPr lang="en-GB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the official guide that describes in detail the process of preparing and maintaining systematic reviews of qualitative evidence for Cochrane. It is a step-by-step guide for those conducting systematic reviews of qualitative evidence and a reference for more experienced authors. Please consult the three first chapters of this </a:t>
            </a:r>
            <a:r>
              <a:rPr lang="en-GB" sz="1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Handbook</a:t>
            </a:r>
            <a:r>
              <a:rPr lang="en-GB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online via </a:t>
            </a:r>
            <a:r>
              <a:rPr lang="en-GB" sz="1900" b="1" i="0" u="none" strike="noStrike" spc="0" dirty="0">
                <a:solidFill>
                  <a:srgbClr val="002D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the Cochrane Training website</a:t>
            </a:r>
            <a:r>
              <a:rPr lang="en-GB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Source: Cochrane Methods Newsletter August 2023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Searching chapter = LIVE AS </a:t>
            </a:r>
            <a:r>
              <a:rPr lang="en-GB" sz="1900" b="1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r>
              <a:rPr lang="en-GB" sz="19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sz="19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Stansfield C, Clowes M, Booth A, Thomas J. Chapter 5. Searching and identifying studies. Draft version (August 2023) for inclusion in: Noyes J, Harden A, editor(s). Cochrane-Campbell Handbook for Qualitative Evidence Synthesis, Version 1. London: Cochrane</a:t>
            </a: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https://training.cochrane.org/qeschapter5serv0240823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4081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E3A0D-3FC3-66DA-FFE3-B082D044B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Cochrane </a:t>
            </a:r>
            <a:r>
              <a:rPr lang="en-GB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GB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andbook for reviews of prognosis studies </a:t>
            </a:r>
            <a:br>
              <a:rPr lang="en-GB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(working title)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29076-A505-D589-733E-31DABCD0F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Prognosis handbook at the very early stages</a:t>
            </a:r>
          </a:p>
          <a:p>
            <a:pPr marL="0" indent="0">
              <a:buNone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Being led by the </a:t>
            </a:r>
            <a:r>
              <a:rPr lang="en-GB" sz="1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Cochrane Prognosis Methods Group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https://methods.cochrane.org/prognosis/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Searching chapter being led by: Farid Foroutan and Alfonso Iorio</a:t>
            </a:r>
          </a:p>
          <a:p>
            <a:pPr marL="0" indent="0">
              <a:buNone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IRMG co-authors include Julie Glanville, Maria-Inti Metzendorf and René Spijker</a:t>
            </a:r>
          </a:p>
        </p:txBody>
      </p:sp>
    </p:spTree>
    <p:extLst>
      <p:ext uri="{BB962C8B-B14F-4D97-AF65-F5344CB8AC3E}">
        <p14:creationId xmlns:p14="http://schemas.microsoft.com/office/powerpoint/2010/main" val="2075902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250E7-F3D0-D30D-3440-361745F6A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(Campbell Collaboration also updating their searching guidance)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91C4F-5F6B-D427-235C-339DF4608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Campbell searching guidance based on Cochrane Handbook searching chapter – </a:t>
            </a:r>
          </a:p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	but focussing on differences between Cochrane and Campbell sources and approaches.</a:t>
            </a:r>
          </a:p>
          <a:p>
            <a:pPr marL="0" indent="0">
              <a:buNone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Current revision being led by Heather MacDonald, Information Specialist with Campbell IRMG</a:t>
            </a:r>
          </a:p>
          <a:p>
            <a:pPr marL="0" indent="0">
              <a:buNone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Currently published version:</a:t>
            </a:r>
          </a:p>
          <a:p>
            <a:pPr marL="0" indent="0">
              <a:buNone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b="0" i="0" dirty="0">
                <a:solidFill>
                  <a:srgbClr val="4447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Kugley, S., Wade, A., Thomas, J., Mahood, Q., Jørgensen, A.-M.K., Hammerstrøm, K. and Sathe, N. (2017), Searching for studies: a guide to information retrieval for Campbell systematic reviews. Campbell Systematic Reviews, 13: 1-73. </a:t>
            </a:r>
            <a:b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800" b="0" i="0" u="none" strike="noStrike" dirty="0">
                <a:solidFill>
                  <a:srgbClr val="0B57D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https://doi.org/10.4073/cmg.2016.1</a:t>
            </a:r>
            <a:b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800" b="0" i="0" u="none" strike="noStrike" dirty="0">
                <a:solidFill>
                  <a:srgbClr val="0B57D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https://onlinelibrary.wiley.com/doi/10.4073/cmg.2016.1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5261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1001</Words>
  <Application>Microsoft Office PowerPoint</Application>
  <PresentationFormat>Widescreen</PresentationFormat>
  <Paragraphs>76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Cochrane Handbook searching chapters:  update / awareness session</vt:lpstr>
      <vt:lpstr>There is (now) more than one Cochrane Handbook!</vt:lpstr>
      <vt:lpstr> Cochrane Handbook for Systematic Reviews of Interventions </vt:lpstr>
      <vt:lpstr> Cochrane Diagnostic Test Accuracy Handbook </vt:lpstr>
      <vt:lpstr> Cochrane-Campbell Handbook for  Qualitative Evidence Synthesis </vt:lpstr>
      <vt:lpstr>Cochrane handbook for reviews of prognosis studies  (working title)</vt:lpstr>
      <vt:lpstr>(Campbell Collaboration also updating their searching guidance)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Cochrane Handbook searching chapters: update / awareness session</dc:title>
  <dc:creator>Carol Lefebvre</dc:creator>
  <cp:lastModifiedBy>Carol Lefebvre</cp:lastModifiedBy>
  <cp:revision>3</cp:revision>
  <dcterms:created xsi:type="dcterms:W3CDTF">2023-09-04T08:53:17Z</dcterms:created>
  <dcterms:modified xsi:type="dcterms:W3CDTF">2023-09-04T10:32:43Z</dcterms:modified>
</cp:coreProperties>
</file>