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58" r:id="rId6"/>
    <p:sldId id="259" r:id="rId7"/>
    <p:sldId id="285" r:id="rId8"/>
    <p:sldId id="281" r:id="rId9"/>
    <p:sldId id="264" r:id="rId10"/>
    <p:sldId id="274" r:id="rId11"/>
    <p:sldId id="283" r:id="rId12"/>
    <p:sldId id="275" r:id="rId13"/>
    <p:sldId id="277" r:id="rId14"/>
    <p:sldId id="261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7030A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1096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253E4-5374-4F92-94FE-BF90FDDE5145}" type="datetimeFigureOut">
              <a:rPr lang="en-GB" smtClean="0"/>
              <a:t>03/09/2023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E15B3-A893-42DF-BB59-850E8A2EFA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83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Editors are information specialists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5B3-A893-42DF-BB59-850E8A2EFAE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95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Editors are information specialists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5B3-A893-42DF-BB59-850E8A2EFAE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48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links to the PubMed record or full-text where available on open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drafted by ISSG members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5B3-A893-42DF-BB59-850E8A2EFAE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2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automate this element of the search strategy development and to save time and reduce errors: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5B3-A893-42DF-BB59-850E8A2EFAE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30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Wider s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ite promotion.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5B3-A893-42DF-BB59-850E8A2EFAE8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12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063B-B29E-4695-A28E-309CB44B9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61C68-5AE7-4E3F-83FA-F3C78A0A8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22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C936B-22A6-4F0E-9F9D-542F6D27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785F6-BA6B-4501-BD64-4DE64A7D5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76689-09CC-4F81-9F99-97771245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6557-AB6F-40FB-9358-012B3690665D}" type="datetime1">
              <a:rPr lang="en-GB" smtClean="0"/>
              <a:t>03/09/2023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BAF6F-23E2-432E-BF3A-7600C10F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Lefebvre Associates Ltd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27ECB-CEA0-43EB-87CC-1E2A4436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2480-94A7-461F-8BD2-20DCC65441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45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8C9E86-97B6-4C16-881B-16A61A65A9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98AAA-F127-4615-BAAE-D84280925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E84C0-F859-49C1-A7A6-4E5DD1FE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84BA-C651-44E9-A336-6FE72349E224}" type="datetime1">
              <a:rPr lang="en-GB" smtClean="0"/>
              <a:t>03/09/2023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51E9E-73AB-4833-A32F-5C435F9F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Lefebvre Associates Ltd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CBD12-C3FC-4E06-8860-6C453A5E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2480-94A7-461F-8BD2-20DCC65441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33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C2D3-986F-4591-985C-78772938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214EB-2383-4AC8-86D1-A44ADF4D9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6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0803-5DA9-4B00-ABE1-66652492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11C6D-67D6-4787-86BB-701AA598D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BB445-F89B-42F6-A4FD-17EA4906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485A-7159-43E7-A56D-13F182351C25}" type="datetime1">
              <a:rPr lang="en-GB" smtClean="0"/>
              <a:t>03/09/2023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0871A-CF6F-4CB4-83B9-C922AB85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Lefebvre Associates Ltd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23A78-B880-4A48-AB32-957E7E47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2480-94A7-461F-8BD2-20DCC65441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32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5AA4-71B5-44C6-9147-177A1E28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3D9E8-0B2C-4DFF-997E-E58E6DE89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62E01-FB2C-4D7A-8726-22AA1B5AD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0AB2D-AC0B-4997-B5F1-4A16C07F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EB77-7223-4121-A3EF-BB7CD329EDFD}" type="datetime1">
              <a:rPr lang="en-GB" smtClean="0"/>
              <a:t>03/09/2023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F92F6-C70E-442B-A8E6-79847590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Lefebvre Associates Ltd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BD77E-F63F-4790-BF5F-67EBFB46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2480-94A7-461F-8BD2-20DCC65441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0DDE-3211-43DB-9FF0-2D276925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425B2-09DF-425B-8419-7BB8929E2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372A8-6720-4154-A161-3B8A1109F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586D4B-BF75-46AD-A105-3AF75CAA1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8DEBDF-33F6-43DF-87BB-91B9922FF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F3774-8D6F-44C3-8E99-EACFE45E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357-BC4F-4B95-939C-6570423CF35B}" type="datetime1">
              <a:rPr lang="en-GB" smtClean="0"/>
              <a:t>03/09/2023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936B6-0FA1-4210-8111-00D63350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Lefebvre Associates Ltd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9E894-61BE-4A45-A9C8-6D12387C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2480-94A7-461F-8BD2-20DCC65441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84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78E6-E6CC-4945-BE07-EDD2836D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B63D4-C229-4C6F-B1F7-F2580997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569E-F35A-45C2-99AB-8328B085A7E9}" type="datetime1">
              <a:rPr lang="en-GB" smtClean="0"/>
              <a:t>03/09/2023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E36BB-27E3-41E1-9FB9-7DB33503A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Lefebvre Associates Ltd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0F201-8A51-4E11-BD59-EB8FDB9C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2480-94A7-461F-8BD2-20DCC65441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69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FEC2A-6157-4D36-A269-F38A133B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114B-972E-4D37-9F45-89D6DDA30250}" type="datetime1">
              <a:rPr lang="en-GB" smtClean="0"/>
              <a:t>03/09/2023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AB1A8-044E-4630-8C42-00E50539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Lefebvre Associates Ltd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20461-F85D-41A6-B0F4-968B32AA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2480-94A7-461F-8BD2-20DCC65441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17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27E07-8F01-49DD-BD55-9673D9BF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2787-FB21-47B1-919E-3FE7B4858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EB8C4-F5B4-463A-8DA3-8CC70936C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931AC-9755-42F9-9BFD-F9AA9318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0A84-5295-4200-9111-67A19297CE95}" type="datetime1">
              <a:rPr lang="en-GB" smtClean="0"/>
              <a:t>03/09/2023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E5897-7E06-4F00-AFDF-9799F6163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Lefebvre Associates Ltd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63892-C3A9-4F30-8123-A7C60C42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2480-94A7-461F-8BD2-20DCC65441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23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4555-9061-446A-B714-49DD8F76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08ECB-655E-4315-B43F-80DB109BB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AFCFB-98FD-4844-896C-ABAAEF6D6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0C3BF-401B-4328-9443-88D1B3FD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BE9-6892-49E0-972C-95FD74B1CA7B}" type="datetime1">
              <a:rPr lang="en-GB" smtClean="0"/>
              <a:t>03/09/2023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B8379-8022-46C2-8C3C-B979F9E1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Lefebvre Associates Ltd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58E6A-A181-4188-85D0-35DBF3E3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2480-94A7-461F-8BD2-20DCC65441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39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D65339-8F3D-4B8E-82A2-9932F7EE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B9192-1DA3-4F43-ACEB-F5F854C4C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E34BB-C481-48A7-B920-1C07E782F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43EFD-EE0A-40C8-8E49-BF47A9AD6C5D}" type="datetime1">
              <a:rPr lang="en-GB" smtClean="0"/>
              <a:t>03/09/2023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66CC-A5D2-4FC6-A743-3B370690E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© Lefebvre Associates Ltd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AE01C-8F02-4BA5-A60C-826BFB494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72480-94A7-461F-8BD2-20DCC65441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6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york.ac.uk/issg-search-filters-resource/ho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ulie@glanville.inf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536A-0F99-48DE-90B9-BD19A3D8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08" y="560027"/>
            <a:ext cx="11518784" cy="1154097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The InterTASC Information Specialists' Sub-Group (ISSG) </a:t>
            </a: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</a:b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Search Filter Resource: update and recent developments</a:t>
            </a:r>
            <a:endParaRPr lang="en-GB" sz="3200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D75F-0BFF-409B-8978-0AF92343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06" y="2706765"/>
            <a:ext cx="10515600" cy="3756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</a:rPr>
              <a:t>I</a:t>
            </a:r>
            <a:r>
              <a:rPr lang="en-GB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nformation</a:t>
            </a:r>
            <a:r>
              <a:rPr lang="en-GB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Retrieval Methods Group Annual meeting</a:t>
            </a:r>
            <a:endParaRPr lang="en-US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</a:rPr>
              <a:t>Cochrane Colloquium, London, September 2023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94"/>
              </a:spcAft>
              <a:buNone/>
            </a:pPr>
            <a:r>
              <a:rPr lang="en-GB" sz="2400" kern="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Paul Manson</a:t>
            </a:r>
            <a:br>
              <a:rPr lang="en-GB" sz="2400" kern="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400" kern="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Information Specialist</a:t>
            </a:r>
            <a:br>
              <a:rPr lang="en-GB" sz="2400" kern="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400" kern="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Health Services Research Unit</a:t>
            </a:r>
            <a:br>
              <a:rPr lang="en-GB" sz="2400" kern="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400" kern="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University of Aberdeen, UK</a:t>
            </a:r>
            <a:endParaRPr lang="en-GB" kern="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2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536A-0F99-48DE-90B9-BD19A3D8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2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Visual presentations of </a:t>
            </a:r>
            <a:r>
              <a:rPr lang="en-GB" sz="320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comparative performance data – </a:t>
            </a:r>
            <a:br>
              <a:rPr lang="en-GB" sz="320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Prognosis filters</a:t>
            </a:r>
            <a:endParaRPr lang="en-GB" sz="3200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D75F-0BFF-409B-8978-0AF923431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552479-DE11-6916-AF5C-F6461B17C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31" t="30193" r="6875" b="13632"/>
          <a:stretch/>
        </p:blipFill>
        <p:spPr>
          <a:xfrm>
            <a:off x="1781039" y="1284473"/>
            <a:ext cx="8657365" cy="53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2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536A-0F99-48DE-90B9-BD19A3D8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2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Conclusions</a:t>
            </a:r>
            <a:endParaRPr lang="en-GB" sz="3200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D75F-0BFF-409B-8978-0AF92343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44" y="1631673"/>
            <a:ext cx="10753436" cy="49631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The ISSG Search Filter Resource (SFR) has provided access to search filters since 2006.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Recent and future developments </a:t>
            </a:r>
            <a:r>
              <a:rPr lang="en-GB" dirty="0">
                <a:solidFill>
                  <a:srgbClr val="002060"/>
                </a:solidFill>
                <a:ea typeface="Calibri" panose="020F0502020204030204" pitchFamily="34" charset="0"/>
              </a:rPr>
              <a:t>are</a:t>
            </a:r>
            <a:r>
              <a:rPr lang="en-GB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making it even more useful and efficient in identifying search filters.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Feedback is very welcome e.g.:</a:t>
            </a:r>
          </a:p>
          <a:p>
            <a:pPr lvl="1"/>
            <a:r>
              <a:rPr lang="en-GB" sz="28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information about filters not currently listed on the site</a:t>
            </a:r>
          </a:p>
          <a:p>
            <a:pPr lvl="1"/>
            <a:r>
              <a:rPr lang="en-GB" sz="28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results of independent testing of existing filters</a:t>
            </a:r>
          </a:p>
          <a:p>
            <a:pPr lvl="1"/>
            <a:r>
              <a:rPr lang="en-GB" sz="28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comments on usability of the site</a:t>
            </a:r>
          </a:p>
          <a:p>
            <a:pPr lvl="1"/>
            <a:r>
              <a:rPr lang="en-GB" sz="28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errors / broken links.</a:t>
            </a:r>
            <a:endParaRPr lang="en-GB" sz="28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9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0BB0EC-7A35-ABEE-C2CE-4BA8A5E7A4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6924" y="0"/>
            <a:ext cx="1195815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BE3900-1965-3950-CE3C-3062590DD3ED}"/>
              </a:ext>
            </a:extLst>
          </p:cNvPr>
          <p:cNvSpPr txBox="1"/>
          <p:nvPr/>
        </p:nvSpPr>
        <p:spPr>
          <a:xfrm>
            <a:off x="2013527" y="2189019"/>
            <a:ext cx="8700655" cy="3970318"/>
          </a:xfrm>
          <a:prstGeom prst="rect">
            <a:avLst/>
          </a:prstGeom>
          <a:solidFill>
            <a:srgbClr val="EAEAEA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Please visit the site at:</a:t>
            </a:r>
          </a:p>
          <a:p>
            <a:pPr marL="0" indent="0">
              <a:buNone/>
            </a:pPr>
            <a:r>
              <a:rPr lang="en-GB" sz="2800" u="sng" dirty="0">
                <a:solidFill>
                  <a:srgbClr val="7030A0"/>
                </a:solidFill>
                <a:effectLst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https://sites.google.com/a/york.ac.uk/issg-search-filters-resource/home</a:t>
            </a:r>
            <a:endParaRPr lang="en-GB" sz="2800" u="sng" dirty="0">
              <a:solidFill>
                <a:srgbClr val="7030A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800" u="sng" dirty="0">
              <a:solidFill>
                <a:srgbClr val="7030A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X:    </a:t>
            </a:r>
            <a:r>
              <a:rPr lang="en-US" sz="2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@ISSG_Filters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Email (feedback): </a:t>
            </a:r>
            <a:r>
              <a:rPr lang="de-DE" sz="2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Julie Glanville: </a:t>
            </a:r>
            <a:r>
              <a:rPr lang="de-DE" sz="2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julie@glanville.info</a:t>
            </a:r>
            <a:endParaRPr lang="de-DE" sz="28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Poster P-264 – Weds 6th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6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536A-0F99-48DE-90B9-BD19A3D8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327"/>
            <a:ext cx="10515600" cy="1152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D75F-0BFF-409B-8978-0AF92343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79" y="1631672"/>
            <a:ext cx="110490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2006, the ISSG Search Filter Resource (SFR) was developed by Information </a:t>
            </a:r>
            <a:r>
              <a:rPr lang="en-GB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pecialists supporting evidence synthesis projects for the UK National Institute for Health and Care Excellence (NICE). 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Its aims are to:</a:t>
            </a:r>
          </a:p>
          <a:p>
            <a:pPr marL="0" indent="0">
              <a:buNone/>
            </a:pPr>
            <a:endParaRPr lang="en-GB" sz="10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improve awareness of filters</a:t>
            </a:r>
          </a:p>
          <a:p>
            <a:pPr lvl="1"/>
            <a:r>
              <a:rPr lang="en-GB" sz="2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reduce duplication of effort</a:t>
            </a:r>
          </a:p>
          <a:p>
            <a:pPr lvl="1"/>
            <a:r>
              <a:rPr lang="en-GB" sz="2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provide a forum for critical appraisal</a:t>
            </a:r>
          </a:p>
          <a:p>
            <a:pPr lvl="1"/>
            <a:r>
              <a:rPr lang="en-GB" sz="2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provide a ‘one-stop-shop’ for the identification of methodological search filters.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9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536A-0F99-48DE-90B9-BD19A3D8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14"/>
            <a:ext cx="10515600" cy="1152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D75F-0BFF-409B-8978-0AF92343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65" y="1634855"/>
            <a:ext cx="11235432" cy="3823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editorial team carry out monthly searches of: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CINAHL, Embase and MEDLINE </a:t>
            </a:r>
          </a:p>
          <a:p>
            <a:pPr lvl="1"/>
            <a:r>
              <a:rPr lang="en-GB" sz="2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journal TOC, current awareness lists, and websites.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Potentially eligible filters are agreed by two team members prior to inclusion.</a:t>
            </a:r>
          </a:p>
        </p:txBody>
      </p:sp>
    </p:spTree>
    <p:extLst>
      <p:ext uri="{BB962C8B-B14F-4D97-AF65-F5344CB8AC3E}">
        <p14:creationId xmlns:p14="http://schemas.microsoft.com/office/powerpoint/2010/main" val="8606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536A-0F99-48DE-90B9-BD19A3D8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14"/>
            <a:ext cx="10515600" cy="1152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Current editorial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D75F-0BFF-409B-8978-0AF92343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65" y="1634855"/>
            <a:ext cx="11418444" cy="47751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GB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Julie Glanville, Independent Consultant, Glanville.info, UK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GB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Carol Lefebvre, Independent Information Consultant, Lefebvre Associates Ltd, UK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GB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Paul Manson, Information Specialist, Health Services Research Unit, University of Aberdeen, UK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GB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Sophie Robinson, Information Specialist, </a:t>
            </a:r>
            <a:r>
              <a:rPr lang="en-GB" sz="24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PenTAG</a:t>
            </a:r>
            <a:r>
              <a:rPr lang="en-GB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/HS&amp;DR, ESMI, University of Exeter, UK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GB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Igor Brbre, Information Scientist, Healthcare Improvement Scotland, UK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GB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Lois Woods, Senior Research Assistant, Southampton Health Technology Assessments Centre, UK</a:t>
            </a:r>
          </a:p>
        </p:txBody>
      </p:sp>
    </p:spTree>
    <p:extLst>
      <p:ext uri="{BB962C8B-B14F-4D97-AF65-F5344CB8AC3E}">
        <p14:creationId xmlns:p14="http://schemas.microsoft.com/office/powerpoint/2010/main" val="353841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536A-0F99-48DE-90B9-BD19A3D8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14"/>
            <a:ext cx="10515600" cy="1152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D75F-0BFF-409B-8978-0AF92343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9" y="1631668"/>
            <a:ext cx="11226553" cy="5032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site contains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6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bibliographic references to published filters (study designs, </a:t>
            </a:r>
            <a:r>
              <a:rPr lang="en-GB" sz="26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population</a:t>
            </a:r>
            <a:r>
              <a:rPr lang="en-GB" sz="26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groups, geographic areas, health care settings, etc.)</a:t>
            </a:r>
          </a:p>
          <a:p>
            <a:pPr lvl="1"/>
            <a:r>
              <a:rPr lang="en-GB" sz="26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contact information for developers of unpublished filters</a:t>
            </a:r>
          </a:p>
          <a:p>
            <a:pPr lvl="1"/>
            <a:r>
              <a:rPr lang="en-GB" sz="26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independent abstracts and structured critical appraisals for some of the methodological search filters</a:t>
            </a:r>
          </a:p>
          <a:p>
            <a:pPr lvl="1"/>
            <a:r>
              <a:rPr lang="en-GB" sz="260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references to research on the design, development and use of filters</a:t>
            </a:r>
          </a:p>
          <a:p>
            <a:pPr lvl="1"/>
            <a:r>
              <a:rPr lang="en-GB" sz="2600" dirty="0">
                <a:solidFill>
                  <a:srgbClr val="002060"/>
                </a:solidFill>
                <a:cs typeface="Arial" panose="020B0604020202020204" pitchFamily="34" charset="0"/>
              </a:rPr>
              <a:t>references to </a:t>
            </a:r>
            <a:r>
              <a:rPr lang="en-GB" sz="260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studies reporting comparative data from independent testing of filters</a:t>
            </a:r>
            <a:endParaRPr lang="en-GB" sz="2600" dirty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6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links to collections of non-methodological clinical-topic-specific ‘filters’ or ‘search blocks’.</a:t>
            </a:r>
          </a:p>
        </p:txBody>
      </p:sp>
    </p:spTree>
    <p:extLst>
      <p:ext uri="{BB962C8B-B14F-4D97-AF65-F5344CB8AC3E}">
        <p14:creationId xmlns:p14="http://schemas.microsoft.com/office/powerpoint/2010/main" val="371017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FD947-4D17-44F2-9D9C-92D35D54246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© Lefebvre Associates Ltd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6C9BC-5EEF-437E-8CB6-C9DED91C125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BD72480-94A7-461F-8BD2-20DCC6544132}" type="slidenum">
              <a:rPr lang="en-GB" smtClean="0"/>
              <a:t>6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C1DA0-BD4B-06FF-42F3-B3DD43CF0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t="10508" r="13208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3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6C9BC-5EEF-437E-8CB6-C9DED91C125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BD72480-94A7-461F-8BD2-20DCC6544132}" type="slidenum">
              <a:rPr lang="en-GB" smtClean="0"/>
              <a:t>7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A78DE-6CF7-4F02-4E77-63D605A0AB7B}"/>
              </a:ext>
            </a:extLst>
          </p:cNvPr>
          <p:cNvSpPr txBox="1"/>
          <p:nvPr/>
        </p:nvSpPr>
        <p:spPr>
          <a:xfrm>
            <a:off x="939799" y="165834"/>
            <a:ext cx="619067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Search filters by study design/focus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Adverse effects</a:t>
            </a:r>
          </a:p>
          <a:p>
            <a:r>
              <a:rPr lang="en-GB" sz="2800" dirty="0">
                <a:solidFill>
                  <a:schemeClr val="bg1"/>
                </a:solidFill>
              </a:rPr>
              <a:t>Diagnostic studies</a:t>
            </a:r>
          </a:p>
          <a:p>
            <a:r>
              <a:rPr lang="en-GB" sz="2800" dirty="0">
                <a:solidFill>
                  <a:schemeClr val="bg1"/>
                </a:solidFill>
              </a:rPr>
              <a:t>Economic evaluations</a:t>
            </a:r>
          </a:p>
          <a:p>
            <a:r>
              <a:rPr lang="en-GB" sz="2800" dirty="0">
                <a:solidFill>
                  <a:schemeClr val="bg1"/>
                </a:solidFill>
              </a:rPr>
              <a:t>Guidelines</a:t>
            </a:r>
          </a:p>
          <a:p>
            <a:r>
              <a:rPr lang="en-GB" sz="2800" dirty="0">
                <a:solidFill>
                  <a:schemeClr val="bg1"/>
                </a:solidFill>
              </a:rPr>
              <a:t>Health services research</a:t>
            </a:r>
          </a:p>
          <a:p>
            <a:r>
              <a:rPr lang="en-GB" sz="2800" dirty="0">
                <a:solidFill>
                  <a:schemeClr val="bg1"/>
                </a:solidFill>
              </a:rPr>
              <a:t>Mixed methods studies</a:t>
            </a:r>
          </a:p>
          <a:p>
            <a:r>
              <a:rPr lang="en-GB" sz="2800" dirty="0">
                <a:solidFill>
                  <a:schemeClr val="bg1"/>
                </a:solidFill>
              </a:rPr>
              <a:t>Observational studies / real world data</a:t>
            </a:r>
          </a:p>
          <a:p>
            <a:r>
              <a:rPr lang="en-GB" sz="2800" dirty="0">
                <a:solidFill>
                  <a:schemeClr val="bg1"/>
                </a:solidFill>
              </a:rPr>
              <a:t>Prognosis and Prediction Studies</a:t>
            </a:r>
          </a:p>
          <a:p>
            <a:r>
              <a:rPr lang="en-GB" sz="2800" dirty="0">
                <a:solidFill>
                  <a:schemeClr val="bg1"/>
                </a:solidFill>
              </a:rPr>
              <a:t>Public or Patient Views</a:t>
            </a:r>
          </a:p>
          <a:p>
            <a:r>
              <a:rPr lang="en-GB" sz="2800" dirty="0">
                <a:solidFill>
                  <a:schemeClr val="bg1"/>
                </a:solidFill>
              </a:rPr>
              <a:t>Qualitative research</a:t>
            </a:r>
          </a:p>
          <a:p>
            <a:r>
              <a:rPr lang="en-GB" sz="2800" dirty="0">
                <a:solidFill>
                  <a:schemeClr val="bg1"/>
                </a:solidFill>
              </a:rPr>
              <a:t>Quality of life</a:t>
            </a:r>
          </a:p>
          <a:p>
            <a:r>
              <a:rPr lang="en-GB" sz="2800" dirty="0">
                <a:solidFill>
                  <a:schemeClr val="bg1"/>
                </a:solidFill>
              </a:rPr>
              <a:t>RCTs and other trials</a:t>
            </a:r>
          </a:p>
          <a:p>
            <a:r>
              <a:rPr lang="en-GB" sz="2800" dirty="0">
                <a:solidFill>
                  <a:schemeClr val="bg1"/>
                </a:solidFill>
              </a:rPr>
              <a:t>Systematic reviews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E3445-29FF-95E7-1667-9A9BFB9DD224}"/>
              </a:ext>
            </a:extLst>
          </p:cNvPr>
          <p:cNvSpPr txBox="1"/>
          <p:nvPr/>
        </p:nvSpPr>
        <p:spPr>
          <a:xfrm>
            <a:off x="6822335" y="165834"/>
            <a:ext cx="48168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Other filters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Age filters</a:t>
            </a:r>
          </a:p>
          <a:p>
            <a:r>
              <a:rPr lang="en-GB" sz="2800" dirty="0">
                <a:solidFill>
                  <a:schemeClr val="bg1"/>
                </a:solidFill>
              </a:rPr>
              <a:t>Animal studies</a:t>
            </a:r>
          </a:p>
          <a:p>
            <a:r>
              <a:rPr lang="en-GB" sz="2800" dirty="0">
                <a:solidFill>
                  <a:schemeClr val="bg1"/>
                </a:solidFill>
              </a:rPr>
              <a:t>Evidence-based health care</a:t>
            </a:r>
          </a:p>
          <a:p>
            <a:r>
              <a:rPr lang="en-GB" sz="2800" dirty="0">
                <a:solidFill>
                  <a:schemeClr val="bg1"/>
                </a:solidFill>
              </a:rPr>
              <a:t>Gender-specific filters</a:t>
            </a:r>
          </a:p>
          <a:p>
            <a:r>
              <a:rPr lang="en-GB" sz="2800" dirty="0">
                <a:solidFill>
                  <a:schemeClr val="bg1"/>
                </a:solidFill>
              </a:rPr>
              <a:t>Geographic filters</a:t>
            </a:r>
          </a:p>
          <a:p>
            <a:r>
              <a:rPr lang="en-GB" sz="2800" dirty="0">
                <a:solidFill>
                  <a:schemeClr val="bg1"/>
                </a:solidFill>
              </a:rPr>
              <a:t>Health applications (apps)</a:t>
            </a:r>
          </a:p>
          <a:p>
            <a:r>
              <a:rPr lang="en-GB" sz="2800" dirty="0">
                <a:solidFill>
                  <a:schemeClr val="bg1"/>
                </a:solidFill>
              </a:rPr>
              <a:t>Health care settings</a:t>
            </a:r>
          </a:p>
          <a:p>
            <a:r>
              <a:rPr lang="en-GB" sz="2800" dirty="0">
                <a:solidFill>
                  <a:schemeClr val="bg1"/>
                </a:solidFill>
              </a:rPr>
              <a:t>Off-label drug use</a:t>
            </a:r>
          </a:p>
          <a:p>
            <a:r>
              <a:rPr lang="en-GB" sz="2800" dirty="0">
                <a:solidFill>
                  <a:schemeClr val="bg1"/>
                </a:solidFill>
              </a:rPr>
              <a:t>Patient safety filters</a:t>
            </a:r>
          </a:p>
          <a:p>
            <a:r>
              <a:rPr lang="en-GB" sz="2800" dirty="0">
                <a:solidFill>
                  <a:schemeClr val="bg1"/>
                </a:solidFill>
              </a:rPr>
              <a:t>Population group filters </a:t>
            </a:r>
          </a:p>
          <a:p>
            <a:r>
              <a:rPr lang="en-GB" sz="2800" dirty="0">
                <a:solidFill>
                  <a:schemeClr val="bg1"/>
                </a:solidFill>
              </a:rPr>
              <a:t>Prescribing, deprescribing</a:t>
            </a:r>
          </a:p>
          <a:p>
            <a:r>
              <a:rPr lang="en-GB" sz="2800" dirty="0">
                <a:solidFill>
                  <a:schemeClr val="bg1"/>
                </a:solidFill>
              </a:rPr>
              <a:t>Quality improvement</a:t>
            </a:r>
          </a:p>
          <a:p>
            <a:r>
              <a:rPr lang="en-GB" sz="2800" dirty="0">
                <a:solidFill>
                  <a:schemeClr val="bg1"/>
                </a:solidFill>
              </a:rPr>
              <a:t>Sample size</a:t>
            </a:r>
          </a:p>
        </p:txBody>
      </p:sp>
    </p:spTree>
    <p:extLst>
      <p:ext uri="{BB962C8B-B14F-4D97-AF65-F5344CB8AC3E}">
        <p14:creationId xmlns:p14="http://schemas.microsoft.com/office/powerpoint/2010/main" val="407708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44B425-2545-DC21-8C5C-2A6213FFAE33}"/>
              </a:ext>
            </a:extLst>
          </p:cNvPr>
          <p:cNvSpPr txBox="1"/>
          <p:nvPr/>
        </p:nvSpPr>
        <p:spPr>
          <a:xfrm>
            <a:off x="711190" y="1635282"/>
            <a:ext cx="1104669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rtl="0">
              <a:spcBef>
                <a:spcPts val="0"/>
              </a:spcBef>
              <a:spcAft>
                <a:spcPts val="1200"/>
              </a:spcAft>
            </a:pPr>
            <a:r>
              <a:rPr lang="en-GB" sz="2800" b="0" i="0" dirty="0">
                <a:solidFill>
                  <a:srgbClr val="002060"/>
                </a:solidFill>
                <a:effectLst/>
              </a:rPr>
              <a:t>Revision of </a:t>
            </a:r>
            <a:r>
              <a:rPr lang="en-GB" sz="2800" b="0" i="0" dirty="0">
                <a:solidFill>
                  <a:srgbClr val="7030A0"/>
                </a:solidFill>
                <a:effectLst/>
              </a:rPr>
              <a:t>Cochrane</a:t>
            </a:r>
            <a:r>
              <a:rPr lang="en-GB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2800" b="0" i="0" dirty="0">
                <a:solidFill>
                  <a:srgbClr val="7030A0"/>
                </a:solidFill>
                <a:effectLst/>
              </a:rPr>
              <a:t>MEDLINE (Ovid) RCT filters </a:t>
            </a:r>
          </a:p>
          <a:p>
            <a:pPr marL="0" indent="0" algn="l" rtl="0">
              <a:spcBef>
                <a:spcPts val="0"/>
              </a:spcBef>
              <a:spcAft>
                <a:spcPts val="1200"/>
              </a:spcAft>
            </a:pPr>
            <a:r>
              <a:rPr lang="en-GB" sz="2800" b="0" i="0" dirty="0">
                <a:solidFill>
                  <a:srgbClr val="002060"/>
                </a:solidFill>
                <a:effectLst/>
              </a:rPr>
              <a:t>Revision of </a:t>
            </a:r>
            <a:r>
              <a:rPr lang="en-GB" sz="2800" b="0" i="0" dirty="0">
                <a:solidFill>
                  <a:srgbClr val="7030A0"/>
                </a:solidFill>
                <a:effectLst/>
              </a:rPr>
              <a:t>Cochrane</a:t>
            </a:r>
            <a:r>
              <a:rPr lang="en-GB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2800" b="0" i="0" dirty="0">
                <a:solidFill>
                  <a:srgbClr val="7030A0"/>
                </a:solidFill>
                <a:effectLst/>
              </a:rPr>
              <a:t>Embase RCT filters</a:t>
            </a:r>
          </a:p>
          <a:p>
            <a:pPr>
              <a:spcAft>
                <a:spcPts val="1200"/>
              </a:spcAft>
            </a:pPr>
            <a:r>
              <a:rPr lang="en-GB" sz="2800" b="0" i="0" dirty="0">
                <a:solidFill>
                  <a:srgbClr val="002060"/>
                </a:solidFill>
                <a:effectLst/>
              </a:rPr>
              <a:t>2023 Cochrane </a:t>
            </a:r>
            <a:r>
              <a:rPr lang="en-GB" sz="2800" b="0" i="0" strike="noStrike" dirty="0">
                <a:solidFill>
                  <a:srgbClr val="7030A0"/>
                </a:solidFill>
                <a:effectLst/>
              </a:rPr>
              <a:t>LMIC filter</a:t>
            </a:r>
          </a:p>
          <a:p>
            <a:pPr>
              <a:spcAft>
                <a:spcPts val="1200"/>
              </a:spcAft>
            </a:pPr>
            <a:r>
              <a:rPr lang="en-GB" sz="2800" b="0" i="0" dirty="0">
                <a:solidFill>
                  <a:srgbClr val="002060"/>
                </a:solidFill>
                <a:effectLst/>
              </a:rPr>
              <a:t>University of Alberta Libraries filters for various </a:t>
            </a:r>
            <a:r>
              <a:rPr lang="en-GB" sz="2800" b="0" i="0" strike="noStrike" dirty="0">
                <a:solidFill>
                  <a:srgbClr val="7030A0"/>
                </a:solidFill>
                <a:effectLst/>
              </a:rPr>
              <a:t>geographic areas</a:t>
            </a:r>
            <a:endParaRPr lang="en-GB" sz="2800" b="0" i="0" dirty="0">
              <a:solidFill>
                <a:srgbClr val="7030A0"/>
              </a:solidFill>
              <a:effectLst/>
            </a:endParaRPr>
          </a:p>
          <a:p>
            <a:pPr marL="0" indent="0" algn="l" rtl="0">
              <a:spcBef>
                <a:spcPts val="0"/>
              </a:spcBef>
              <a:spcAft>
                <a:spcPts val="1200"/>
              </a:spcAft>
            </a:pPr>
            <a:r>
              <a:rPr lang="en-GB" sz="2800" b="0" i="0" dirty="0">
                <a:solidFill>
                  <a:srgbClr val="002060"/>
                </a:solidFill>
                <a:effectLst/>
              </a:rPr>
              <a:t>Search filter on </a:t>
            </a:r>
            <a:r>
              <a:rPr lang="en-GB" sz="2800" b="0" i="0" strike="noStrike" dirty="0">
                <a:solidFill>
                  <a:srgbClr val="741F8A"/>
                </a:solidFill>
                <a:effectLst/>
              </a:rPr>
              <a:t>patient-based benefit-risk assessment of medicines</a:t>
            </a:r>
            <a:endParaRPr lang="en-GB" sz="2800" b="0" i="0" dirty="0">
              <a:solidFill>
                <a:srgbClr val="212121"/>
              </a:solidFill>
              <a:effectLst/>
            </a:endParaRPr>
          </a:p>
          <a:p>
            <a:pPr marL="0" indent="0" algn="l" rtl="0">
              <a:spcBef>
                <a:spcPts val="0"/>
              </a:spcBef>
              <a:spcAft>
                <a:spcPts val="1200"/>
              </a:spcAft>
            </a:pPr>
            <a:r>
              <a:rPr lang="en-GB" sz="2800" b="0" i="0" dirty="0">
                <a:solidFill>
                  <a:srgbClr val="002060"/>
                </a:solidFill>
                <a:effectLst/>
              </a:rPr>
              <a:t>Search filter to </a:t>
            </a:r>
            <a:r>
              <a:rPr lang="en-GB" sz="2800" b="0" i="0" strike="noStrike" dirty="0">
                <a:solidFill>
                  <a:srgbClr val="002060"/>
                </a:solidFill>
                <a:effectLst/>
              </a:rPr>
              <a:t>identify </a:t>
            </a:r>
            <a:r>
              <a:rPr lang="en-GB" sz="2800" b="0" i="0" strike="noStrike" dirty="0">
                <a:solidFill>
                  <a:srgbClr val="741F8A"/>
                </a:solidFill>
                <a:effectLst/>
              </a:rPr>
              <a:t>US studies</a:t>
            </a:r>
          </a:p>
          <a:p>
            <a:pPr>
              <a:spcAft>
                <a:spcPts val="1200"/>
              </a:spcAft>
            </a:pPr>
            <a:r>
              <a:rPr lang="en-GB" sz="2800" b="0" i="0" dirty="0">
                <a:solidFill>
                  <a:srgbClr val="002060"/>
                </a:solidFill>
                <a:effectLst/>
              </a:rPr>
              <a:t>Performance review of </a:t>
            </a:r>
            <a:r>
              <a:rPr lang="en-GB" sz="2800" b="0" i="0" strike="noStrike" dirty="0">
                <a:solidFill>
                  <a:srgbClr val="741F8A"/>
                </a:solidFill>
                <a:effectLst/>
              </a:rPr>
              <a:t>deprescribing filters</a:t>
            </a:r>
            <a:endParaRPr lang="en-GB" sz="2800" b="0" i="0" dirty="0">
              <a:solidFill>
                <a:srgbClr val="212121"/>
              </a:solidFill>
              <a:effectLst/>
            </a:endParaRPr>
          </a:p>
          <a:p>
            <a:pPr marL="0" indent="0" algn="l" rtl="0">
              <a:spcBef>
                <a:spcPts val="0"/>
              </a:spcBef>
              <a:spcAft>
                <a:spcPts val="1200"/>
              </a:spcAft>
            </a:pPr>
            <a:r>
              <a:rPr lang="en-GB" sz="2800" b="0" i="0" dirty="0">
                <a:solidFill>
                  <a:srgbClr val="002060"/>
                </a:solidFill>
                <a:effectLst/>
              </a:rPr>
              <a:t>Methods paper using text mining to create search filters 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1F9063-7866-A641-3A8C-BCB027DE54BD}"/>
              </a:ext>
            </a:extLst>
          </p:cNvPr>
          <p:cNvSpPr txBox="1"/>
          <p:nvPr/>
        </p:nvSpPr>
        <p:spPr>
          <a:xfrm>
            <a:off x="572654" y="-2700"/>
            <a:ext cx="11046690" cy="11520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101600" marR="1016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41F8A"/>
                </a:solidFill>
                <a:effectLst/>
                <a:uLnTx/>
                <a:uFillTx/>
                <a:ea typeface="+mn-ea"/>
                <a:cs typeface="+mn-cs"/>
              </a:rPr>
              <a:t>Search filters and related information added in 2023 (21 in total)</a:t>
            </a:r>
          </a:p>
        </p:txBody>
      </p:sp>
    </p:spTree>
    <p:extLst>
      <p:ext uri="{BB962C8B-B14F-4D97-AF65-F5344CB8AC3E}">
        <p14:creationId xmlns:p14="http://schemas.microsoft.com/office/powerpoint/2010/main" val="406776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536A-0F99-48DE-90B9-BD19A3D8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14"/>
            <a:ext cx="10515600" cy="1152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Recent and future developments</a:t>
            </a:r>
            <a:endParaRPr lang="en-GB" sz="3200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D75F-0BFF-409B-8978-0AF92343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09" y="16316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Site enhancements with additional value-added information such as: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links to automatically launch search filters </a:t>
            </a:r>
          </a:p>
          <a:p>
            <a:pPr lvl="1"/>
            <a:r>
              <a:rPr lang="en-GB" sz="2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links to comments, errata and retractions of published filters</a:t>
            </a:r>
          </a:p>
          <a:p>
            <a:pPr lvl="1"/>
            <a:r>
              <a:rPr lang="en-GB" sz="2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visual presentations of </a:t>
            </a:r>
            <a:r>
              <a:rPr lang="en-GB" sz="2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comparative performance data.</a:t>
            </a:r>
            <a:endParaRPr lang="en-GB" sz="28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14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F6AC5B22184945882863B0797862A8" ma:contentTypeVersion="10" ma:contentTypeDescription="Create a new document." ma:contentTypeScope="" ma:versionID="c65d748b517bb6ac5f5f1c32240cbc26">
  <xsd:schema xmlns:xsd="http://www.w3.org/2001/XMLSchema" xmlns:xs="http://www.w3.org/2001/XMLSchema" xmlns:p="http://schemas.microsoft.com/office/2006/metadata/properties" xmlns:ns2="e108b0ad-7a5f-4df0-8f05-2a5fffec4cad" targetNamespace="http://schemas.microsoft.com/office/2006/metadata/properties" ma:root="true" ma:fieldsID="2fea79d33c67047f9f975b7a6cf82215" ns2:_="">
    <xsd:import namespace="e108b0ad-7a5f-4df0-8f05-2a5fffec4c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8b0ad-7a5f-4df0-8f05-2a5fffec4c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0C2C34-7897-41E3-BD73-635C88C17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08b0ad-7a5f-4df0-8f05-2a5fffec4c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FC5775-224E-4BF3-AC5A-4CA10E6E3B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CA7B95-0B5F-4571-9AEF-48F726B975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Widescreen</PresentationFormat>
  <Paragraphs>116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InterTASC Information Specialists' Sub-Group (ISSG)  Search Filter Resource: update and recent developments</vt:lpstr>
      <vt:lpstr>Background</vt:lpstr>
      <vt:lpstr>Methods</vt:lpstr>
      <vt:lpstr>Current editorial team</vt:lpstr>
      <vt:lpstr>Content</vt:lpstr>
      <vt:lpstr>PowerPoint Presentation</vt:lpstr>
      <vt:lpstr>PowerPoint Presentation</vt:lpstr>
      <vt:lpstr>PowerPoint Presentation</vt:lpstr>
      <vt:lpstr>Recent and future developments</vt:lpstr>
      <vt:lpstr>Visual presentations of comparative performance data –  Prognosis filters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</dc:title>
  <dc:creator>Carol Lefebvre</dc:creator>
  <cp:lastModifiedBy>Bernadette Coles</cp:lastModifiedBy>
  <cp:revision>41</cp:revision>
  <dcterms:created xsi:type="dcterms:W3CDTF">2021-05-02T18:09:13Z</dcterms:created>
  <dcterms:modified xsi:type="dcterms:W3CDTF">2023-09-03T16:39:40Z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0x010100E9F6AC5B22184945882863B0797862A8</vt:lpwstr>
  </property>
</Properties>
</file>